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58" r:id="rId3"/>
    <p:sldId id="289" r:id="rId4"/>
    <p:sldId id="300" r:id="rId5"/>
    <p:sldId id="301" r:id="rId6"/>
    <p:sldId id="290" r:id="rId7"/>
    <p:sldId id="302" r:id="rId8"/>
    <p:sldId id="295" r:id="rId9"/>
    <p:sldId id="296" r:id="rId10"/>
    <p:sldId id="297" r:id="rId11"/>
    <p:sldId id="303" r:id="rId12"/>
    <p:sldId id="304" r:id="rId13"/>
    <p:sldId id="305" r:id="rId14"/>
    <p:sldId id="276" r:id="rId15"/>
    <p:sldId id="277" r:id="rId16"/>
  </p:sldIdLst>
  <p:sldSz cx="9144000" cy="6858000" type="screen4x3"/>
  <p:notesSz cx="6735763" cy="9866313"/>
  <p:photoAlbum layout="1pic" frame="frameStyle7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4680" autoAdjust="0"/>
    <p:restoredTop sz="94660"/>
  </p:normalViewPr>
  <p:slideViewPr>
    <p:cSldViewPr>
      <p:cViewPr>
        <p:scale>
          <a:sx n="89" d="100"/>
          <a:sy n="89" d="100"/>
        </p:scale>
        <p:origin x="-1114" y="4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2DEC49-4D6D-4575-A599-36E17F5F080A}" type="datetimeFigureOut">
              <a:rPr lang="ru-RU" smtClean="0"/>
              <a:t>03.02.2025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89CC02-BE7A-4A58-9F17-A47ADB5824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550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9CC02-BE7A-4A58-9F17-A47ADB58247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2651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9CC02-BE7A-4A58-9F17-A47ADB58247C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2651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9CC02-BE7A-4A58-9F17-A47ADB58247C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2651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9CC02-BE7A-4A58-9F17-A47ADB58247C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2651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9CC02-BE7A-4A58-9F17-A47ADB58247C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2651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9CC02-BE7A-4A58-9F17-A47ADB58247C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2651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9CC02-BE7A-4A58-9F17-A47ADB58247C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2651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9CC02-BE7A-4A58-9F17-A47ADB58247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2651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9CC02-BE7A-4A58-9F17-A47ADB58247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2651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9CC02-BE7A-4A58-9F17-A47ADB58247C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2651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9CC02-BE7A-4A58-9F17-A47ADB58247C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2651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9CC02-BE7A-4A58-9F17-A47ADB58247C}" type="slidenum">
              <a:rPr lang="ru-RU" smtClean="0">
                <a:solidFill>
                  <a:prstClr val="black"/>
                </a:solidFill>
              </a:rPr>
              <a:pPr/>
              <a:t>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2651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9CC02-BE7A-4A58-9F17-A47ADB58247C}" type="slidenum">
              <a:rPr lang="ru-RU" smtClean="0">
                <a:solidFill>
                  <a:prstClr val="black"/>
                </a:solidFill>
              </a:rPr>
              <a:pPr/>
              <a:t>7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2651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9CC02-BE7A-4A58-9F17-A47ADB58247C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2651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9CC02-BE7A-4A58-9F17-A47ADB58247C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265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A8FE8-5D72-4594-9143-0172C6D0EB07}" type="datetimeFigureOut">
              <a:rPr lang="ru-RU" smtClean="0"/>
              <a:t>03.02.2025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C4F29-7854-404B-97E2-AD2B17E8A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076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A8FE8-5D72-4594-9143-0172C6D0EB07}" type="datetimeFigureOut">
              <a:rPr lang="ru-RU" smtClean="0"/>
              <a:t>03.02.2025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C4F29-7854-404B-97E2-AD2B17E8A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7731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A8FE8-5D72-4594-9143-0172C6D0EB07}" type="datetimeFigureOut">
              <a:rPr lang="ru-RU" smtClean="0"/>
              <a:t>03.02.2025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C4F29-7854-404B-97E2-AD2B17E8A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1342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A8FE8-5D72-4594-9143-0172C6D0EB07}" type="datetimeFigureOut">
              <a:rPr lang="ru-RU" smtClean="0"/>
              <a:t>03.02.2025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C4F29-7854-404B-97E2-AD2B17E8A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736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A8FE8-5D72-4594-9143-0172C6D0EB07}" type="datetimeFigureOut">
              <a:rPr lang="ru-RU" smtClean="0"/>
              <a:t>03.02.2025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C4F29-7854-404B-97E2-AD2B17E8A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2842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A8FE8-5D72-4594-9143-0172C6D0EB07}" type="datetimeFigureOut">
              <a:rPr lang="ru-RU" smtClean="0"/>
              <a:t>03.02.2025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C4F29-7854-404B-97E2-AD2B17E8A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404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A8FE8-5D72-4594-9143-0172C6D0EB07}" type="datetimeFigureOut">
              <a:rPr lang="ru-RU" smtClean="0"/>
              <a:t>03.02.2025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C4F29-7854-404B-97E2-AD2B17E8A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179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A8FE8-5D72-4594-9143-0172C6D0EB07}" type="datetimeFigureOut">
              <a:rPr lang="ru-RU" smtClean="0"/>
              <a:t>03.02.2025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C4F29-7854-404B-97E2-AD2B17E8A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467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A8FE8-5D72-4594-9143-0172C6D0EB07}" type="datetimeFigureOut">
              <a:rPr lang="ru-RU" smtClean="0"/>
              <a:t>03.02.2025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C4F29-7854-404B-97E2-AD2B17E8A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9307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A8FE8-5D72-4594-9143-0172C6D0EB07}" type="datetimeFigureOut">
              <a:rPr lang="ru-RU" smtClean="0"/>
              <a:t>03.02.2025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C4F29-7854-404B-97E2-AD2B17E8A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2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A8FE8-5D72-4594-9143-0172C6D0EB07}" type="datetimeFigureOut">
              <a:rPr lang="ru-RU" smtClean="0"/>
              <a:t>03.02.2025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C4F29-7854-404B-97E2-AD2B17E8A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760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A8FE8-5D72-4594-9143-0172C6D0EB07}" type="datetimeFigureOut">
              <a:rPr lang="ru-RU" smtClean="0"/>
              <a:t>03.02.2025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C4F29-7854-404B-97E2-AD2B17E8AB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572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2057" y="0"/>
            <a:ext cx="9252520" cy="7029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403648" y="764704"/>
            <a:ext cx="71054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Архивный отдел администрации муниципального образования Щербиновский район </a:t>
            </a:r>
            <a:endParaRPr lang="ru-RU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403648" y="2150843"/>
            <a:ext cx="7105484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Электронная фотодокументальная выставка</a:t>
            </a:r>
          </a:p>
          <a:p>
            <a:pPr algn="ctr"/>
            <a:endParaRPr lang="ru-RU" sz="1100" b="1" dirty="0" smtClean="0"/>
          </a:p>
          <a:p>
            <a:pPr algn="ctr"/>
            <a:r>
              <a:rPr lang="ru-RU" sz="4000" b="1" i="1" dirty="0" smtClean="0"/>
              <a:t>«Селу Николаевка 205 лет»</a:t>
            </a:r>
          </a:p>
          <a:p>
            <a:pPr algn="ctr"/>
            <a:r>
              <a:rPr lang="ru-RU" sz="1600" b="1" dirty="0" smtClean="0"/>
              <a:t>к 205-летию образования села Николаевка</a:t>
            </a:r>
            <a:endParaRPr lang="ru-RU" sz="900" b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627784" y="5877270"/>
            <a:ext cx="4968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с</a:t>
            </a:r>
            <a:r>
              <a:rPr lang="ru-RU" b="1" dirty="0" smtClean="0"/>
              <a:t>т. Старощербиновская</a:t>
            </a:r>
          </a:p>
          <a:p>
            <a:pPr algn="ctr"/>
            <a:r>
              <a:rPr lang="ru-RU" b="1" dirty="0" smtClean="0"/>
              <a:t>2025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60934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171403"/>
            <a:ext cx="9396536" cy="71388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475656" y="476673"/>
            <a:ext cx="3600399" cy="8002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«Селу Николаевка 205 лет»</a:t>
            </a:r>
          </a:p>
          <a:p>
            <a:r>
              <a:rPr lang="ru-RU" sz="1400" b="1" dirty="0">
                <a:solidFill>
                  <a:srgbClr val="FF0000"/>
                </a:solidFill>
              </a:rPr>
              <a:t>Из воспоминаний жителя села Николаевка, </a:t>
            </a:r>
            <a:r>
              <a:rPr lang="ru-RU" sz="1400" b="1" dirty="0" smtClean="0">
                <a:solidFill>
                  <a:srgbClr val="FF0000"/>
                </a:solidFill>
              </a:rPr>
              <a:t>труженика  </a:t>
            </a:r>
            <a:r>
              <a:rPr lang="ru-RU" sz="1400" b="1" dirty="0">
                <a:solidFill>
                  <a:srgbClr val="FF0000"/>
                </a:solidFill>
              </a:rPr>
              <a:t>тыла, </a:t>
            </a:r>
            <a:r>
              <a:rPr lang="ru-RU" sz="1400" b="1" dirty="0" smtClean="0">
                <a:solidFill>
                  <a:srgbClr val="FF0000"/>
                </a:solidFill>
              </a:rPr>
              <a:t>ветерана труда</a:t>
            </a:r>
            <a:r>
              <a:rPr lang="ru-RU" sz="1400" b="1" dirty="0">
                <a:solidFill>
                  <a:srgbClr val="FF0000"/>
                </a:solidFill>
              </a:rPr>
              <a:t>,  </a:t>
            </a:r>
            <a:r>
              <a:rPr lang="ru-RU" sz="1400" b="1" dirty="0" smtClean="0">
                <a:solidFill>
                  <a:srgbClr val="FF0000"/>
                </a:solidFill>
              </a:rPr>
              <a:t>                                       </a:t>
            </a:r>
            <a:r>
              <a:rPr lang="ru-RU" sz="1400" b="1" dirty="0">
                <a:solidFill>
                  <a:srgbClr val="FF0000"/>
                </a:solidFill>
              </a:rPr>
              <a:t>Мартыненко Михаила </a:t>
            </a:r>
            <a:r>
              <a:rPr lang="ru-RU" sz="1400" b="1" dirty="0" err="1">
                <a:solidFill>
                  <a:srgbClr val="FF0000"/>
                </a:solidFill>
              </a:rPr>
              <a:t>Власовича</a:t>
            </a:r>
            <a:r>
              <a:rPr lang="ru-RU" sz="1400" b="1" dirty="0">
                <a:solidFill>
                  <a:srgbClr val="FF0000"/>
                </a:solidFill>
              </a:rPr>
              <a:t>, 1928 г.р. </a:t>
            </a:r>
            <a:r>
              <a:rPr lang="ru-RU" sz="1400" b="1" i="1" dirty="0" smtClean="0">
                <a:solidFill>
                  <a:srgbClr val="FF0000"/>
                </a:solidFill>
              </a:rPr>
              <a:t>                                             </a:t>
            </a:r>
            <a:r>
              <a:rPr lang="ru-RU" sz="1400" i="1" dirty="0">
                <a:solidFill>
                  <a:srgbClr val="FF0000"/>
                </a:solidFill>
              </a:rPr>
              <a:t>(записано правнучкой Вовченко Анной Антоновной): </a:t>
            </a:r>
          </a:p>
          <a:p>
            <a:pPr algn="just"/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	</a:t>
            </a:r>
            <a:r>
              <a:rPr lang="ru-RU" sz="1600" b="1" dirty="0" smtClean="0"/>
              <a:t>«</a:t>
            </a:r>
            <a:r>
              <a:rPr lang="ru-RU" sz="1400" b="1" dirty="0" smtClean="0"/>
              <a:t>…Осенью 1942 года вокруг села рыли окопы, чтобы задержать немцев, которые двигались со стороны г. Ростова-на-Дону в сторону Краснодара. Занимались этим женщины и подростки…»</a:t>
            </a:r>
          </a:p>
          <a:p>
            <a:pPr algn="just"/>
            <a:r>
              <a:rPr lang="ru-RU" sz="1400" b="1" dirty="0"/>
              <a:t>	</a:t>
            </a:r>
            <a:r>
              <a:rPr lang="ru-RU" sz="800" b="1" dirty="0" smtClean="0"/>
              <a:t> </a:t>
            </a:r>
          </a:p>
          <a:p>
            <a:pPr algn="just"/>
            <a:r>
              <a:rPr lang="ru-RU" sz="1400" b="1" dirty="0"/>
              <a:t>	</a:t>
            </a:r>
            <a:r>
              <a:rPr lang="ru-RU" sz="1400" i="1" dirty="0" smtClean="0"/>
              <a:t>Моему прадедушке не один день пришлось потрудиться на рытье окопов</a:t>
            </a:r>
            <a:r>
              <a:rPr lang="ru-RU" sz="1400" b="1" dirty="0" smtClean="0"/>
              <a:t> </a:t>
            </a:r>
            <a:r>
              <a:rPr lang="ru-RU" sz="1400" i="1" dirty="0" smtClean="0"/>
              <a:t>(от автора).</a:t>
            </a:r>
          </a:p>
          <a:p>
            <a:pPr algn="just"/>
            <a:endParaRPr lang="ru-RU" sz="1400" i="1" dirty="0" smtClean="0"/>
          </a:p>
          <a:p>
            <a:pPr algn="just"/>
            <a:r>
              <a:rPr lang="ru-RU" sz="1400" b="1" dirty="0"/>
              <a:t>	</a:t>
            </a:r>
            <a:r>
              <a:rPr lang="ru-RU" sz="1400" b="1" dirty="0" smtClean="0"/>
              <a:t>… «Осенью 1942 года в наше село пришли немцы и большинство жителей села ушло в поля (хутора, бригады)…» </a:t>
            </a:r>
          </a:p>
          <a:p>
            <a:pPr algn="just"/>
            <a:r>
              <a:rPr lang="ru-RU" sz="1400" b="1" dirty="0" smtClean="0"/>
              <a:t>	</a:t>
            </a:r>
            <a:endParaRPr lang="ru-RU" sz="1000" b="1" dirty="0" smtClean="0"/>
          </a:p>
          <a:p>
            <a:pPr algn="just"/>
            <a:r>
              <a:rPr lang="ru-RU" sz="1400" b="1" dirty="0"/>
              <a:t>	</a:t>
            </a:r>
            <a:r>
              <a:rPr lang="ru-RU" sz="1400" i="1" dirty="0" smtClean="0"/>
              <a:t>Мой прадедушка с семьей тоже ушел бригаду. Учеба для него закончилась. Ему исполнилось 14 лет. С этих пор он уже работает как настоящий колхозник</a:t>
            </a:r>
            <a:r>
              <a:rPr lang="ru-RU" sz="1400" i="1" dirty="0"/>
              <a:t> </a:t>
            </a:r>
            <a:r>
              <a:rPr lang="ru-RU" sz="1400" i="1" dirty="0" smtClean="0"/>
              <a:t>В феврале 1943 года наш район освободили от немцев (</a:t>
            </a:r>
            <a:r>
              <a:rPr lang="ru-RU" sz="1400" i="1" dirty="0"/>
              <a:t>от автора</a:t>
            </a:r>
            <a:r>
              <a:rPr lang="ru-RU" sz="1400" i="1" dirty="0" smtClean="0"/>
              <a:t>).</a:t>
            </a:r>
            <a:r>
              <a:rPr lang="ru-RU" sz="1400" b="1" i="1" dirty="0">
                <a:solidFill>
                  <a:srgbClr val="0070C0"/>
                </a:solidFill>
              </a:rPr>
              <a:t> </a:t>
            </a:r>
            <a:endParaRPr lang="ru-RU" sz="1400" b="1" i="1" dirty="0" smtClean="0">
              <a:solidFill>
                <a:srgbClr val="0070C0"/>
              </a:solidFill>
            </a:endParaRPr>
          </a:p>
          <a:p>
            <a:pPr algn="just"/>
            <a:r>
              <a:rPr lang="ru-RU" sz="1400" b="1" i="1" dirty="0">
                <a:solidFill>
                  <a:srgbClr val="0070C0"/>
                </a:solidFill>
              </a:rPr>
              <a:t> </a:t>
            </a:r>
            <a:r>
              <a:rPr lang="ru-RU" sz="1400" b="1" i="1" dirty="0" smtClean="0">
                <a:solidFill>
                  <a:srgbClr val="0070C0"/>
                </a:solidFill>
              </a:rPr>
              <a:t>                Ф</a:t>
            </a:r>
            <a:r>
              <a:rPr lang="ru-RU" sz="1400" b="1" i="1" dirty="0">
                <a:solidFill>
                  <a:srgbClr val="0070C0"/>
                </a:solidFill>
              </a:rPr>
              <a:t>. Р-107, оп. 4, д.56, л.1-13</a:t>
            </a:r>
          </a:p>
          <a:p>
            <a:pPr algn="just"/>
            <a:endParaRPr lang="ru-RU" sz="1400" i="1" dirty="0"/>
          </a:p>
          <a:p>
            <a:pPr algn="just"/>
            <a:endParaRPr lang="ru-RU" sz="1400" b="1" dirty="0" smtClean="0"/>
          </a:p>
          <a:p>
            <a:pPr algn="just"/>
            <a:endParaRPr lang="ru-RU" sz="1400" b="1" dirty="0" smtClean="0"/>
          </a:p>
          <a:p>
            <a:pPr algn="ctr"/>
            <a:r>
              <a:rPr lang="ru-RU" sz="14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  <a:p>
            <a:pPr algn="ctr"/>
            <a:endParaRPr lang="ru-RU" sz="16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endParaRPr lang="ru-RU" sz="1600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endParaRPr lang="ru-RU" sz="16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7348" y="6229137"/>
            <a:ext cx="6637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>
                    <a:lumMod val="65000"/>
                  </a:schemeClr>
                </a:solidFill>
              </a:rPr>
              <a:t>10</a:t>
            </a:r>
            <a:endParaRPr lang="ru-RU" sz="1400" b="1" i="1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3" name="Picture 2" descr="C:\Users\Larisa\Desktop\IMG_207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396" y="1052736"/>
            <a:ext cx="3533743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Larisa\Desktop\IMG_208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458460" y="3061296"/>
            <a:ext cx="1305435" cy="3634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825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171403"/>
            <a:ext cx="9396536" cy="71388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475656" y="743639"/>
            <a:ext cx="7200800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«Селу Николаевка 205 лет»</a:t>
            </a: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endParaRPr lang="ru-RU" sz="1400" b="1" i="1" dirty="0">
              <a:solidFill>
                <a:srgbClr val="0070C0"/>
              </a:solidFill>
            </a:endParaRP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endParaRPr lang="ru-RU" sz="1400" b="1" i="1" dirty="0">
              <a:solidFill>
                <a:srgbClr val="0070C0"/>
              </a:solidFill>
            </a:endParaRP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endParaRPr lang="ru-RU" sz="1400" b="1" i="1" dirty="0">
              <a:solidFill>
                <a:srgbClr val="0070C0"/>
              </a:solidFill>
            </a:endParaRP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endParaRPr lang="ru-RU" sz="1400" b="1" i="1" dirty="0">
              <a:solidFill>
                <a:srgbClr val="0070C0"/>
              </a:solidFill>
            </a:endParaRP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endParaRPr lang="ru-RU" sz="1400" b="1" i="1" dirty="0">
              <a:solidFill>
                <a:srgbClr val="0070C0"/>
              </a:solidFill>
            </a:endParaRP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dirty="0" smtClean="0">
                <a:solidFill>
                  <a:srgbClr val="FF0000"/>
                </a:solidFill>
              </a:rPr>
              <a:t>                   с</a:t>
            </a:r>
            <a:r>
              <a:rPr lang="ru-RU" sz="1400" b="1" dirty="0">
                <a:solidFill>
                  <a:srgbClr val="FF0000"/>
                </a:solidFill>
              </a:rPr>
              <a:t>. </a:t>
            </a:r>
            <a:r>
              <a:rPr lang="ru-RU" sz="1400" b="1" dirty="0" smtClean="0">
                <a:solidFill>
                  <a:srgbClr val="FF0000"/>
                </a:solidFill>
              </a:rPr>
              <a:t>Николаевка.</a:t>
            </a:r>
            <a:endParaRPr lang="ru-RU" sz="1400" b="1" i="1" dirty="0">
              <a:solidFill>
                <a:srgbClr val="0070C0"/>
              </a:solidFill>
            </a:endParaRPr>
          </a:p>
          <a:p>
            <a:pPr algn="just"/>
            <a:r>
              <a:rPr lang="ru-RU" sz="1400" b="1" dirty="0" smtClean="0">
                <a:solidFill>
                  <a:srgbClr val="FF0000"/>
                </a:solidFill>
              </a:rPr>
              <a:t>       Памятник погибшим в годы </a:t>
            </a:r>
          </a:p>
          <a:p>
            <a:pPr algn="just"/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dirty="0" smtClean="0">
                <a:solidFill>
                  <a:srgbClr val="FF0000"/>
                </a:solidFill>
              </a:rPr>
              <a:t>   Великой  Отечественной войны </a:t>
            </a:r>
          </a:p>
          <a:p>
            <a:pPr algn="just"/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dirty="0" smtClean="0">
                <a:solidFill>
                  <a:srgbClr val="FF0000"/>
                </a:solidFill>
              </a:rPr>
              <a:t>                     1941-1945 гг.</a:t>
            </a:r>
          </a:p>
          <a:p>
            <a:pPr algn="just"/>
            <a:r>
              <a:rPr lang="ru-RU" sz="1400" b="1" dirty="0" smtClean="0"/>
              <a:t>	</a:t>
            </a:r>
          </a:p>
          <a:p>
            <a:pPr algn="just"/>
            <a:r>
              <a:rPr lang="ru-RU" sz="1400" b="1" dirty="0" smtClean="0"/>
              <a:t>	</a:t>
            </a:r>
          </a:p>
          <a:p>
            <a:pPr algn="just"/>
            <a:endParaRPr lang="ru-RU" sz="1400" b="1" dirty="0"/>
          </a:p>
          <a:p>
            <a:pPr algn="just"/>
            <a:r>
              <a:rPr lang="ru-RU" sz="1400" b="1" dirty="0" smtClean="0"/>
              <a:t>	Бережное отношение к истории родного села, сохранение памяти о земляках – участниках Великой Отечественной войны, бережно передаются </a:t>
            </a:r>
            <a:r>
              <a:rPr lang="ru-RU" sz="1400" b="1" dirty="0" err="1" smtClean="0"/>
              <a:t>николаевцами</a:t>
            </a:r>
            <a:r>
              <a:rPr lang="ru-RU" sz="1400" b="1" dirty="0" smtClean="0"/>
              <a:t> от поколения к поколению</a:t>
            </a:r>
            <a:r>
              <a:rPr lang="ru-RU" sz="1400" dirty="0" smtClean="0"/>
              <a:t> </a:t>
            </a:r>
          </a:p>
          <a:p>
            <a:pPr algn="ctr"/>
            <a:r>
              <a:rPr lang="ru-RU" sz="1600" b="1" i="1" dirty="0" smtClean="0">
                <a:solidFill>
                  <a:srgbClr val="0070C0"/>
                </a:solidFill>
              </a:rPr>
              <a:t>                                  </a:t>
            </a:r>
          </a:p>
          <a:p>
            <a:pPr algn="ctr"/>
            <a:r>
              <a:rPr lang="ru-RU" sz="1600" b="1" i="1" dirty="0">
                <a:solidFill>
                  <a:srgbClr val="0070C0"/>
                </a:solidFill>
              </a:rPr>
              <a:t> </a:t>
            </a:r>
            <a:r>
              <a:rPr lang="ru-RU" sz="1600" b="1" i="1" dirty="0" smtClean="0">
                <a:solidFill>
                  <a:srgbClr val="0070C0"/>
                </a:solidFill>
              </a:rPr>
              <a:t>                                     Документы </a:t>
            </a:r>
            <a:r>
              <a:rPr lang="ru-RU" sz="1600" b="1" i="1" dirty="0">
                <a:solidFill>
                  <a:srgbClr val="0070C0"/>
                </a:solidFill>
              </a:rPr>
              <a:t>собственной собирательной </a:t>
            </a:r>
            <a:r>
              <a:rPr lang="ru-RU" sz="1600" b="1" i="1" dirty="0" smtClean="0">
                <a:solidFill>
                  <a:srgbClr val="0070C0"/>
                </a:solidFill>
              </a:rPr>
              <a:t>деятельности</a:t>
            </a:r>
            <a:endParaRPr lang="ru-RU" sz="16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7348" y="6229137"/>
            <a:ext cx="6637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>
                    <a:lumMod val="65000"/>
                  </a:schemeClr>
                </a:solidFill>
              </a:rPr>
              <a:t>11</a:t>
            </a:r>
            <a:endParaRPr lang="ru-RU" sz="1400" b="1" i="1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6" name="Picture 2" descr="C:\Users\Larisa\Desktop\photo_5382145551979638530_y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108775"/>
            <a:ext cx="3631782" cy="2420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Larisa\Desktop\photo_5382145551979638533_y — копия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8558" y="2281209"/>
            <a:ext cx="3871913" cy="2580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281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171403"/>
            <a:ext cx="9396536" cy="71388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475656" y="476673"/>
            <a:ext cx="6836915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  «Селу Николаевка 205 лет»</a:t>
            </a: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endParaRPr lang="ru-RU" sz="1400" b="1" i="1" dirty="0">
              <a:solidFill>
                <a:srgbClr val="0070C0"/>
              </a:solidFill>
            </a:endParaRP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endParaRPr lang="ru-RU" sz="1400" b="1" i="1" dirty="0">
              <a:solidFill>
                <a:srgbClr val="0070C0"/>
              </a:solidFill>
            </a:endParaRP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endParaRPr lang="ru-RU" sz="1400" b="1" i="1" dirty="0">
              <a:solidFill>
                <a:srgbClr val="0070C0"/>
              </a:solidFill>
            </a:endParaRP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endParaRPr lang="ru-RU" sz="1400" b="1" i="1" dirty="0">
              <a:solidFill>
                <a:srgbClr val="0070C0"/>
              </a:solidFill>
            </a:endParaRP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endParaRPr lang="ru-RU" sz="1400" b="1" i="1" dirty="0">
              <a:solidFill>
                <a:srgbClr val="0070C0"/>
              </a:solidFill>
            </a:endParaRP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endParaRPr lang="ru-RU" sz="1400" b="1" i="1" dirty="0">
              <a:solidFill>
                <a:srgbClr val="0070C0"/>
              </a:solidFill>
            </a:endParaRP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endParaRPr lang="ru-RU" sz="1400" b="1" i="1" dirty="0" smtClean="0">
              <a:solidFill>
                <a:srgbClr val="FF0000"/>
              </a:solidFill>
            </a:endParaRPr>
          </a:p>
          <a:p>
            <a:endParaRPr lang="ru-RU" sz="1400" b="1" i="1" dirty="0">
              <a:solidFill>
                <a:srgbClr val="FF0000"/>
              </a:solidFill>
            </a:endParaRPr>
          </a:p>
          <a:p>
            <a:r>
              <a:rPr lang="ru-RU" sz="1400" b="1" i="1" dirty="0" smtClean="0">
                <a:solidFill>
                  <a:srgbClr val="FF0000"/>
                </a:solidFill>
              </a:rPr>
              <a:t>     День здоровья в селе Николаевка.</a:t>
            </a:r>
          </a:p>
          <a:p>
            <a:r>
              <a:rPr lang="ru-RU" sz="1400" b="1" i="1" dirty="0" smtClean="0">
                <a:solidFill>
                  <a:srgbClr val="FF0000"/>
                </a:solidFill>
              </a:rPr>
              <a:t>                           2015 год</a:t>
            </a:r>
            <a:endParaRPr lang="ru-RU" sz="1400" b="1" i="1" dirty="0">
              <a:solidFill>
                <a:srgbClr val="FF0000"/>
              </a:solidFill>
            </a:endParaRP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endParaRPr lang="ru-RU" sz="1400" b="1" i="1" dirty="0">
              <a:solidFill>
                <a:srgbClr val="0070C0"/>
              </a:solidFill>
            </a:endParaRPr>
          </a:p>
          <a:p>
            <a:pPr algn="just"/>
            <a:endParaRPr lang="ru-RU" sz="1400" i="1" dirty="0"/>
          </a:p>
          <a:p>
            <a:pPr algn="just"/>
            <a:endParaRPr lang="ru-RU" sz="1400" b="1" dirty="0" smtClean="0"/>
          </a:p>
          <a:p>
            <a:pPr algn="just"/>
            <a:endParaRPr lang="ru-RU" sz="1400" b="1" dirty="0" smtClean="0"/>
          </a:p>
          <a:p>
            <a:pPr algn="ctr"/>
            <a:r>
              <a:rPr lang="ru-RU" sz="14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  <a:p>
            <a:pPr algn="ctr"/>
            <a:endParaRPr lang="ru-RU" sz="16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endParaRPr lang="ru-RU" sz="1600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endParaRPr lang="ru-RU" sz="16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7348" y="6229137"/>
            <a:ext cx="70613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>
                    <a:lumMod val="65000"/>
                  </a:schemeClr>
                </a:solidFill>
              </a:rPr>
              <a:t>                                                         12                           </a:t>
            </a:r>
            <a:r>
              <a:rPr lang="ru-RU" sz="1400" b="1" i="1" dirty="0" smtClean="0">
                <a:solidFill>
                  <a:srgbClr val="0070C0"/>
                </a:solidFill>
              </a:rPr>
              <a:t>Ф</a:t>
            </a:r>
            <a:r>
              <a:rPr lang="ru-RU" sz="1400" b="1" i="1" dirty="0">
                <a:solidFill>
                  <a:srgbClr val="0070C0"/>
                </a:solidFill>
              </a:rPr>
              <a:t>. Р-107, оп. </a:t>
            </a:r>
            <a:r>
              <a:rPr lang="ru-RU" sz="1400" b="1" i="1" dirty="0" smtClean="0">
                <a:solidFill>
                  <a:srgbClr val="0070C0"/>
                </a:solidFill>
              </a:rPr>
              <a:t>16, д.16</a:t>
            </a:r>
            <a:r>
              <a:rPr lang="ru-RU" sz="1400" b="1" i="1" dirty="0">
                <a:solidFill>
                  <a:srgbClr val="0070C0"/>
                </a:solidFill>
              </a:rPr>
              <a:t>, </a:t>
            </a:r>
            <a:r>
              <a:rPr lang="ru-RU" sz="1400" b="1" i="1" dirty="0" smtClean="0">
                <a:solidFill>
                  <a:srgbClr val="0070C0"/>
                </a:solidFill>
              </a:rPr>
              <a:t>л.10-11</a:t>
            </a:r>
            <a:endParaRPr lang="ru-RU" sz="1400" b="1" i="1" dirty="0">
              <a:solidFill>
                <a:srgbClr val="0070C0"/>
              </a:solidFill>
            </a:endParaRPr>
          </a:p>
          <a:p>
            <a:pPr algn="ctr"/>
            <a:endParaRPr lang="ru-RU" sz="1400" b="1" i="1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2050" name="Picture 2" descr="C:\Users\Larisa\Desktop\Сканировать100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908720"/>
            <a:ext cx="4592637" cy="290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Larisa\Desktop\Сканировать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152" y="2996952"/>
            <a:ext cx="4200525" cy="2947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602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190729"/>
            <a:ext cx="9396536" cy="71388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475656" y="476673"/>
            <a:ext cx="3960440" cy="7540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     «Селу Николаевка 205 лет»</a:t>
            </a: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endParaRPr lang="ru-RU" sz="1400" b="1" i="1" dirty="0">
              <a:solidFill>
                <a:srgbClr val="0070C0"/>
              </a:solidFill>
            </a:endParaRP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endParaRPr lang="ru-RU" sz="1400" b="1" i="1" dirty="0">
              <a:solidFill>
                <a:srgbClr val="0070C0"/>
              </a:solidFill>
            </a:endParaRP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endParaRPr lang="ru-RU" sz="1400" b="1" i="1" dirty="0">
              <a:solidFill>
                <a:srgbClr val="0070C0"/>
              </a:solidFill>
            </a:endParaRP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endParaRPr lang="ru-RU" sz="1400" b="1" i="1" dirty="0">
              <a:solidFill>
                <a:srgbClr val="0070C0"/>
              </a:solidFill>
            </a:endParaRP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endParaRPr lang="ru-RU" sz="1400" b="1" i="1" dirty="0">
              <a:solidFill>
                <a:srgbClr val="0070C0"/>
              </a:solidFill>
            </a:endParaRP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endParaRPr lang="ru-RU" sz="1400" b="1" i="1" dirty="0">
              <a:solidFill>
                <a:srgbClr val="0070C0"/>
              </a:solidFill>
            </a:endParaRP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pPr algn="ctr"/>
            <a:r>
              <a:rPr lang="ru-RU" sz="1400" b="1" i="1" dirty="0" smtClean="0">
                <a:solidFill>
                  <a:srgbClr val="FF0000"/>
                </a:solidFill>
              </a:rPr>
              <a:t>Торжественное открытие парка </a:t>
            </a:r>
          </a:p>
          <a:p>
            <a:pPr algn="ctr"/>
            <a:r>
              <a:rPr lang="ru-RU" sz="1400" b="1" i="1" dirty="0" smtClean="0">
                <a:solidFill>
                  <a:srgbClr val="FF0000"/>
                </a:solidFill>
              </a:rPr>
              <a:t>в селе Николаевка после проведения работ по благоустройству в рамках национального проекта «Жилье и городская среда»</a:t>
            </a:r>
          </a:p>
          <a:p>
            <a:pPr algn="ctr"/>
            <a:r>
              <a:rPr lang="ru-RU" sz="1400" b="1" i="1" dirty="0" smtClean="0">
                <a:solidFill>
                  <a:srgbClr val="FF0000"/>
                </a:solidFill>
              </a:rPr>
              <a:t>1 декабря 2023 года</a:t>
            </a:r>
            <a:endParaRPr lang="ru-RU" sz="1400" b="1" i="1" dirty="0">
              <a:solidFill>
                <a:srgbClr val="FF0000"/>
              </a:solidFill>
            </a:endParaRP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endParaRPr lang="ru-RU" sz="1400" b="1" i="1" dirty="0">
              <a:solidFill>
                <a:srgbClr val="0070C0"/>
              </a:solidFill>
            </a:endParaRPr>
          </a:p>
          <a:p>
            <a:endParaRPr lang="ru-RU" sz="1400" b="1" i="1" dirty="0" smtClean="0">
              <a:solidFill>
                <a:srgbClr val="0070C0"/>
              </a:solidFill>
            </a:endParaRPr>
          </a:p>
          <a:p>
            <a:endParaRPr lang="ru-RU" sz="1400" b="1" i="1" dirty="0">
              <a:solidFill>
                <a:srgbClr val="0070C0"/>
              </a:solidFill>
            </a:endParaRPr>
          </a:p>
          <a:p>
            <a:r>
              <a:rPr lang="ru-RU" sz="1400" b="1" i="1" dirty="0" smtClean="0">
                <a:solidFill>
                  <a:srgbClr val="0070C0"/>
                </a:solidFill>
              </a:rPr>
              <a:t>Электронные фотодокументы, </a:t>
            </a:r>
          </a:p>
          <a:p>
            <a:r>
              <a:rPr lang="ru-RU" sz="1400" b="1" i="1" dirty="0" smtClean="0">
                <a:solidFill>
                  <a:srgbClr val="0070C0"/>
                </a:solidFill>
              </a:rPr>
              <a:t>оп. 2, ед. хр. </a:t>
            </a:r>
            <a:r>
              <a:rPr lang="ru-RU" sz="1400" b="1" i="1" smtClean="0">
                <a:solidFill>
                  <a:srgbClr val="0070C0"/>
                </a:solidFill>
              </a:rPr>
              <a:t>23, ед</a:t>
            </a:r>
            <a:r>
              <a:rPr lang="ru-RU" sz="1400" b="1" i="1" dirty="0" smtClean="0">
                <a:solidFill>
                  <a:srgbClr val="0070C0"/>
                </a:solidFill>
              </a:rPr>
              <a:t>. уч. 1256, 1257</a:t>
            </a:r>
            <a:endParaRPr lang="ru-RU" sz="1400" b="1" i="1" dirty="0">
              <a:solidFill>
                <a:srgbClr val="0070C0"/>
              </a:solidFill>
            </a:endParaRPr>
          </a:p>
          <a:p>
            <a:pPr algn="just"/>
            <a:endParaRPr lang="ru-RU" sz="1400" i="1" dirty="0"/>
          </a:p>
          <a:p>
            <a:pPr algn="just"/>
            <a:endParaRPr lang="ru-RU" sz="1400" b="1" dirty="0" smtClean="0"/>
          </a:p>
          <a:p>
            <a:pPr algn="just"/>
            <a:endParaRPr lang="ru-RU" sz="1400" b="1" dirty="0" smtClean="0"/>
          </a:p>
          <a:p>
            <a:pPr algn="ctr"/>
            <a:r>
              <a:rPr lang="ru-RU" sz="14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  <a:p>
            <a:pPr algn="ctr"/>
            <a:endParaRPr lang="ru-RU" sz="16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endParaRPr lang="ru-RU" sz="1600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endParaRPr lang="ru-RU" sz="16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7348" y="6229137"/>
            <a:ext cx="6637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>
                    <a:lumMod val="65000"/>
                  </a:schemeClr>
                </a:solidFill>
              </a:rPr>
              <a:t>13</a:t>
            </a:r>
            <a:endParaRPr lang="ru-RU" sz="1400" b="1" i="1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3074" name="Picture 2" descr="E:\disk_d\ОПИСЬ ФОТОДОКУМЕНТЫ\описи электрон\2024\эл. фото\125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5867" y="836712"/>
            <a:ext cx="5902918" cy="2979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E:\disk_d\ОПИСЬ ФОТОДОКУМЕНТЫ\описи электрон\2024\эл. фото\125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996952"/>
            <a:ext cx="3408304" cy="2266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089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1545" y="-304926"/>
            <a:ext cx="9252520" cy="7029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245953" y="379806"/>
            <a:ext cx="64807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«Селу Николаевка 205 лет»</a:t>
            </a:r>
            <a:endParaRPr lang="ru-RU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79912" y="5597943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 </a:t>
            </a:r>
            <a:r>
              <a:rPr lang="ru-RU" b="1" dirty="0" smtClean="0"/>
              <a:t>           </a:t>
            </a:r>
          </a:p>
          <a:p>
            <a:r>
              <a:rPr lang="ru-RU" b="1" dirty="0"/>
              <a:t> </a:t>
            </a:r>
            <a:r>
              <a:rPr lang="ru-RU" b="1" dirty="0" smtClean="0"/>
              <a:t>                     </a:t>
            </a: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14</a:t>
            </a:r>
            <a:endParaRPr lang="ru-RU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88225" y="5013176"/>
            <a:ext cx="2088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 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79688" y="1569821"/>
            <a:ext cx="1452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36731" y="5228611"/>
            <a:ext cx="1440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79912" y="908720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 	</a:t>
            </a:r>
            <a:endParaRPr lang="ru-RU" b="1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1907704" y="722294"/>
            <a:ext cx="65527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i="1" dirty="0">
                <a:solidFill>
                  <a:srgbClr val="C00000"/>
                </a:solidFill>
              </a:rPr>
              <a:t>	</a:t>
            </a:r>
            <a:r>
              <a:rPr lang="ru-RU" sz="1400" b="1" i="1" dirty="0" smtClean="0">
                <a:solidFill>
                  <a:srgbClr val="C00000"/>
                </a:solidFill>
              </a:rPr>
              <a:t>		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907704" y="1278052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	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763687" y="861935"/>
            <a:ext cx="6624737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1400" b="1" dirty="0" smtClean="0"/>
          </a:p>
          <a:p>
            <a:pPr algn="ctr"/>
            <a:r>
              <a:rPr lang="ru-RU" sz="1600" b="1" dirty="0" smtClean="0"/>
              <a:t>ЗАКЛЮЧЕНИЕ</a:t>
            </a:r>
          </a:p>
          <a:p>
            <a:pPr algn="ctr"/>
            <a:endParaRPr lang="ru-RU" sz="1600" b="1" dirty="0" smtClean="0"/>
          </a:p>
          <a:p>
            <a:pPr algn="ctr"/>
            <a:endParaRPr lang="ru-RU" sz="1600" b="1" dirty="0"/>
          </a:p>
          <a:p>
            <a:pPr algn="just"/>
            <a:r>
              <a:rPr lang="ru-RU" sz="1600" b="1" dirty="0" smtClean="0"/>
              <a:t>	</a:t>
            </a:r>
            <a:r>
              <a:rPr lang="ru-RU" b="1" dirty="0" smtClean="0"/>
              <a:t>История села Николаевка и судьбы его жителей тесно связаны со всеми событиями, происходящими в нашей стране. </a:t>
            </a:r>
          </a:p>
          <a:p>
            <a:pPr algn="just"/>
            <a:r>
              <a:rPr lang="ru-RU" b="1" dirty="0"/>
              <a:t>	</a:t>
            </a:r>
            <a:r>
              <a:rPr lang="ru-RU" b="1" dirty="0" smtClean="0"/>
              <a:t>Вместе </a:t>
            </a:r>
            <a:r>
              <a:rPr lang="ru-RU" b="1" dirty="0"/>
              <a:t>со </a:t>
            </a:r>
            <a:r>
              <a:rPr lang="ru-RU" b="1" dirty="0" smtClean="0"/>
              <a:t>всем русским народом сельчане достойно </a:t>
            </a:r>
            <a:r>
              <a:rPr lang="ru-RU" b="1" dirty="0"/>
              <a:t>несли все </a:t>
            </a:r>
            <a:r>
              <a:rPr lang="ru-RU" b="1" dirty="0" smtClean="0"/>
              <a:t>тяготы, трудились</a:t>
            </a:r>
            <a:r>
              <a:rPr lang="ru-RU" b="1" dirty="0"/>
              <a:t>, сражались в войнах</a:t>
            </a:r>
            <a:r>
              <a:rPr lang="ru-RU" b="1" dirty="0" smtClean="0"/>
              <a:t>, </a:t>
            </a:r>
            <a:r>
              <a:rPr lang="ru-RU" b="1" dirty="0"/>
              <a:t>воспитывали  </a:t>
            </a:r>
            <a:r>
              <a:rPr lang="ru-RU" b="1" dirty="0" smtClean="0"/>
              <a:t>потомков</a:t>
            </a:r>
            <a:r>
              <a:rPr lang="ru-RU" b="1" dirty="0"/>
              <a:t>. </a:t>
            </a:r>
            <a:endParaRPr lang="ru-RU" b="1" dirty="0" smtClean="0"/>
          </a:p>
          <a:p>
            <a:pPr algn="just"/>
            <a:r>
              <a:rPr lang="ru-RU" b="1" dirty="0"/>
              <a:t>	</a:t>
            </a:r>
            <a:r>
              <a:rPr lang="ru-RU" b="1" dirty="0" smtClean="0"/>
              <a:t>Проходят </a:t>
            </a:r>
            <a:r>
              <a:rPr lang="ru-RU" b="1" dirty="0"/>
              <a:t>столетия, сменяются поколения, </a:t>
            </a:r>
            <a:r>
              <a:rPr lang="ru-RU" b="1" dirty="0" smtClean="0"/>
              <a:t>но неизменным остается стремление </a:t>
            </a:r>
            <a:r>
              <a:rPr lang="ru-RU" b="1" dirty="0" err="1" smtClean="0"/>
              <a:t>николаевцев</a:t>
            </a:r>
            <a:r>
              <a:rPr lang="ru-RU" dirty="0"/>
              <a:t> </a:t>
            </a:r>
            <a:r>
              <a:rPr lang="ru-RU" b="1" dirty="0" smtClean="0"/>
              <a:t>внести вклад </a:t>
            </a:r>
            <a:r>
              <a:rPr lang="ru-RU" b="1" dirty="0"/>
              <a:t>в развитие и</a:t>
            </a:r>
            <a:r>
              <a:rPr lang="ru-RU" dirty="0"/>
              <a:t> </a:t>
            </a:r>
            <a:r>
              <a:rPr lang="ru-RU" b="1" dirty="0"/>
              <a:t>процветание</a:t>
            </a:r>
            <a:r>
              <a:rPr lang="ru-RU" dirty="0"/>
              <a:t> </a:t>
            </a:r>
            <a:r>
              <a:rPr lang="ru-RU" b="1" dirty="0" smtClean="0"/>
              <a:t>своей</a:t>
            </a:r>
            <a:r>
              <a:rPr lang="ru-RU" dirty="0" smtClean="0"/>
              <a:t> </a:t>
            </a:r>
            <a:r>
              <a:rPr lang="ru-RU" b="1" dirty="0" smtClean="0"/>
              <a:t>малой</a:t>
            </a:r>
            <a:r>
              <a:rPr lang="ru-RU" dirty="0" smtClean="0"/>
              <a:t> </a:t>
            </a:r>
            <a:r>
              <a:rPr lang="ru-RU" b="1" dirty="0" smtClean="0"/>
              <a:t>родины. </a:t>
            </a:r>
          </a:p>
          <a:p>
            <a:pPr algn="just"/>
            <a:r>
              <a:rPr lang="ru-RU" b="1" dirty="0"/>
              <a:t>	</a:t>
            </a:r>
            <a:r>
              <a:rPr lang="ru-RU" b="1" dirty="0" smtClean="0"/>
              <a:t>Благодаря </a:t>
            </a:r>
            <a:r>
              <a:rPr lang="ru-RU" b="1" dirty="0"/>
              <a:t>людям, которые любят и ценят свою </a:t>
            </a:r>
            <a:r>
              <a:rPr lang="ru-RU" b="1" dirty="0" smtClean="0"/>
              <a:t>землю, село </a:t>
            </a:r>
            <a:r>
              <a:rPr lang="ru-RU" b="1" dirty="0"/>
              <a:t>продолжает </a:t>
            </a:r>
            <a:r>
              <a:rPr lang="ru-RU" b="1" dirty="0" smtClean="0"/>
              <a:t>жить. </a:t>
            </a:r>
            <a:endParaRPr lang="ru-RU" b="1" dirty="0"/>
          </a:p>
          <a:p>
            <a:pPr algn="just"/>
            <a:r>
              <a:rPr lang="ru-RU" b="1" dirty="0" smtClean="0"/>
              <a:t>	Его </a:t>
            </a:r>
            <a:r>
              <a:rPr lang="ru-RU" b="1" dirty="0"/>
              <a:t>история продолжается.</a:t>
            </a:r>
            <a:endParaRPr lang="ru-RU" b="1" dirty="0" smtClean="0"/>
          </a:p>
          <a:p>
            <a:pPr algn="ctr"/>
            <a:endParaRPr lang="ru-RU" sz="1600" b="1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2309915" y="284044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4957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23" y="-64433"/>
            <a:ext cx="9252520" cy="7029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208917" y="380249"/>
            <a:ext cx="64807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«Селу Николаевка 205 лет» </a:t>
            </a:r>
            <a:endParaRPr lang="ru-RU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55976" y="6231494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 </a:t>
            </a:r>
            <a:r>
              <a:rPr lang="ru-RU" b="1" dirty="0" smtClean="0"/>
              <a:t>       </a:t>
            </a: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15</a:t>
            </a:r>
            <a:endParaRPr lang="ru-RU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88225" y="5013176"/>
            <a:ext cx="2088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 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79688" y="1569821"/>
            <a:ext cx="1452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36731" y="5228611"/>
            <a:ext cx="1440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07704" y="1278052"/>
            <a:ext cx="67687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	Использованы документы архивного фонда № Р-107 «Коллекция документов по истории Щербиновского района Краснодарского края», документы собственной собирательной деятельности Щербиновского районного отделения Российского общества историков-архивистов . 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958952" y="4293095"/>
            <a:ext cx="64807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АВТОРЫ:</a:t>
            </a:r>
          </a:p>
          <a:p>
            <a:endParaRPr lang="ru-RU" b="1" dirty="0"/>
          </a:p>
          <a:p>
            <a:r>
              <a:rPr lang="ru-RU" b="1" dirty="0"/>
              <a:t>Гарнышева Мария Сергеевна – начальник архивного </a:t>
            </a:r>
            <a:r>
              <a:rPr lang="ru-RU" b="1" dirty="0" smtClean="0"/>
              <a:t>отдела,</a:t>
            </a:r>
            <a:endParaRPr lang="ru-RU" b="1" dirty="0"/>
          </a:p>
          <a:p>
            <a:r>
              <a:rPr lang="ru-RU" b="1" dirty="0"/>
              <a:t>Гончаренко Лариса Владимировна – ведущий </a:t>
            </a:r>
            <a:r>
              <a:rPr lang="ru-RU" b="1" dirty="0" smtClean="0"/>
              <a:t>специалист архивного отдела</a:t>
            </a:r>
          </a:p>
        </p:txBody>
      </p:sp>
    </p:spTree>
    <p:extLst>
      <p:ext uri="{BB962C8B-B14F-4D97-AF65-F5344CB8AC3E}">
        <p14:creationId xmlns:p14="http://schemas.microsoft.com/office/powerpoint/2010/main" val="4090703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3156" y="-415096"/>
            <a:ext cx="9571142" cy="72714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858291" y="815226"/>
            <a:ext cx="6120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/>
              <a:t>ПРЕДИСЛОВИЕ</a:t>
            </a:r>
            <a:endParaRPr lang="ru-RU" sz="24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411760" y="138118"/>
            <a:ext cx="55672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«Селу Николаевка </a:t>
            </a:r>
            <a:r>
              <a:rPr lang="ru-RU" sz="1600" smtClean="0">
                <a:solidFill>
                  <a:schemeClr val="bg1">
                    <a:lumMod val="50000"/>
                  </a:schemeClr>
                </a:solidFill>
              </a:rPr>
              <a:t>205 лет» </a:t>
            </a:r>
            <a:endParaRPr lang="ru-RU" sz="16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43454" y="6246602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>
                    <a:lumMod val="65000"/>
                  </a:schemeClr>
                </a:solidFill>
              </a:rPr>
              <a:t>2</a:t>
            </a:r>
            <a:endParaRPr lang="ru-RU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02015" y="2286083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</a:t>
            </a:r>
          </a:p>
          <a:p>
            <a:pPr algn="just"/>
            <a:r>
              <a:rPr lang="ru-RU" b="1" dirty="0" smtClean="0"/>
              <a:t>	</a:t>
            </a:r>
            <a:r>
              <a:rPr lang="ru-RU" b="1" dirty="0"/>
              <a:t>	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75656" y="1997839"/>
            <a:ext cx="6840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	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858290" y="1276891"/>
            <a:ext cx="6674149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1600" b="1" dirty="0" smtClean="0"/>
              <a:t>	</a:t>
            </a:r>
          </a:p>
          <a:p>
            <a:pPr lvl="0" algn="just"/>
            <a:endParaRPr lang="ru-RU" sz="1600" b="1" dirty="0" smtClean="0"/>
          </a:p>
          <a:p>
            <a:pPr lvl="0" algn="just"/>
            <a:r>
              <a:rPr lang="ru-RU" sz="1600" b="1" dirty="0"/>
              <a:t>	</a:t>
            </a:r>
            <a:r>
              <a:rPr lang="ru-RU" sz="1600" b="1" dirty="0" smtClean="0"/>
              <a:t>Николаевское сельское поселение расположено в северо-западной части </a:t>
            </a:r>
            <a:r>
              <a:rPr lang="ru-RU" sz="1600" b="1" dirty="0"/>
              <a:t>Щербиновского района Краснодарского </a:t>
            </a:r>
            <a:r>
              <a:rPr lang="ru-RU" sz="1600" b="1" dirty="0" smtClean="0"/>
              <a:t>края, на побережье  </a:t>
            </a:r>
            <a:r>
              <a:rPr lang="ru-RU" sz="1600" b="1" dirty="0" err="1" smtClean="0"/>
              <a:t>Ейского</a:t>
            </a:r>
            <a:r>
              <a:rPr lang="ru-RU" sz="1600" b="1" dirty="0" smtClean="0"/>
              <a:t> лимана.</a:t>
            </a:r>
          </a:p>
          <a:p>
            <a:pPr lvl="0" algn="just"/>
            <a:r>
              <a:rPr lang="ru-RU" sz="1600" b="1" dirty="0"/>
              <a:t>	</a:t>
            </a:r>
            <a:r>
              <a:rPr lang="ru-RU" sz="1600" b="1" dirty="0" smtClean="0"/>
              <a:t>Согласно документам Государственного архива Ростовской области, точной даты основания села Николаевка не обнаружено. Самое раннее упоминание о селе относится к 1820 году. В фонде Донской областной чертежной имеется документ 1820 года «Исчисления качества земли Екатеринославской губернии Ростовского уезда довольствий села </a:t>
            </a:r>
            <a:r>
              <a:rPr lang="ru-RU" sz="1600" b="1" dirty="0" err="1" smtClean="0"/>
              <a:t>Глафировки</a:t>
            </a:r>
            <a:r>
              <a:rPr lang="ru-RU" sz="1600" b="1" dirty="0" smtClean="0"/>
              <a:t>, деревень Водяной и Николаевки, владелицей которых является майорша Глафира Васильевна </a:t>
            </a:r>
            <a:r>
              <a:rPr lang="ru-RU" sz="1600" b="1" dirty="0" err="1" smtClean="0"/>
              <a:t>Нарецкая</a:t>
            </a:r>
            <a:r>
              <a:rPr lang="ru-RU" sz="1600" b="1" dirty="0" smtClean="0"/>
              <a:t> с наследниками… она же была владелицей и в 1842 году…».</a:t>
            </a:r>
          </a:p>
          <a:p>
            <a:pPr lvl="0" algn="just"/>
            <a:r>
              <a:rPr lang="ru-RU" sz="1600" b="1" dirty="0" smtClean="0"/>
              <a:t>	 На 1856 год Николаевка принадлежала уже жене действительного статского советника Надежде </a:t>
            </a:r>
            <a:r>
              <a:rPr lang="ru-RU" sz="1600" b="1" dirty="0" err="1" smtClean="0"/>
              <a:t>Саввишне</a:t>
            </a:r>
            <a:r>
              <a:rPr lang="ru-RU" sz="1600" b="1" dirty="0" smtClean="0"/>
              <a:t> </a:t>
            </a:r>
            <a:r>
              <a:rPr lang="ru-RU" sz="1600" b="1" dirty="0" err="1" smtClean="0"/>
              <a:t>Шабельской</a:t>
            </a:r>
            <a:r>
              <a:rPr lang="ru-RU" sz="1600" b="1" dirty="0" smtClean="0"/>
              <a:t>.</a:t>
            </a:r>
          </a:p>
          <a:p>
            <a:pPr lvl="0" algn="just"/>
            <a:r>
              <a:rPr lang="ru-RU" sz="1600" b="1" dirty="0"/>
              <a:t>	</a:t>
            </a:r>
            <a:r>
              <a:rPr lang="ru-RU" sz="1600" b="1" dirty="0" smtClean="0"/>
              <a:t>В 1903 году землевладельцем в Николаевке был </a:t>
            </a:r>
            <a:r>
              <a:rPr lang="ru-RU" sz="1600" b="1" dirty="0" err="1" smtClean="0"/>
              <a:t>Шабельский</a:t>
            </a:r>
            <a:r>
              <a:rPr lang="ru-RU" sz="1600" b="1" dirty="0" smtClean="0"/>
              <a:t> Николай </a:t>
            </a:r>
            <a:r>
              <a:rPr lang="ru-RU" sz="1600" b="1" dirty="0" err="1" smtClean="0"/>
              <a:t>Помпеевич</a:t>
            </a:r>
            <a:r>
              <a:rPr lang="ru-RU" sz="1600" b="1" dirty="0" smtClean="0"/>
              <a:t>.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61044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396536" cy="72554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3203848" y="403467"/>
            <a:ext cx="48245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6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«Селу Николаевка 205 лет»</a:t>
            </a:r>
          </a:p>
          <a:p>
            <a:pPr algn="ctr"/>
            <a:endParaRPr lang="ru-RU" sz="16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35696" y="5949281"/>
            <a:ext cx="69127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i="1" dirty="0" smtClean="0">
                <a:solidFill>
                  <a:srgbClr val="0070C0"/>
                </a:solidFill>
              </a:rPr>
              <a:t>        Ф. Р-107, оп.1, д.19, л. 7-15</a:t>
            </a:r>
          </a:p>
          <a:p>
            <a:pPr algn="r"/>
            <a:endParaRPr lang="ru-RU" sz="1600" b="1" i="1" dirty="0">
              <a:solidFill>
                <a:srgbClr val="0070C0"/>
              </a:solidFill>
            </a:endParaRPr>
          </a:p>
          <a:p>
            <a:pPr algn="ctr"/>
            <a:r>
              <a:rPr lang="ru-RU" sz="1600" b="1" dirty="0" smtClean="0">
                <a:solidFill>
                  <a:schemeClr val="bg1">
                    <a:lumMod val="65000"/>
                  </a:schemeClr>
                </a:solidFill>
              </a:rPr>
              <a:t>3</a:t>
            </a:r>
          </a:p>
          <a:p>
            <a:pPr algn="r"/>
            <a:endParaRPr lang="ru-RU" sz="1600" b="1" i="1" dirty="0">
              <a:solidFill>
                <a:srgbClr val="0070C0"/>
              </a:solidFill>
            </a:endParaRPr>
          </a:p>
          <a:p>
            <a:pPr algn="r"/>
            <a:endParaRPr lang="ru-RU" sz="1600" b="1" i="1" dirty="0">
              <a:solidFill>
                <a:srgbClr val="0070C0"/>
              </a:solidFill>
            </a:endParaRPr>
          </a:p>
        </p:txBody>
      </p:sp>
      <p:pic>
        <p:nvPicPr>
          <p:cNvPr id="8" name="Picture 2" descr="C:\Users\Larisa\Desktop\2031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670" y="1480684"/>
            <a:ext cx="2898322" cy="3460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572000" y="1000624"/>
            <a:ext cx="424847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1600" b="1" dirty="0" smtClean="0"/>
          </a:p>
          <a:p>
            <a:pPr algn="just"/>
            <a:r>
              <a:rPr lang="ru-RU" sz="1600" b="1" dirty="0" smtClean="0"/>
              <a:t>	</a:t>
            </a:r>
            <a:r>
              <a:rPr lang="ru-RU" sz="1600" b="1" dirty="0" smtClean="0"/>
              <a:t>«…</a:t>
            </a:r>
            <a:r>
              <a:rPr lang="ru-RU" sz="1400" b="1" dirty="0" smtClean="0"/>
              <a:t>К </a:t>
            </a:r>
            <a:r>
              <a:rPr lang="ru-RU" sz="1400" b="1" dirty="0"/>
              <a:t>1864 году в селе было </a:t>
            </a:r>
            <a:r>
              <a:rPr lang="ru-RU" sz="1400" b="1" dirty="0" smtClean="0"/>
              <a:t> 479 </a:t>
            </a:r>
            <a:r>
              <a:rPr lang="ru-RU" sz="1400" b="1" dirty="0"/>
              <a:t>временно обязанных крестьян. К этому времени в Николаевке была одна домашняя школа, которая находилась в крестьянском доме и «содержалась домашними средствами». В ней обучалось 34 мальчика и </a:t>
            </a:r>
            <a:r>
              <a:rPr lang="ru-RU" sz="1400" b="1" dirty="0" smtClean="0"/>
              <a:t>             3 девочки. </a:t>
            </a:r>
          </a:p>
          <a:p>
            <a:pPr algn="just"/>
            <a:r>
              <a:rPr lang="ru-RU" sz="1400" b="1" dirty="0"/>
              <a:t>	</a:t>
            </a:r>
            <a:r>
              <a:rPr lang="ru-RU" sz="1400" b="1" dirty="0" smtClean="0"/>
              <a:t>В 1892 году в Николаевке была открыта церковно-приходская школа прихода </a:t>
            </a:r>
            <a:r>
              <a:rPr lang="ru-RU" sz="1400" b="1" dirty="0" err="1" smtClean="0"/>
              <a:t>Ейского</a:t>
            </a:r>
            <a:r>
              <a:rPr lang="ru-RU" sz="1400" b="1" dirty="0" smtClean="0"/>
              <a:t> Укрепления. </a:t>
            </a:r>
            <a:r>
              <a:rPr lang="ru-RU" sz="1400" b="1" dirty="0"/>
              <a:t>Школа находилась в общественном удобном здании, застрахованном, с квартирами учителей. Занятия начинались 25 сентября, а заканчивались 1 мая. В школе </a:t>
            </a:r>
            <a:r>
              <a:rPr lang="ru-RU" sz="1400" b="1" dirty="0" smtClean="0"/>
              <a:t>преподавали </a:t>
            </a:r>
            <a:r>
              <a:rPr lang="ru-RU" sz="1400" b="1" dirty="0"/>
              <a:t>закон Божий, церковно-славянский и русский языки, арифметику, историю, чистописание, географию.</a:t>
            </a:r>
          </a:p>
          <a:p>
            <a:pPr algn="just"/>
            <a:r>
              <a:rPr lang="ru-RU" sz="1400" b="1" dirty="0"/>
              <a:t>	В отчетах училищ Ростовского округа  на 1914 год в Николаевке уже значится начальное училище. Оно находилось в общественном здании церковно-приходской школы. В училище было </a:t>
            </a:r>
            <a:endParaRPr lang="ru-RU" sz="1400" b="1" dirty="0" smtClean="0"/>
          </a:p>
          <a:p>
            <a:pPr algn="just"/>
            <a:r>
              <a:rPr lang="ru-RU" sz="1400" b="1" dirty="0" smtClean="0"/>
              <a:t>3 </a:t>
            </a:r>
            <a:r>
              <a:rPr lang="ru-RU" sz="1400" b="1" dirty="0"/>
              <a:t>отделения и 3 группы, установлено 25 парт</a:t>
            </a:r>
            <a:r>
              <a:rPr lang="ru-RU" sz="1400" b="1" dirty="0" smtClean="0"/>
              <a:t>. Не было ни учительской, ни библиотеки. Освещение </a:t>
            </a:r>
            <a:r>
              <a:rPr lang="ru-RU" sz="1400" b="1" smtClean="0"/>
              <a:t>было </a:t>
            </a:r>
            <a:r>
              <a:rPr lang="ru-RU" sz="1400" b="1" smtClean="0"/>
              <a:t>керосиновое...»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416789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396536" cy="72554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3203848" y="403467"/>
            <a:ext cx="48245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600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endParaRPr lang="ru-RU" sz="1600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«Селу Николаевка 205 лет»</a:t>
            </a:r>
          </a:p>
          <a:p>
            <a:pPr algn="ctr"/>
            <a:endParaRPr lang="ru-RU" sz="16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35696" y="5949281"/>
            <a:ext cx="69127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sz="1600" b="1" i="1" dirty="0">
              <a:solidFill>
                <a:srgbClr val="0070C0"/>
              </a:solidFill>
            </a:endParaRPr>
          </a:p>
          <a:p>
            <a:pPr algn="ctr"/>
            <a:r>
              <a:rPr lang="ru-RU" sz="1600" b="1" dirty="0" smtClean="0">
                <a:solidFill>
                  <a:schemeClr val="bg1">
                    <a:lumMod val="65000"/>
                  </a:schemeClr>
                </a:solidFill>
              </a:rPr>
              <a:t>4</a:t>
            </a:r>
          </a:p>
          <a:p>
            <a:pPr algn="r"/>
            <a:endParaRPr lang="ru-RU" sz="1600" b="1" i="1" dirty="0">
              <a:solidFill>
                <a:srgbClr val="0070C0"/>
              </a:solidFill>
            </a:endParaRPr>
          </a:p>
          <a:p>
            <a:pPr algn="r"/>
            <a:endParaRPr lang="ru-RU" sz="1600" b="1" i="1" dirty="0">
              <a:solidFill>
                <a:srgbClr val="0070C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72000" y="1000624"/>
            <a:ext cx="42484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1600" b="1" dirty="0" smtClean="0"/>
          </a:p>
          <a:p>
            <a:pPr algn="just"/>
            <a:r>
              <a:rPr lang="ru-RU" sz="1600" b="1" dirty="0" smtClean="0"/>
              <a:t>	</a:t>
            </a:r>
            <a:endParaRPr lang="ru-RU" sz="1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23728" y="1628800"/>
            <a:ext cx="66247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FF0000"/>
                </a:solidFill>
              </a:rPr>
              <a:t>Из истории села Николаевка </a:t>
            </a:r>
            <a:r>
              <a:rPr lang="ru-RU" sz="1600" b="1" dirty="0" err="1">
                <a:solidFill>
                  <a:srgbClr val="FF0000"/>
                </a:solidFill>
              </a:rPr>
              <a:t>Глафировской</a:t>
            </a:r>
            <a:r>
              <a:rPr lang="ru-RU" sz="1600" b="1" dirty="0">
                <a:solidFill>
                  <a:srgbClr val="FF0000"/>
                </a:solidFill>
              </a:rPr>
              <a:t> волости Ростовского уезда </a:t>
            </a:r>
          </a:p>
          <a:p>
            <a:pPr algn="ctr"/>
            <a:r>
              <a:rPr lang="ru-RU" sz="1600" b="1" dirty="0">
                <a:solidFill>
                  <a:srgbClr val="FF0000"/>
                </a:solidFill>
              </a:rPr>
              <a:t>(по документам Государственного архива Ростовской области</a:t>
            </a:r>
            <a:r>
              <a:rPr lang="ru-RU" sz="1600" b="1" dirty="0" smtClean="0">
                <a:solidFill>
                  <a:srgbClr val="FF0000"/>
                </a:solidFill>
              </a:rPr>
              <a:t>)</a:t>
            </a:r>
          </a:p>
          <a:p>
            <a:pPr algn="ctr"/>
            <a:endParaRPr lang="ru-RU" sz="1600" b="1" dirty="0">
              <a:solidFill>
                <a:srgbClr val="FF0000"/>
              </a:solidFill>
            </a:endParaRPr>
          </a:p>
          <a:p>
            <a:pPr algn="ctr"/>
            <a:endParaRPr lang="ru-RU" sz="1600" b="1" dirty="0" smtClean="0">
              <a:solidFill>
                <a:srgbClr val="FF0000"/>
              </a:solidFill>
            </a:endParaRPr>
          </a:p>
          <a:p>
            <a:pPr algn="ctr"/>
            <a:endParaRPr lang="ru-RU" sz="1600" b="1" dirty="0">
              <a:solidFill>
                <a:srgbClr val="FF0000"/>
              </a:solidFill>
            </a:endParaRPr>
          </a:p>
          <a:p>
            <a:pPr algn="ctr"/>
            <a:endParaRPr lang="ru-RU" sz="1600" b="1" dirty="0" smtClean="0">
              <a:solidFill>
                <a:srgbClr val="FF0000"/>
              </a:solidFill>
            </a:endParaRPr>
          </a:p>
          <a:p>
            <a:pPr algn="ctr"/>
            <a:endParaRPr lang="ru-RU" sz="1600" b="1" dirty="0">
              <a:solidFill>
                <a:srgbClr val="FF0000"/>
              </a:solidFill>
            </a:endParaRPr>
          </a:p>
          <a:p>
            <a:pPr algn="ctr"/>
            <a:endParaRPr lang="ru-RU" sz="1600" b="1" dirty="0" smtClean="0">
              <a:solidFill>
                <a:srgbClr val="FF0000"/>
              </a:solidFill>
            </a:endParaRPr>
          </a:p>
          <a:p>
            <a:pPr algn="ctr"/>
            <a:endParaRPr lang="ru-RU" sz="1600" b="1" dirty="0">
              <a:solidFill>
                <a:srgbClr val="FF0000"/>
              </a:solidFill>
            </a:endParaRPr>
          </a:p>
        </p:txBody>
      </p:sp>
      <p:pic>
        <p:nvPicPr>
          <p:cNvPr id="10" name="Picture 2" descr="C:\Users\Larisa\Desktop\IMG_207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9812" y="2727447"/>
            <a:ext cx="7324536" cy="2697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 rot="10800000" flipH="1" flipV="1">
            <a:off x="5436096" y="5440074"/>
            <a:ext cx="3518252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70C0"/>
                </a:solidFill>
              </a:rPr>
              <a:t> </a:t>
            </a:r>
            <a:endParaRPr lang="ru-RU" b="1" i="1" dirty="0" smtClean="0">
              <a:solidFill>
                <a:srgbClr val="0070C0"/>
              </a:solidFill>
            </a:endParaRPr>
          </a:p>
          <a:p>
            <a:r>
              <a:rPr lang="ru-RU" sz="1600" b="1" i="1" dirty="0" smtClean="0">
                <a:solidFill>
                  <a:srgbClr val="0070C0"/>
                </a:solidFill>
              </a:rPr>
              <a:t>Ф</a:t>
            </a:r>
            <a:r>
              <a:rPr lang="ru-RU" sz="1600" b="1" i="1" dirty="0">
                <a:solidFill>
                  <a:srgbClr val="0070C0"/>
                </a:solidFill>
              </a:rPr>
              <a:t>. Р-107-Р, оп.11, д. 19, л. 7-15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440465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-63857"/>
            <a:ext cx="9396536" cy="72554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3203848" y="403467"/>
            <a:ext cx="48245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«Селу Николаевка 205 лет»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35696" y="5949281"/>
            <a:ext cx="69127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sz="1600" b="1" i="1" dirty="0" smtClean="0">
              <a:solidFill>
                <a:srgbClr val="0070C0"/>
              </a:solidFill>
            </a:endParaRPr>
          </a:p>
          <a:p>
            <a:pPr algn="r"/>
            <a:r>
              <a:rPr lang="ru-RU" sz="1600" b="1" i="1" dirty="0" smtClean="0">
                <a:solidFill>
                  <a:srgbClr val="0070C0"/>
                </a:solidFill>
              </a:rPr>
              <a:t>Ф</a:t>
            </a:r>
            <a:r>
              <a:rPr lang="ru-RU" sz="1600" b="1" i="1" dirty="0">
                <a:solidFill>
                  <a:srgbClr val="0070C0"/>
                </a:solidFill>
              </a:rPr>
              <a:t>. Р-107-Р, оп.11, д. 19, л. </a:t>
            </a:r>
            <a:r>
              <a:rPr lang="ru-RU" sz="1600" b="1" i="1" dirty="0" smtClean="0">
                <a:solidFill>
                  <a:srgbClr val="0070C0"/>
                </a:solidFill>
              </a:rPr>
              <a:t>7-15</a:t>
            </a:r>
            <a:endParaRPr lang="ru-RU" sz="1600" b="1" i="1" dirty="0">
              <a:solidFill>
                <a:srgbClr val="0070C0"/>
              </a:solidFill>
            </a:endParaRPr>
          </a:p>
          <a:p>
            <a:pPr algn="ctr"/>
            <a:r>
              <a:rPr lang="ru-RU" sz="1600" b="1" dirty="0" smtClean="0">
                <a:solidFill>
                  <a:schemeClr val="bg1">
                    <a:lumMod val="65000"/>
                  </a:schemeClr>
                </a:solidFill>
              </a:rPr>
              <a:t>5</a:t>
            </a:r>
          </a:p>
          <a:p>
            <a:pPr algn="r"/>
            <a:endParaRPr lang="ru-RU" sz="1600" b="1" i="1" dirty="0">
              <a:solidFill>
                <a:srgbClr val="0070C0"/>
              </a:solidFill>
            </a:endParaRPr>
          </a:p>
          <a:p>
            <a:pPr algn="r"/>
            <a:endParaRPr lang="ru-RU" sz="1600" b="1" i="1" dirty="0">
              <a:solidFill>
                <a:srgbClr val="0070C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51820" y="418112"/>
            <a:ext cx="49685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1600" b="1" dirty="0" smtClean="0"/>
          </a:p>
          <a:p>
            <a:pPr algn="just"/>
            <a:r>
              <a:rPr lang="ru-RU" sz="1600" b="1" dirty="0" smtClean="0"/>
              <a:t>	</a:t>
            </a:r>
            <a:endParaRPr lang="ru-RU" sz="1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979712" y="836712"/>
            <a:ext cx="6768752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FF0000"/>
                </a:solidFill>
              </a:rPr>
              <a:t>Из истории села Николаевка </a:t>
            </a:r>
            <a:r>
              <a:rPr lang="ru-RU" sz="1600" b="1" dirty="0" err="1">
                <a:solidFill>
                  <a:srgbClr val="FF0000"/>
                </a:solidFill>
              </a:rPr>
              <a:t>Глафировской</a:t>
            </a:r>
            <a:r>
              <a:rPr lang="ru-RU" sz="1600" b="1" dirty="0">
                <a:solidFill>
                  <a:srgbClr val="FF0000"/>
                </a:solidFill>
              </a:rPr>
              <a:t> волости Ростовского уезда </a:t>
            </a:r>
          </a:p>
          <a:p>
            <a:pPr algn="ctr"/>
            <a:r>
              <a:rPr lang="ru-RU" sz="1600" b="1" dirty="0">
                <a:solidFill>
                  <a:srgbClr val="FF0000"/>
                </a:solidFill>
              </a:rPr>
              <a:t>(по документам Государственного архива Ростовской области</a:t>
            </a:r>
            <a:r>
              <a:rPr lang="ru-RU" sz="1600" b="1" dirty="0" smtClean="0">
                <a:solidFill>
                  <a:srgbClr val="FF0000"/>
                </a:solidFill>
              </a:rPr>
              <a:t>)</a:t>
            </a:r>
          </a:p>
          <a:p>
            <a:pPr algn="ctr"/>
            <a:endParaRPr lang="ru-RU" sz="1600" b="1" dirty="0">
              <a:solidFill>
                <a:srgbClr val="FF0000"/>
              </a:solidFill>
            </a:endParaRPr>
          </a:p>
          <a:p>
            <a:pPr algn="ctr"/>
            <a:endParaRPr lang="ru-RU" sz="1600" b="1" dirty="0">
              <a:solidFill>
                <a:srgbClr val="FF0000"/>
              </a:solidFill>
            </a:endParaRPr>
          </a:p>
          <a:p>
            <a:pPr algn="ctr"/>
            <a:endParaRPr lang="ru-RU" sz="1600" b="1" dirty="0" smtClean="0">
              <a:solidFill>
                <a:srgbClr val="FF0000"/>
              </a:solidFill>
            </a:endParaRPr>
          </a:p>
          <a:p>
            <a:pPr algn="ctr"/>
            <a:endParaRPr lang="ru-RU" sz="1600" b="1" dirty="0">
              <a:solidFill>
                <a:srgbClr val="FF0000"/>
              </a:solidFill>
            </a:endParaRPr>
          </a:p>
          <a:p>
            <a:pPr algn="ctr"/>
            <a:endParaRPr lang="ru-RU" sz="1600" b="1" dirty="0" smtClean="0">
              <a:solidFill>
                <a:srgbClr val="FF0000"/>
              </a:solidFill>
            </a:endParaRPr>
          </a:p>
          <a:p>
            <a:pPr algn="ctr"/>
            <a:endParaRPr lang="ru-RU" sz="1600" b="1" dirty="0">
              <a:solidFill>
                <a:srgbClr val="FF0000"/>
              </a:solidFill>
            </a:endParaRPr>
          </a:p>
          <a:p>
            <a:pPr algn="ctr"/>
            <a:endParaRPr lang="ru-RU" sz="1600" b="1" dirty="0" smtClean="0">
              <a:solidFill>
                <a:srgbClr val="FF0000"/>
              </a:solidFill>
            </a:endParaRPr>
          </a:p>
          <a:p>
            <a:pPr algn="ctr"/>
            <a:endParaRPr lang="ru-RU" sz="1600" b="1" dirty="0" smtClean="0">
              <a:solidFill>
                <a:srgbClr val="FF0000"/>
              </a:solidFill>
            </a:endParaRPr>
          </a:p>
          <a:p>
            <a:pPr algn="ctr"/>
            <a:endParaRPr lang="ru-RU" sz="1600" b="1" dirty="0">
              <a:solidFill>
                <a:srgbClr val="FF0000"/>
              </a:solidFill>
            </a:endParaRPr>
          </a:p>
          <a:p>
            <a:pPr algn="ctr"/>
            <a:endParaRPr lang="ru-RU" sz="1600" b="1" dirty="0" smtClean="0">
              <a:solidFill>
                <a:srgbClr val="FF0000"/>
              </a:solidFill>
            </a:endParaRPr>
          </a:p>
          <a:p>
            <a:pPr algn="ctr"/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10800000" flipH="1" flipV="1">
            <a:off x="5436096" y="5563184"/>
            <a:ext cx="35182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70C0"/>
                </a:solidFill>
              </a:rPr>
              <a:t> </a:t>
            </a:r>
            <a:endParaRPr lang="ru-RU" b="1" i="1" dirty="0" smtClean="0">
              <a:solidFill>
                <a:srgbClr val="0070C0"/>
              </a:solidFill>
            </a:endParaRPr>
          </a:p>
        </p:txBody>
      </p:sp>
      <p:pic>
        <p:nvPicPr>
          <p:cNvPr id="11" name="Picture 3" descr="C:\Users\Larisa\Desktop\IMG_206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767922"/>
            <a:ext cx="4925548" cy="2271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Larisa\Desktop\IMG_207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534175"/>
            <a:ext cx="4824536" cy="2101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299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246" y="-140407"/>
            <a:ext cx="9396536" cy="71388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763688" y="403467"/>
            <a:ext cx="62646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prstClr val="white">
                    <a:lumMod val="50000"/>
                  </a:prstClr>
                </a:solidFill>
              </a:rPr>
              <a:t>«Селу Николаевка 205 лет»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51720" y="5733256"/>
            <a:ext cx="698477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</a:p>
          <a:p>
            <a:r>
              <a:rPr lang="ru-RU" sz="1400" b="1" i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ru-RU" sz="1400" b="1" i="1" dirty="0">
                <a:solidFill>
                  <a:srgbClr val="0070C0"/>
                </a:solidFill>
              </a:rPr>
              <a:t>Ф. Р-107-Р, оп.11, д. 24, л.1; документы собственной собирательной деятельности</a:t>
            </a:r>
            <a:endParaRPr lang="ru-RU" b="1" i="1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ru-RU" b="1" i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ru-RU" b="1" i="1" dirty="0" smtClean="0">
                <a:solidFill>
                  <a:schemeClr val="bg1">
                    <a:lumMod val="65000"/>
                  </a:schemeClr>
                </a:solidFill>
              </a:rPr>
              <a:t>                                                         6</a:t>
            </a:r>
            <a:endParaRPr lang="ru-RU" sz="1600" b="1" i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07501" y="4601994"/>
            <a:ext cx="59046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solidFill>
                  <a:prstClr val="black"/>
                </a:solidFill>
              </a:rPr>
              <a:t>	</a:t>
            </a:r>
            <a:endParaRPr lang="ru-RU" sz="1400" dirty="0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2674948"/>
            <a:ext cx="4572000" cy="150810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49580" algn="just">
              <a:lnSpc>
                <a:spcPct val="115000"/>
              </a:lnSpc>
            </a:pPr>
            <a:endParaRPr lang="ru-RU" sz="1600" b="1" dirty="0" smtClean="0">
              <a:solidFill>
                <a:prstClr val="black"/>
              </a:solidFill>
            </a:endParaRPr>
          </a:p>
          <a:p>
            <a:pPr indent="449580" algn="just">
              <a:lnSpc>
                <a:spcPct val="115000"/>
              </a:lnSpc>
            </a:pPr>
            <a:endParaRPr lang="ru-RU" sz="1600" b="1" dirty="0">
              <a:solidFill>
                <a:prstClr val="black"/>
              </a:solidFill>
            </a:endParaRPr>
          </a:p>
          <a:p>
            <a:pPr indent="449580" algn="just">
              <a:lnSpc>
                <a:spcPct val="115000"/>
              </a:lnSpc>
            </a:pPr>
            <a:endParaRPr lang="ru-RU" sz="1600" b="1" dirty="0" smtClean="0">
              <a:solidFill>
                <a:prstClr val="black"/>
              </a:solidFill>
            </a:endParaRPr>
          </a:p>
          <a:p>
            <a:pPr indent="449580" algn="just">
              <a:lnSpc>
                <a:spcPct val="115000"/>
              </a:lnSpc>
            </a:pPr>
            <a:endParaRPr lang="ru-RU" sz="1600" b="1" dirty="0">
              <a:solidFill>
                <a:prstClr val="black"/>
              </a:solidFill>
            </a:endParaRPr>
          </a:p>
          <a:p>
            <a:pPr indent="449580" algn="just">
              <a:lnSpc>
                <a:spcPct val="115000"/>
              </a:lnSpc>
            </a:pPr>
            <a:endParaRPr lang="ru-RU" sz="1600" b="1" dirty="0" smtClean="0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96036" y="739143"/>
            <a:ext cx="39244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 smtClean="0"/>
              <a:t>	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547665" y="742637"/>
            <a:ext cx="72728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solidFill>
                  <a:srgbClr val="C00000"/>
                </a:solidFill>
              </a:rPr>
              <a:t>	</a:t>
            </a:r>
            <a:endParaRPr lang="ru-RU" sz="1400" b="1" dirty="0"/>
          </a:p>
        </p:txBody>
      </p:sp>
      <p:sp>
        <p:nvSpPr>
          <p:cNvPr id="3" name="Прямоугольник 2"/>
          <p:cNvSpPr/>
          <p:nvPr/>
        </p:nvSpPr>
        <p:spPr>
          <a:xfrm rot="10800000" flipV="1">
            <a:off x="1547664" y="5300626"/>
            <a:ext cx="727280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0070C0"/>
                </a:solidFill>
              </a:rPr>
              <a:t>  </a:t>
            </a:r>
            <a:endParaRPr lang="ru-RU" sz="1400" b="1" i="1" dirty="0">
              <a:solidFill>
                <a:srgbClr val="0070C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10800000" flipV="1">
            <a:off x="2699792" y="4940547"/>
            <a:ext cx="518457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400" b="1" dirty="0" smtClean="0"/>
          </a:p>
          <a:p>
            <a:pPr algn="ctr"/>
            <a:endParaRPr lang="ru-RU" sz="1400" b="1" dirty="0"/>
          </a:p>
          <a:p>
            <a:pPr algn="ctr"/>
            <a:endParaRPr lang="ru-RU" sz="1400" b="1" dirty="0" smtClean="0"/>
          </a:p>
        </p:txBody>
      </p:sp>
      <p:sp>
        <p:nvSpPr>
          <p:cNvPr id="12" name="Прямоугольник 11"/>
          <p:cNvSpPr/>
          <p:nvPr/>
        </p:nvSpPr>
        <p:spPr>
          <a:xfrm>
            <a:off x="1547664" y="572744"/>
            <a:ext cx="720080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1400" b="1" dirty="0" smtClean="0"/>
          </a:p>
          <a:p>
            <a:pPr algn="just"/>
            <a:r>
              <a:rPr lang="ru-RU" sz="1400" b="1" dirty="0"/>
              <a:t>	</a:t>
            </a:r>
            <a:r>
              <a:rPr lang="ru-RU" sz="1400" b="1" dirty="0" smtClean="0"/>
              <a:t>В </a:t>
            </a:r>
            <a:r>
              <a:rPr lang="ru-RU" sz="1400" b="1" dirty="0"/>
              <a:t>1898 году в центре села Николаевка была построена каменная Свято-Вознесенская церковь.</a:t>
            </a:r>
          </a:p>
          <a:p>
            <a:pPr algn="just"/>
            <a:r>
              <a:rPr lang="ru-RU" sz="1400" b="1" dirty="0">
                <a:solidFill>
                  <a:srgbClr val="C00000"/>
                </a:solidFill>
              </a:rPr>
              <a:t>	Из статьи члена Щербиновского районного отделения РОИА Гальченко О.В. «Село Николаевка </a:t>
            </a:r>
            <a:r>
              <a:rPr lang="ru-RU" sz="1400" b="1" dirty="0" err="1">
                <a:solidFill>
                  <a:srgbClr val="C00000"/>
                </a:solidFill>
              </a:rPr>
              <a:t>Глафировской</a:t>
            </a:r>
            <a:r>
              <a:rPr lang="ru-RU" sz="1400" b="1" dirty="0">
                <a:solidFill>
                  <a:srgbClr val="C00000"/>
                </a:solidFill>
              </a:rPr>
              <a:t> волости Ростовского округа Донской области. Второй благочинный округ. Свято-Вознесенская церковь»,  2019 г.: </a:t>
            </a:r>
            <a:r>
              <a:rPr lang="ru-RU" sz="1400" b="1" dirty="0"/>
              <a:t>«Церковь каменная. Устроена в 1898 г. Причт: священник и псаломщик… По данным Справочника Екатеринославской епархии за 1913 г.: церковной земли 33 десятины, доход с земли 330 рублей, кружечный доход 481 рубль. Продано свечей в 1913 г. 14 пудов 20 фунтов. Прихожан: мужского пола на 1913 г. 1352 человека, женского пола 1271 человек., школ две: церковно-приходская и земская…» .</a:t>
            </a:r>
          </a:p>
          <a:p>
            <a:pPr algn="just"/>
            <a:r>
              <a:rPr lang="ru-RU" sz="1400" b="1" dirty="0"/>
              <a:t> 	В 30-е годы прошлого века Храм был разрушен, на его месте был установлен памятник В.И. Ленину.</a:t>
            </a:r>
          </a:p>
        </p:txBody>
      </p:sp>
      <p:pic>
        <p:nvPicPr>
          <p:cNvPr id="14" name="Picture 2" descr="E:\disk_d\ФОТО\ХРАМЫ\Николаевка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262814"/>
            <a:ext cx="3192482" cy="2128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1835696" y="5229493"/>
            <a:ext cx="60486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/>
              <a:t> </a:t>
            </a:r>
          </a:p>
          <a:p>
            <a:pPr algn="ctr"/>
            <a:r>
              <a:rPr lang="ru-RU" sz="1400" b="1" dirty="0"/>
              <a:t> </a:t>
            </a:r>
            <a:r>
              <a:rPr lang="ru-RU" sz="1400" b="1" dirty="0" smtClean="0"/>
              <a:t>           Храм-часовня </a:t>
            </a:r>
            <a:r>
              <a:rPr lang="ru-RU" sz="1400" b="1" dirty="0"/>
              <a:t>Святого Николая Чудотворца в селе Николаевка. </a:t>
            </a:r>
          </a:p>
          <a:p>
            <a:pPr algn="ctr"/>
            <a:r>
              <a:rPr lang="ru-RU" sz="1400" b="1" dirty="0" smtClean="0"/>
              <a:t>           Построен </a:t>
            </a:r>
            <a:r>
              <a:rPr lang="ru-RU" sz="1400" b="1" dirty="0"/>
              <a:t>в 2005 году на территории старой церковной площади</a:t>
            </a:r>
          </a:p>
        </p:txBody>
      </p:sp>
    </p:spTree>
    <p:extLst>
      <p:ext uri="{BB962C8B-B14F-4D97-AF65-F5344CB8AC3E}">
        <p14:creationId xmlns:p14="http://schemas.microsoft.com/office/powerpoint/2010/main" val="132038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246" y="-140407"/>
            <a:ext cx="9396536" cy="71388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763688" y="403467"/>
            <a:ext cx="62646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prstClr val="white">
                    <a:lumMod val="50000"/>
                  </a:prstClr>
                </a:solidFill>
              </a:rPr>
              <a:t>«Селу Николаевка 205 лет»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28315" y="5733256"/>
            <a:ext cx="69847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</a:p>
          <a:p>
            <a:r>
              <a:rPr lang="ru-RU" sz="1400" b="1" i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ru-RU" sz="1400" b="1" i="1" dirty="0" smtClean="0">
                <a:solidFill>
                  <a:srgbClr val="0070C0"/>
                </a:solidFill>
              </a:rPr>
              <a:t> Ф.-107, оп. 16, д. 16, л.1</a:t>
            </a:r>
            <a:r>
              <a:rPr lang="ru-RU" b="1" i="1" dirty="0" smtClean="0">
                <a:solidFill>
                  <a:schemeClr val="bg1">
                    <a:lumMod val="65000"/>
                  </a:schemeClr>
                </a:solidFill>
              </a:rPr>
              <a:t>                                                                                  </a:t>
            </a:r>
          </a:p>
          <a:p>
            <a:r>
              <a:rPr lang="ru-RU" b="1" i="1" dirty="0" smtClean="0">
                <a:solidFill>
                  <a:schemeClr val="bg1">
                    <a:lumMod val="65000"/>
                  </a:schemeClr>
                </a:solidFill>
              </a:rPr>
              <a:t>                                                          7</a:t>
            </a:r>
            <a:endParaRPr lang="ru-RU" sz="1600" b="1" i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07501" y="4601994"/>
            <a:ext cx="59046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solidFill>
                  <a:prstClr val="black"/>
                </a:solidFill>
              </a:rPr>
              <a:t>	</a:t>
            </a:r>
            <a:endParaRPr lang="ru-RU" sz="1400" dirty="0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2674948"/>
            <a:ext cx="4572000" cy="150810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49580" algn="just">
              <a:lnSpc>
                <a:spcPct val="115000"/>
              </a:lnSpc>
            </a:pPr>
            <a:endParaRPr lang="ru-RU" sz="1600" b="1" dirty="0" smtClean="0">
              <a:solidFill>
                <a:prstClr val="black"/>
              </a:solidFill>
            </a:endParaRPr>
          </a:p>
          <a:p>
            <a:pPr indent="449580" algn="just">
              <a:lnSpc>
                <a:spcPct val="115000"/>
              </a:lnSpc>
            </a:pPr>
            <a:endParaRPr lang="ru-RU" sz="1600" b="1" dirty="0">
              <a:solidFill>
                <a:prstClr val="black"/>
              </a:solidFill>
            </a:endParaRPr>
          </a:p>
          <a:p>
            <a:pPr indent="449580" algn="just">
              <a:lnSpc>
                <a:spcPct val="115000"/>
              </a:lnSpc>
            </a:pPr>
            <a:endParaRPr lang="ru-RU" sz="1600" b="1" dirty="0" smtClean="0">
              <a:solidFill>
                <a:prstClr val="black"/>
              </a:solidFill>
            </a:endParaRPr>
          </a:p>
          <a:p>
            <a:pPr indent="449580" algn="just">
              <a:lnSpc>
                <a:spcPct val="115000"/>
              </a:lnSpc>
            </a:pPr>
            <a:endParaRPr lang="ru-RU" sz="1600" b="1" dirty="0">
              <a:solidFill>
                <a:prstClr val="black"/>
              </a:solidFill>
            </a:endParaRPr>
          </a:p>
          <a:p>
            <a:pPr indent="449580" algn="just">
              <a:lnSpc>
                <a:spcPct val="115000"/>
              </a:lnSpc>
            </a:pPr>
            <a:endParaRPr lang="ru-RU" sz="1600" b="1" dirty="0" smtClean="0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96036" y="739143"/>
            <a:ext cx="39244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 smtClean="0"/>
              <a:t>	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547665" y="742637"/>
            <a:ext cx="727280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solidFill>
                  <a:srgbClr val="C00000"/>
                </a:solidFill>
              </a:rPr>
              <a:t>	                          Из воспоминаний жителя села Николаевка </a:t>
            </a:r>
          </a:p>
          <a:p>
            <a:pPr algn="just"/>
            <a:r>
              <a:rPr lang="ru-RU" sz="1400" b="1" dirty="0">
                <a:solidFill>
                  <a:srgbClr val="C00000"/>
                </a:solidFill>
              </a:rPr>
              <a:t> </a:t>
            </a:r>
            <a:r>
              <a:rPr lang="ru-RU" sz="1400" b="1" dirty="0" smtClean="0">
                <a:solidFill>
                  <a:srgbClr val="C00000"/>
                </a:solidFill>
              </a:rPr>
              <a:t>                                                </a:t>
            </a:r>
            <a:r>
              <a:rPr lang="ru-RU" sz="1400" b="1" dirty="0" err="1" smtClean="0">
                <a:solidFill>
                  <a:srgbClr val="C00000"/>
                </a:solidFill>
              </a:rPr>
              <a:t>Шапарь</a:t>
            </a:r>
            <a:r>
              <a:rPr lang="ru-RU" sz="1400" b="1" dirty="0" smtClean="0">
                <a:solidFill>
                  <a:srgbClr val="C00000"/>
                </a:solidFill>
              </a:rPr>
              <a:t> Никиты </a:t>
            </a:r>
            <a:r>
              <a:rPr lang="ru-RU" sz="1400" b="1" dirty="0" err="1" smtClean="0">
                <a:solidFill>
                  <a:srgbClr val="C00000"/>
                </a:solidFill>
              </a:rPr>
              <a:t>Евдокимовича</a:t>
            </a:r>
            <a:r>
              <a:rPr lang="ru-RU" sz="1400" b="1" dirty="0" smtClean="0">
                <a:solidFill>
                  <a:srgbClr val="C00000"/>
                </a:solidFill>
              </a:rPr>
              <a:t>, 1989 год: </a:t>
            </a:r>
          </a:p>
          <a:p>
            <a:pPr algn="just"/>
            <a:endParaRPr lang="ru-RU" sz="1400" b="1" dirty="0" smtClean="0">
              <a:solidFill>
                <a:srgbClr val="C00000"/>
              </a:solidFill>
            </a:endParaRPr>
          </a:p>
          <a:p>
            <a:pPr algn="just"/>
            <a:r>
              <a:rPr lang="ru-RU" sz="1400" b="1" dirty="0">
                <a:solidFill>
                  <a:srgbClr val="C00000"/>
                </a:solidFill>
              </a:rPr>
              <a:t> </a:t>
            </a:r>
            <a:r>
              <a:rPr lang="ru-RU" sz="1400" b="1" dirty="0" smtClean="0">
                <a:solidFill>
                  <a:srgbClr val="C00000"/>
                </a:solidFill>
              </a:rPr>
              <a:t>                                                </a:t>
            </a:r>
            <a:r>
              <a:rPr lang="ru-RU" sz="1400" b="1" dirty="0" smtClean="0"/>
              <a:t>«…Наше село Николаевка – бывшее панское село. Земли, на  которых                                 </a:t>
            </a:r>
            <a:r>
              <a:rPr lang="ru-RU" sz="1400" b="1" dirty="0" err="1" smtClean="0"/>
              <a:t>которых</a:t>
            </a:r>
            <a:r>
              <a:rPr lang="ru-RU" sz="1400" b="1" dirty="0" smtClean="0"/>
              <a:t>, кроме нашего села, находятся села </a:t>
            </a:r>
            <a:r>
              <a:rPr lang="ru-RU" sz="1400" b="1" dirty="0" err="1" smtClean="0"/>
              <a:t>Глафировка</a:t>
            </a:r>
            <a:r>
              <a:rPr lang="ru-RU" sz="1400" b="1" dirty="0" smtClean="0"/>
              <a:t>, </a:t>
            </a:r>
          </a:p>
          <a:p>
            <a:pPr algn="just"/>
            <a:r>
              <a:rPr lang="ru-RU" sz="1400" b="1" dirty="0"/>
              <a:t> </a:t>
            </a:r>
            <a:r>
              <a:rPr lang="ru-RU" sz="1400" b="1" dirty="0" smtClean="0"/>
              <a:t>                                                </a:t>
            </a:r>
            <a:r>
              <a:rPr lang="ru-RU" sz="1400" b="1" dirty="0" err="1" smtClean="0"/>
              <a:t>Шабельское</a:t>
            </a:r>
            <a:r>
              <a:rPr lang="ru-RU" sz="1400" b="1" dirty="0" smtClean="0"/>
              <a:t>, Порт-</a:t>
            </a:r>
            <a:r>
              <a:rPr lang="ru-RU" sz="1400" b="1" dirty="0" err="1" smtClean="0"/>
              <a:t>Катон</a:t>
            </a:r>
            <a:r>
              <a:rPr lang="ru-RU" sz="1400" b="1" dirty="0" smtClean="0"/>
              <a:t>, принадлежали, как тогда говорили,</a:t>
            </a:r>
          </a:p>
          <a:p>
            <a:pPr algn="just"/>
            <a:r>
              <a:rPr lang="ru-RU" sz="1400" b="1" dirty="0"/>
              <a:t> </a:t>
            </a:r>
            <a:r>
              <a:rPr lang="ru-RU" sz="1400" b="1" dirty="0" smtClean="0"/>
              <a:t>                                                пану </a:t>
            </a:r>
            <a:r>
              <a:rPr lang="ru-RU" sz="1400" b="1" dirty="0" err="1" smtClean="0"/>
              <a:t>Шабельскому</a:t>
            </a:r>
            <a:r>
              <a:rPr lang="ru-RU" sz="1400" b="1" dirty="0" smtClean="0"/>
              <a:t>. На западной стороне нашего села находился</a:t>
            </a:r>
          </a:p>
          <a:p>
            <a:pPr algn="just"/>
            <a:r>
              <a:rPr lang="ru-RU" sz="1400" b="1" dirty="0" smtClean="0"/>
              <a:t>                                                 панский дом. Там жил приказчик. Место его нахождения еще и</a:t>
            </a:r>
          </a:p>
          <a:p>
            <a:pPr algn="just"/>
            <a:r>
              <a:rPr lang="ru-RU" sz="1400" b="1" dirty="0" smtClean="0"/>
              <a:t>                                                 сегодня обозначают кустарники бузины. Родители отца работали</a:t>
            </a:r>
          </a:p>
          <a:p>
            <a:pPr algn="just"/>
            <a:r>
              <a:rPr lang="ru-RU" sz="1400" b="1" dirty="0"/>
              <a:t> </a:t>
            </a:r>
            <a:r>
              <a:rPr lang="ru-RU" sz="1400" b="1" dirty="0" smtClean="0"/>
              <a:t>                                                на пана. Пять дней на его земле, остальные на своем небольшом</a:t>
            </a:r>
          </a:p>
          <a:p>
            <a:pPr algn="just"/>
            <a:r>
              <a:rPr lang="ru-RU" sz="1400" b="1" dirty="0"/>
              <a:t> </a:t>
            </a:r>
            <a:r>
              <a:rPr lang="ru-RU" sz="1400" b="1" dirty="0" smtClean="0"/>
              <a:t>                                                участке. Бабушка рассказывала, что когда отменили панщину, то</a:t>
            </a:r>
          </a:p>
          <a:p>
            <a:pPr algn="just"/>
            <a:r>
              <a:rPr lang="ru-RU" sz="1400" b="1" dirty="0"/>
              <a:t> </a:t>
            </a:r>
            <a:r>
              <a:rPr lang="ru-RU" sz="1400" b="1" dirty="0" smtClean="0"/>
              <a:t>                                                стали им продавать землю. У моего отца было не более трех</a:t>
            </a:r>
          </a:p>
          <a:p>
            <a:pPr algn="just"/>
            <a:r>
              <a:rPr lang="ru-RU" sz="1400" b="1" dirty="0"/>
              <a:t> </a:t>
            </a:r>
            <a:r>
              <a:rPr lang="ru-RU" sz="1400" b="1" dirty="0" smtClean="0"/>
              <a:t>                                                соток. Выплачивали за нее до самой революции. Специально</a:t>
            </a:r>
          </a:p>
          <a:p>
            <a:pPr algn="just"/>
            <a:r>
              <a:rPr lang="ru-RU" sz="1400" b="1" dirty="0"/>
              <a:t> </a:t>
            </a:r>
            <a:r>
              <a:rPr lang="ru-RU" sz="1400" b="1" dirty="0" smtClean="0"/>
              <a:t>                                                уполномоченный собирал деньги один раз в год и отвозил их</a:t>
            </a:r>
          </a:p>
          <a:p>
            <a:pPr algn="just"/>
            <a:r>
              <a:rPr lang="ru-RU" sz="1400" b="1" dirty="0" smtClean="0"/>
              <a:t>                                                 пану в Харьков, где тот жил…   </a:t>
            </a:r>
          </a:p>
          <a:p>
            <a:r>
              <a:rPr lang="ru-RU" sz="1400" b="1" dirty="0"/>
              <a:t> </a:t>
            </a:r>
            <a:r>
              <a:rPr lang="ru-RU" sz="1400" b="1" dirty="0" smtClean="0"/>
              <a:t>            …У нас в селе, где сейчас стоит памятник Ленину, стояла красивая каменная церковь.  Долго стояла еще при Советской власти, а в 1937 году ее разрушили </a:t>
            </a:r>
            <a:r>
              <a:rPr lang="ru-RU" sz="1400" b="1" dirty="0" err="1" smtClean="0"/>
              <a:t>оконча-тельно</a:t>
            </a:r>
            <a:r>
              <a:rPr lang="ru-RU" sz="1400" b="1" dirty="0" smtClean="0"/>
              <a:t>, а начали рушить еще в 1935 году.                                                 </a:t>
            </a:r>
          </a:p>
          <a:p>
            <a:r>
              <a:rPr lang="ru-RU" sz="1400" b="1" dirty="0"/>
              <a:t> </a:t>
            </a:r>
            <a:r>
              <a:rPr lang="ru-RU" sz="1400" b="1" dirty="0" smtClean="0"/>
              <a:t>             Тракторами рушили. Зацепят тросами и тянут. Троса рвутся, а  стены не поддаются. Потом все-таки постепенно разобрали по  кирпичику. Клуб из нее построили, потом и его развалили. В общем, ничего не осталось… </a:t>
            </a:r>
          </a:p>
          <a:p>
            <a:r>
              <a:rPr lang="ru-RU" sz="1400" b="1" dirty="0"/>
              <a:t> </a:t>
            </a:r>
            <a:r>
              <a:rPr lang="ru-RU" sz="1400" b="1" dirty="0" smtClean="0"/>
              <a:t>            …Точно не помню, когда ее закрыли, но когда появились трактора, то зимой туда их ставили, зерно в одно время хранили…»</a:t>
            </a:r>
          </a:p>
          <a:p>
            <a:pPr algn="just"/>
            <a:r>
              <a:rPr lang="ru-RU" sz="1400" b="1" dirty="0"/>
              <a:t> </a:t>
            </a:r>
            <a:r>
              <a:rPr lang="ru-RU" sz="1400" b="1" dirty="0" smtClean="0"/>
              <a:t>                             </a:t>
            </a:r>
            <a:endParaRPr lang="ru-RU" sz="1400" b="1" dirty="0"/>
          </a:p>
        </p:txBody>
      </p:sp>
      <p:sp>
        <p:nvSpPr>
          <p:cNvPr id="3" name="Прямоугольник 2"/>
          <p:cNvSpPr/>
          <p:nvPr/>
        </p:nvSpPr>
        <p:spPr>
          <a:xfrm rot="10800000" flipV="1">
            <a:off x="1547664" y="5300626"/>
            <a:ext cx="727280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0070C0"/>
                </a:solidFill>
              </a:rPr>
              <a:t>  </a:t>
            </a:r>
            <a:endParaRPr lang="ru-RU" sz="1400" b="1" i="1" dirty="0">
              <a:solidFill>
                <a:srgbClr val="0070C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10800000" flipV="1">
            <a:off x="2699792" y="4940547"/>
            <a:ext cx="518457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400" b="1" dirty="0" smtClean="0"/>
          </a:p>
          <a:p>
            <a:pPr algn="ctr"/>
            <a:endParaRPr lang="ru-RU" sz="1400" b="1" dirty="0"/>
          </a:p>
          <a:p>
            <a:pPr algn="ctr"/>
            <a:endParaRPr lang="ru-RU" sz="1400" b="1" dirty="0" smtClean="0"/>
          </a:p>
        </p:txBody>
      </p:sp>
      <p:pic>
        <p:nvPicPr>
          <p:cNvPr id="1026" name="Picture 2" descr="C:\Users\Larisa\Desktop\shapar_nik_ev-300x451 — копия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742637"/>
            <a:ext cx="1860798" cy="279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0218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171403"/>
            <a:ext cx="9396536" cy="71388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998582" y="403467"/>
            <a:ext cx="50298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«Селу Николаевка 205 лет» </a:t>
            </a:r>
          </a:p>
          <a:p>
            <a:pPr algn="ctr"/>
            <a:endParaRPr lang="ru-RU" sz="16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7704" y="5237918"/>
            <a:ext cx="67687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>
                <a:solidFill>
                  <a:srgbClr val="0070C0"/>
                </a:solidFill>
              </a:rPr>
              <a:t>                                                                </a:t>
            </a:r>
          </a:p>
          <a:p>
            <a:pPr algn="ctr"/>
            <a:r>
              <a:rPr lang="ru-RU" sz="1400" b="1" i="1" dirty="0">
                <a:solidFill>
                  <a:srgbClr val="0070C0"/>
                </a:solidFill>
              </a:rPr>
              <a:t> </a:t>
            </a:r>
            <a:r>
              <a:rPr lang="ru-RU" sz="1400" b="1" i="1" dirty="0" smtClean="0">
                <a:solidFill>
                  <a:srgbClr val="0070C0"/>
                </a:solidFill>
              </a:rPr>
              <a:t>                                                                                                     </a:t>
            </a:r>
          </a:p>
          <a:p>
            <a:pPr algn="ctr"/>
            <a:endParaRPr lang="ru-RU" sz="1400" b="1" i="1" dirty="0">
              <a:solidFill>
                <a:srgbClr val="0070C0"/>
              </a:solidFill>
            </a:endParaRPr>
          </a:p>
          <a:p>
            <a:pPr algn="ctr"/>
            <a:endParaRPr lang="ru-RU" sz="1400" b="1" i="1" dirty="0" smtClean="0">
              <a:solidFill>
                <a:srgbClr val="0070C0"/>
              </a:solidFill>
            </a:endParaRPr>
          </a:p>
          <a:p>
            <a:pPr algn="ctr"/>
            <a:endParaRPr lang="ru-RU" b="1" i="1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ru-RU" b="1" i="1" dirty="0" smtClean="0">
                <a:solidFill>
                  <a:schemeClr val="bg1">
                    <a:lumMod val="65000"/>
                  </a:schemeClr>
                </a:solidFill>
              </a:rPr>
              <a:t>8</a:t>
            </a:r>
            <a:endParaRPr lang="ru-RU" b="1" i="1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endParaRPr lang="ru-RU" sz="1400" b="1" i="1" dirty="0" smtClean="0">
              <a:solidFill>
                <a:srgbClr val="0070C0"/>
              </a:solidFill>
            </a:endParaRPr>
          </a:p>
          <a:p>
            <a:pPr algn="ctr"/>
            <a:endParaRPr lang="ru-RU" sz="14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75656" y="836713"/>
            <a:ext cx="7056784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</a:rPr>
              <a:t>Из исторической справки Николаевского сельского поселения </a:t>
            </a:r>
          </a:p>
          <a:p>
            <a:pPr algn="ctr"/>
            <a:r>
              <a:rPr lang="ru-RU" sz="1400" b="1" dirty="0" smtClean="0">
                <a:solidFill>
                  <a:srgbClr val="FF0000"/>
                </a:solidFill>
              </a:rPr>
              <a:t>Щербиновского района, 2010 г.:</a:t>
            </a:r>
          </a:p>
          <a:p>
            <a:endParaRPr lang="ru-RU" sz="1400" b="1" dirty="0">
              <a:solidFill>
                <a:schemeClr val="accent2"/>
              </a:solidFill>
            </a:endParaRPr>
          </a:p>
          <a:p>
            <a:pPr algn="just"/>
            <a:r>
              <a:rPr lang="ru-RU" sz="1400" b="1" dirty="0" smtClean="0"/>
              <a:t>	«… Село, как все, пережило крепостничество, войны, революции 1905 и 1917 гг. Во время гражданской войны село неоднократно переходило от одной власти к другой.</a:t>
            </a:r>
          </a:p>
          <a:p>
            <a:pPr algn="just"/>
            <a:r>
              <a:rPr lang="ru-RU" sz="1400" b="1" dirty="0"/>
              <a:t>	</a:t>
            </a:r>
            <a:r>
              <a:rPr lang="ru-RU" sz="1400" b="1" dirty="0" smtClean="0"/>
              <a:t>В ноябре 1917 года сразу же после Великой Октябрьской революции был организован Николаевский сельский Совет. Сельский Совет просуществовал до августа 1918 года. После разгрома Деникина в 1920 году на селе была восстановлена Советская власть…»</a:t>
            </a:r>
            <a:endParaRPr lang="ru-RU" sz="1400" b="1" dirty="0"/>
          </a:p>
          <a:p>
            <a:pPr algn="just"/>
            <a:r>
              <a:rPr lang="ru-RU" sz="1400" b="1" dirty="0" smtClean="0"/>
              <a:t>	</a:t>
            </a:r>
          </a:p>
          <a:p>
            <a:pPr algn="ctr"/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dirty="0" smtClean="0">
                <a:solidFill>
                  <a:srgbClr val="FF0000"/>
                </a:solidFill>
              </a:rPr>
              <a:t>           Из альманаха «СПК колхоз 50 лет Октября», 2007 г.:</a:t>
            </a:r>
          </a:p>
          <a:p>
            <a:pPr algn="just"/>
            <a:r>
              <a:rPr lang="ru-RU" sz="1400" b="1" dirty="0" smtClean="0"/>
              <a:t>	</a:t>
            </a:r>
          </a:p>
          <a:p>
            <a:pPr algn="just"/>
            <a:r>
              <a:rPr lang="ru-RU" sz="1400" b="1" dirty="0" smtClean="0"/>
              <a:t>	«…В 1923 году из числа бедняков была создана группа товарищества по обработке земли. В 1929 году в селе был создан первый колхоз имени Ильича. Первым председателем был Гончаров Иван. В 1936 году из одного было создано два полеводческих колхоза «Ильич» и «Заря». В историю становления колхозов вписаны незабываемые страницы подвига, героизма и мужества молодежи того времени.</a:t>
            </a:r>
          </a:p>
          <a:p>
            <a:pPr algn="just"/>
            <a:r>
              <a:rPr lang="ru-RU" sz="1400" b="1" dirty="0"/>
              <a:t>	</a:t>
            </a:r>
            <a:r>
              <a:rPr lang="ru-RU" sz="1400" b="1" dirty="0" smtClean="0"/>
              <a:t>Первый трактор на селе появился в 1931 году… Люди стали жить лучше. Но нападение гитлеровской Германии на нашу страну прервало мирную жизнь народа.</a:t>
            </a:r>
          </a:p>
          <a:p>
            <a:pPr algn="just"/>
            <a:r>
              <a:rPr lang="ru-RU" sz="1400" b="1" dirty="0"/>
              <a:t>	</a:t>
            </a:r>
            <a:r>
              <a:rPr lang="ru-RU" sz="1400" b="1" dirty="0" smtClean="0"/>
              <a:t>На фронт ушло более 500 человек, не вернулись 177. Оккупанты вступили в село 12 августа 1942 года. В феврале 1943 года Советская армия освободила село от фашистов. Война кончилось. И людям практически все надо было начинать заново…»</a:t>
            </a:r>
          </a:p>
          <a:p>
            <a:pPr algn="just"/>
            <a:r>
              <a:rPr lang="ru-RU" sz="1400" b="1" dirty="0"/>
              <a:t> </a:t>
            </a:r>
            <a:r>
              <a:rPr lang="ru-RU" sz="1400" b="1" i="1" dirty="0">
                <a:solidFill>
                  <a:srgbClr val="0070C0"/>
                </a:solidFill>
              </a:rPr>
              <a:t>Ф. Р-107-Р, оп.11, д. 19, л. </a:t>
            </a:r>
            <a:r>
              <a:rPr lang="ru-RU" sz="1400" b="1" i="1" dirty="0" smtClean="0">
                <a:solidFill>
                  <a:srgbClr val="0070C0"/>
                </a:solidFill>
              </a:rPr>
              <a:t>7-15; </a:t>
            </a:r>
          </a:p>
          <a:p>
            <a:pPr algn="just"/>
            <a:r>
              <a:rPr lang="ru-RU" sz="1400" b="1" i="1" dirty="0" smtClean="0">
                <a:solidFill>
                  <a:srgbClr val="0070C0"/>
                </a:solidFill>
              </a:rPr>
              <a:t>документы собственной собирательной деятельности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2337787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171403"/>
            <a:ext cx="9396536" cy="71388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998582" y="403467"/>
            <a:ext cx="50298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</a:rPr>
              <a:t>«Селу Николаевка 205 лет» </a:t>
            </a:r>
          </a:p>
          <a:p>
            <a:pPr algn="ctr"/>
            <a:endParaRPr lang="ru-RU" sz="16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11760" y="6246602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>
                    <a:lumMod val="65000"/>
                  </a:schemeClr>
                </a:solidFill>
              </a:rPr>
              <a:t>9</a:t>
            </a:r>
            <a:endParaRPr lang="ru-RU" b="1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026" name="Picture 2" descr="C:\Users\Larisa\Desktop\IMG_207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664924"/>
            <a:ext cx="1818211" cy="2110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576239" y="726103"/>
            <a:ext cx="72008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/>
              <a:t>	                         </a:t>
            </a:r>
            <a:r>
              <a:rPr lang="ru-RU" sz="1600" b="1" dirty="0" smtClean="0">
                <a:solidFill>
                  <a:srgbClr val="FF0000"/>
                </a:solidFill>
              </a:rPr>
              <a:t>Из воспоминаний жителя села Николаевка, </a:t>
            </a:r>
          </a:p>
          <a:p>
            <a:pPr algn="just"/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smtClean="0">
                <a:solidFill>
                  <a:srgbClr val="FF0000"/>
                </a:solidFill>
              </a:rPr>
              <a:t>                                            труженика  тыла, ветерана труда,  </a:t>
            </a:r>
          </a:p>
          <a:p>
            <a:pPr algn="just"/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smtClean="0">
                <a:solidFill>
                  <a:srgbClr val="FF0000"/>
                </a:solidFill>
              </a:rPr>
              <a:t>                                            Мартыненко Михаила </a:t>
            </a:r>
            <a:r>
              <a:rPr lang="ru-RU" sz="1600" b="1" dirty="0" err="1" smtClean="0">
                <a:solidFill>
                  <a:srgbClr val="FF0000"/>
                </a:solidFill>
              </a:rPr>
              <a:t>Власовича</a:t>
            </a:r>
            <a:r>
              <a:rPr lang="ru-RU" sz="1600" b="1" dirty="0" smtClean="0">
                <a:solidFill>
                  <a:srgbClr val="FF0000"/>
                </a:solidFill>
              </a:rPr>
              <a:t>, 1928 г.р. </a:t>
            </a:r>
          </a:p>
          <a:p>
            <a:pPr algn="just"/>
            <a:r>
              <a:rPr lang="ru-RU" sz="1600" b="1" i="1" dirty="0">
                <a:solidFill>
                  <a:srgbClr val="FF0000"/>
                </a:solidFill>
              </a:rPr>
              <a:t> </a:t>
            </a:r>
            <a:r>
              <a:rPr lang="ru-RU" sz="1600" b="1" i="1" dirty="0" smtClean="0">
                <a:solidFill>
                  <a:srgbClr val="FF0000"/>
                </a:solidFill>
              </a:rPr>
              <a:t>                                            </a:t>
            </a:r>
            <a:r>
              <a:rPr lang="ru-RU" sz="1600" i="1" dirty="0" smtClean="0">
                <a:solidFill>
                  <a:srgbClr val="FF0000"/>
                </a:solidFill>
              </a:rPr>
              <a:t>(записано правнучкой Вовченко Анной Антоновной): </a:t>
            </a:r>
          </a:p>
          <a:p>
            <a:pPr algn="just"/>
            <a:endParaRPr lang="ru-RU" sz="1600" i="1" dirty="0" smtClean="0">
              <a:solidFill>
                <a:srgbClr val="FF0000"/>
              </a:solidFill>
            </a:endParaRPr>
          </a:p>
          <a:p>
            <a:pPr algn="just"/>
            <a:r>
              <a:rPr lang="ru-RU" sz="1600" b="1" i="1" dirty="0">
                <a:solidFill>
                  <a:srgbClr val="FF0000"/>
                </a:solidFill>
              </a:rPr>
              <a:t> </a:t>
            </a:r>
            <a:r>
              <a:rPr lang="ru-RU" sz="1600" b="1" i="1" dirty="0" smtClean="0">
                <a:solidFill>
                  <a:srgbClr val="FF0000"/>
                </a:solidFill>
              </a:rPr>
              <a:t>                                            	</a:t>
            </a:r>
            <a:r>
              <a:rPr lang="ru-RU" sz="1600" b="1" i="1" dirty="0" smtClean="0"/>
              <a:t>«</a:t>
            </a:r>
            <a:r>
              <a:rPr lang="ru-RU" sz="1400" b="1" dirty="0" smtClean="0"/>
              <a:t>…Зима 1941-1942 года выдалась суровой. </a:t>
            </a:r>
            <a:r>
              <a:rPr lang="ru-RU" sz="1400" b="1" dirty="0"/>
              <a:t>Были </a:t>
            </a:r>
            <a:r>
              <a:rPr lang="ru-RU" sz="1400" b="1" dirty="0" smtClean="0"/>
              <a:t>   </a:t>
            </a:r>
          </a:p>
          <a:p>
            <a:pPr algn="just"/>
            <a:r>
              <a:rPr lang="ru-RU" sz="1400" b="1" dirty="0"/>
              <a:t> </a:t>
            </a:r>
            <a:r>
              <a:rPr lang="ru-RU" sz="1400" b="1" dirty="0" smtClean="0"/>
              <a:t>                                                   сильные  морозы</a:t>
            </a:r>
            <a:r>
              <a:rPr lang="ru-RU" sz="1400" b="1" dirty="0"/>
              <a:t>,</a:t>
            </a:r>
            <a:r>
              <a:rPr lang="ru-RU" sz="1400" b="1" dirty="0" smtClean="0"/>
              <a:t>  снегопады, метели. Сугробы наметало под       </a:t>
            </a:r>
          </a:p>
          <a:p>
            <a:pPr algn="just"/>
            <a:r>
              <a:rPr lang="ru-RU" sz="1400" b="1" dirty="0"/>
              <a:t> </a:t>
            </a:r>
            <a:r>
              <a:rPr lang="ru-RU" sz="1400" b="1" dirty="0" smtClean="0"/>
              <a:t>                                                   самые </a:t>
            </a:r>
            <a:r>
              <a:rPr lang="ru-RU" sz="1400" b="1" dirty="0"/>
              <a:t>крыши. Иногда </a:t>
            </a:r>
            <a:r>
              <a:rPr lang="ru-RU" sz="1400" b="1" dirty="0" smtClean="0"/>
              <a:t>нельзя было выйти из дома, потому </a:t>
            </a:r>
            <a:r>
              <a:rPr lang="ru-RU" sz="1400" b="1" dirty="0"/>
              <a:t>что </a:t>
            </a:r>
            <a:r>
              <a:rPr lang="ru-RU" sz="1400" b="1" dirty="0" smtClean="0"/>
              <a:t>                </a:t>
            </a:r>
          </a:p>
          <a:p>
            <a:pPr algn="just"/>
            <a:r>
              <a:rPr lang="ru-RU" sz="1400" b="1" dirty="0"/>
              <a:t> </a:t>
            </a:r>
            <a:r>
              <a:rPr lang="ru-RU" sz="1400" b="1" dirty="0" smtClean="0"/>
              <a:t>                                                   заметало </a:t>
            </a:r>
            <a:r>
              <a:rPr lang="ru-RU" sz="1400" b="1" dirty="0"/>
              <a:t>двери. И тогда </a:t>
            </a:r>
            <a:r>
              <a:rPr lang="ru-RU" sz="1400" b="1" dirty="0" smtClean="0"/>
              <a:t>ждали, пока кто-нибудь из </a:t>
            </a:r>
            <a:r>
              <a:rPr lang="ru-RU" sz="1400" b="1" dirty="0"/>
              <a:t>соседей первым выберется и откопает </a:t>
            </a:r>
            <a:r>
              <a:rPr lang="ru-RU" sz="1400" b="1" dirty="0" smtClean="0"/>
              <a:t>других. Еды было мало. </a:t>
            </a:r>
            <a:r>
              <a:rPr lang="ru-RU" sz="1400" b="1" dirty="0"/>
              <a:t>Ели кашу,  мамалыгу из кукурузной </a:t>
            </a:r>
            <a:r>
              <a:rPr lang="ru-RU" sz="1400" b="1" dirty="0" smtClean="0"/>
              <a:t>муки</a:t>
            </a:r>
            <a:r>
              <a:rPr lang="ru-RU" sz="1400" b="1" dirty="0"/>
              <a:t>, </a:t>
            </a:r>
            <a:r>
              <a:rPr lang="ru-RU" sz="1400" b="1" dirty="0" smtClean="0"/>
              <a:t>галушки, «затирку». Печи топили камышом, </a:t>
            </a:r>
            <a:r>
              <a:rPr lang="ru-RU" sz="1400" b="1" dirty="0" err="1" smtClean="0"/>
              <a:t>курандой</a:t>
            </a:r>
            <a:r>
              <a:rPr lang="ru-RU" sz="1400" b="1" dirty="0" smtClean="0"/>
              <a:t> (сухие растения), если повезет, то коровьим навозом – кизяком (он дольше горел и тепла давал больше), который собирали там, где паслись коровы. Зимой к селу подбирались голодные волки. По ночам они выли рядом с домом и дети боялись и плакали. Они боялись, что волки съедят их корову, единственную кормилицу. Бывали случаи, когда волки нападали на людей. </a:t>
            </a:r>
          </a:p>
          <a:p>
            <a:pPr algn="just"/>
            <a:r>
              <a:rPr lang="ru-RU" sz="1400" b="1" dirty="0"/>
              <a:t>	</a:t>
            </a:r>
            <a:r>
              <a:rPr lang="ru-RU" sz="1400" b="1" dirty="0" smtClean="0"/>
              <a:t>Развлечений не было. Детские игры самые обыкновенные: самодельные санки, самодельные коньки и лыжи. Играли в снежки, строили снежные крепости, лепили снежных баб. Очень нравилось, когда вечерами собирались несколько семей в одном доме. Женщины пели, усталые и измученные войной, но уверенные в себе. Они пряли шерсть, вязали варежки носки для фронта. Девочки им помогали. </a:t>
            </a:r>
          </a:p>
          <a:p>
            <a:pPr algn="just"/>
            <a:r>
              <a:rPr lang="ru-RU" sz="1400" b="1" dirty="0"/>
              <a:t>	</a:t>
            </a:r>
            <a:r>
              <a:rPr lang="ru-RU" sz="1400" b="1" dirty="0" smtClean="0"/>
              <a:t>С весны до осени ученики помогали колхозу пахать, сеять, убирать урожай. Во время уборки ученики вместе с учителем ходили собирать колоски. Чтобы не потерять ни один колосок, ни одно зернышко. Потому что хлеб нужен был фронту…»</a:t>
            </a:r>
            <a:endParaRPr lang="ru-RU" sz="1400" b="1" dirty="0"/>
          </a:p>
          <a:p>
            <a:pPr algn="just"/>
            <a:r>
              <a:rPr lang="ru-RU" sz="1600" b="1" i="1" dirty="0" smtClean="0">
                <a:solidFill>
                  <a:srgbClr val="0070C0"/>
                </a:solidFill>
              </a:rPr>
              <a:t>                                                                                                       </a:t>
            </a:r>
            <a:r>
              <a:rPr lang="ru-RU" sz="1600" i="1" dirty="0" smtClean="0">
                <a:solidFill>
                  <a:srgbClr val="0070C0"/>
                </a:solidFill>
              </a:rPr>
              <a:t>(продолжение далее)</a:t>
            </a:r>
            <a:endParaRPr lang="ru-RU" sz="16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01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5691</TotalTime>
  <Words>426</Words>
  <Application>Microsoft Office PowerPoint</Application>
  <PresentationFormat>Экран (4:3)</PresentationFormat>
  <Paragraphs>287</Paragraphs>
  <Slides>15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Гарнышева Мария</dc:creator>
  <cp:lastModifiedBy>Гарнышева Мария</cp:lastModifiedBy>
  <cp:revision>566</cp:revision>
  <cp:lastPrinted>2020-11-06T10:45:08Z</cp:lastPrinted>
  <dcterms:created xsi:type="dcterms:W3CDTF">2020-03-16T10:20:44Z</dcterms:created>
  <dcterms:modified xsi:type="dcterms:W3CDTF">2025-02-03T12:28:19Z</dcterms:modified>
</cp:coreProperties>
</file>