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310" r:id="rId4"/>
    <p:sldId id="311" r:id="rId5"/>
    <p:sldId id="313" r:id="rId6"/>
    <p:sldId id="315" r:id="rId7"/>
    <p:sldId id="316" r:id="rId8"/>
    <p:sldId id="317" r:id="rId9"/>
    <p:sldId id="318" r:id="rId10"/>
    <p:sldId id="319" r:id="rId11"/>
    <p:sldId id="312" r:id="rId12"/>
    <p:sldId id="308" r:id="rId13"/>
    <p:sldId id="320" r:id="rId14"/>
    <p:sldId id="321" r:id="rId15"/>
    <p:sldId id="276" r:id="rId16"/>
    <p:sldId id="277" r:id="rId17"/>
  </p:sldIdLst>
  <p:sldSz cx="9144000" cy="6858000" type="screen4x3"/>
  <p:notesSz cx="6735763" cy="9866313"/>
  <p:photoAlbum layout="1pic" frame="frameStyle7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80" autoAdjust="0"/>
    <p:restoredTop sz="94660"/>
  </p:normalViewPr>
  <p:slideViewPr>
    <p:cSldViewPr>
      <p:cViewPr>
        <p:scale>
          <a:sx n="89" d="100"/>
          <a:sy n="89" d="100"/>
        </p:scale>
        <p:origin x="-1114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EC49-4D6D-4575-A599-36E17F5F080A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CC02-BE7A-4A58-9F17-A47ADB582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5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CC02-BE7A-4A58-9F17-A47ADB5824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3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4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3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4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7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6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0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6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A8FE8-5D72-4594-9143-0172C6D0EB07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4F29-7854-404B-97E2-AD2B17E8A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7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57" y="0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71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Архивный отдел администрации муниципального образования Щербиновский район 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150843"/>
            <a:ext cx="710548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Электронная фотодокументальная выставка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4000" b="1" i="1" dirty="0" smtClean="0"/>
              <a:t>«Люди долга и отваги»</a:t>
            </a:r>
          </a:p>
          <a:p>
            <a:pPr algn="ctr"/>
            <a:r>
              <a:rPr lang="ru-RU" sz="1600" b="1" dirty="0" smtClean="0"/>
              <a:t>к </a:t>
            </a:r>
            <a:r>
              <a:rPr lang="ru-RU" sz="1600" b="1" dirty="0"/>
              <a:t>105-летию </a:t>
            </a:r>
            <a:r>
              <a:rPr lang="ru-RU" sz="1600" b="1" dirty="0" smtClean="0"/>
              <a:t>образования органов </a:t>
            </a:r>
            <a:r>
              <a:rPr lang="ru-RU" sz="1600" b="1" dirty="0"/>
              <a:t>внутренних дел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Российской </a:t>
            </a:r>
            <a:r>
              <a:rPr lang="ru-RU" sz="1600" b="1" dirty="0"/>
              <a:t>Федерации </a:t>
            </a:r>
            <a:endParaRPr lang="ru-RU" sz="9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27784" y="587727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т. Старощербиновская</a:t>
            </a:r>
          </a:p>
          <a:p>
            <a:pPr algn="ctr"/>
            <a:r>
              <a:rPr lang="ru-RU" b="1" dirty="0" smtClean="0"/>
              <a:t>2025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93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367"/>
            <a:ext cx="9396536" cy="72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349205"/>
            <a:ext cx="442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5517233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        </a:t>
            </a:r>
          </a:p>
          <a:p>
            <a:pPr algn="r"/>
            <a:endParaRPr lang="ru-RU" sz="16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62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0828" y="3212976"/>
            <a:ext cx="17157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4634" y="3717031"/>
            <a:ext cx="1833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1600" b="1" dirty="0" smtClean="0"/>
              <a:t>      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4127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828836"/>
            <a:ext cx="74168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endParaRPr lang="ru-RU" b="1" dirty="0">
              <a:solidFill>
                <a:srgbClr val="0070C0"/>
              </a:solidFill>
            </a:endParaRPr>
          </a:p>
          <a:p>
            <a:pPr algn="r"/>
            <a:endParaRPr lang="ru-RU" b="1" dirty="0">
              <a:solidFill>
                <a:srgbClr val="0070C0"/>
              </a:solidFill>
            </a:endParaRPr>
          </a:p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endParaRPr lang="ru-RU" b="1" dirty="0">
              <a:solidFill>
                <a:srgbClr val="0070C0"/>
              </a:solidFill>
            </a:endParaRPr>
          </a:p>
          <a:p>
            <a:pPr algn="r"/>
            <a:endParaRPr lang="ru-RU" b="1" dirty="0">
              <a:solidFill>
                <a:srgbClr val="0070C0"/>
              </a:solidFill>
            </a:endParaRPr>
          </a:p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                                                 Коллектив Щербиновского  районного отдела НКВД. 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                                                                        1945 год</a:t>
            </a:r>
          </a:p>
          <a:p>
            <a:pPr algn="just"/>
            <a:endParaRPr lang="ru-RU" sz="1400" b="1" dirty="0">
              <a:solidFill>
                <a:srgbClr val="0070C0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0070C0"/>
                </a:solidFill>
              </a:rPr>
              <a:t>Документы собственной </a:t>
            </a:r>
            <a:r>
              <a:rPr lang="ru-RU" sz="1400" b="1" i="1" dirty="0">
                <a:solidFill>
                  <a:srgbClr val="0070C0"/>
                </a:solidFill>
              </a:rPr>
              <a:t>собирательной деятельности </a:t>
            </a:r>
            <a:endParaRPr lang="ru-RU" sz="1400" b="1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0070C0"/>
                </a:solidFill>
              </a:rPr>
              <a:t>Щербиновского </a:t>
            </a:r>
            <a:r>
              <a:rPr lang="ru-RU" sz="1400" b="1" i="1" dirty="0">
                <a:solidFill>
                  <a:srgbClr val="0070C0"/>
                </a:solidFill>
              </a:rPr>
              <a:t>районного </a:t>
            </a:r>
            <a:endParaRPr lang="ru-RU" sz="1400" b="1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0070C0"/>
                </a:solidFill>
              </a:rPr>
              <a:t>отделения </a:t>
            </a:r>
            <a:r>
              <a:rPr lang="ru-RU" sz="1400" b="1" i="1" dirty="0">
                <a:solidFill>
                  <a:srgbClr val="0070C0"/>
                </a:solidFill>
              </a:rPr>
              <a:t>РОИА</a:t>
            </a:r>
          </a:p>
        </p:txBody>
      </p:sp>
      <p:pic>
        <p:nvPicPr>
          <p:cNvPr id="8195" name="Picture 3" descr="C:\Users\Larisa\Desktop\Милиция 60-е и 1945\19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84929"/>
            <a:ext cx="5834063" cy="40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" y="-328836"/>
            <a:ext cx="9571142" cy="72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24626" y="138118"/>
            <a:ext cx="556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6165304"/>
            <a:ext cx="48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015" y="2286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b="1" dirty="0" smtClean="0"/>
              <a:t>	</a:t>
            </a:r>
            <a:r>
              <a:rPr lang="ru-RU" b="1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9783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8290" y="1276891"/>
            <a:ext cx="667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/>
              <a:t>	</a:t>
            </a:r>
          </a:p>
          <a:p>
            <a:pPr lvl="0" algn="just"/>
            <a:endParaRPr lang="ru-RU" sz="1600" b="1" dirty="0" smtClean="0"/>
          </a:p>
          <a:p>
            <a:pPr lvl="0" algn="just"/>
            <a:r>
              <a:rPr lang="ru-RU" sz="1600" b="1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052736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6165304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              </a:t>
            </a:r>
            <a:endParaRPr lang="ru-RU" sz="1400" dirty="0"/>
          </a:p>
        </p:txBody>
      </p:sp>
      <p:pic>
        <p:nvPicPr>
          <p:cNvPr id="1027" name="Picture 3" descr="C:\Users\Larisa\Desktop\Милиция 60-е и 1945\Зд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33" y="3082901"/>
            <a:ext cx="3705452" cy="21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620688"/>
            <a:ext cx="7200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	Из статьи И. Батуринец «Более полувека – на страже порядка»,  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                 опубликованной в районной газете 29.01.2022:</a:t>
            </a:r>
          </a:p>
          <a:p>
            <a:pPr algn="just"/>
            <a:r>
              <a:rPr lang="ru-RU" sz="1400" b="1" dirty="0" smtClean="0"/>
              <a:t>	«Говоря об истории ОМВД нашего района, нужно отметить некоторые сложности нахождения архивных материалов, ведомственных фондов, их сохранности. Связано это с тем, что неоднократно происходило слияние либо переподчинение района административного характера. Тем не менее, есть первые сведения о том, что в феврале 1963 года при объединении Щербиновского района с </a:t>
            </a:r>
            <a:r>
              <a:rPr lang="ru-RU" sz="1400" b="1" dirty="0" err="1" smtClean="0"/>
              <a:t>Ейским</a:t>
            </a:r>
            <a:r>
              <a:rPr lang="ru-RU" sz="1400" b="1" dirty="0" smtClean="0"/>
              <a:t> было образовано </a:t>
            </a:r>
            <a:r>
              <a:rPr lang="ru-RU" sz="1400" b="1" dirty="0" err="1" smtClean="0"/>
              <a:t>Щербиновское</a:t>
            </a:r>
            <a:r>
              <a:rPr lang="ru-RU" sz="1400" b="1" dirty="0" smtClean="0"/>
              <a:t> поселковое отделение милиции </a:t>
            </a:r>
            <a:r>
              <a:rPr lang="ru-RU" sz="1400" b="1" dirty="0" err="1" smtClean="0"/>
              <a:t>Ейского</a:t>
            </a:r>
            <a:r>
              <a:rPr lang="ru-RU" sz="1400" b="1" dirty="0" smtClean="0"/>
              <a:t> горисполкома. Согласно Приказу УООП Краснодарского промышленного крайисполкома № 010 от 11 февраля 1963 года в штате поселкового отделения милиции значились 15 человек. Возглавил его Анатолий Васильевич Парфенов…»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16046" y="5258260"/>
            <a:ext cx="410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Здание ОВД в 1960-е годы.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Ст. Старощербиновская, ул. Советов, 25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Larisa\Desktop\Милиция 60-е и 1945\05 1964 г. - Щербиновский ОВД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05" y="3055613"/>
            <a:ext cx="3044967" cy="22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80112" y="5161068"/>
            <a:ext cx="351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Начальник Щербиновского отделения милиции А.В. Парфенов. 1962 год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5480648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</a:rPr>
              <a:t> </a:t>
            </a:r>
          </a:p>
          <a:p>
            <a:pPr algn="just"/>
            <a:endParaRPr lang="ru-RU" sz="14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0070C0"/>
                </a:solidFill>
              </a:rPr>
              <a:t>Документы собственной </a:t>
            </a:r>
            <a:r>
              <a:rPr lang="ru-RU" sz="1400" b="1" i="1" dirty="0">
                <a:solidFill>
                  <a:srgbClr val="0070C0"/>
                </a:solidFill>
              </a:rPr>
              <a:t>собирательной деятельности </a:t>
            </a:r>
            <a:r>
              <a:rPr lang="ru-RU" sz="1400" b="1" i="1" dirty="0" smtClean="0">
                <a:solidFill>
                  <a:srgbClr val="0070C0"/>
                </a:solidFill>
              </a:rPr>
              <a:t>Щербиновского </a:t>
            </a:r>
            <a:r>
              <a:rPr lang="ru-RU" sz="1400" b="1" i="1" dirty="0">
                <a:solidFill>
                  <a:srgbClr val="0070C0"/>
                </a:solidFill>
              </a:rPr>
              <a:t>районного отделения </a:t>
            </a:r>
            <a:r>
              <a:rPr lang="ru-RU" sz="1400" b="1" i="1" dirty="0" smtClean="0">
                <a:solidFill>
                  <a:srgbClr val="0070C0"/>
                </a:solidFill>
              </a:rPr>
              <a:t>РОИА                                                        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7108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12" y="-397445"/>
            <a:ext cx="9396536" cy="72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116633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3672" y="5517232"/>
            <a:ext cx="72617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Документы </a:t>
            </a:r>
            <a:r>
              <a:rPr lang="ru-RU" sz="1400" b="1" i="1" dirty="0">
                <a:solidFill>
                  <a:srgbClr val="0070C0"/>
                </a:solidFill>
              </a:rPr>
              <a:t>собственной собирательной деятельности Щербиновского </a:t>
            </a:r>
            <a:r>
              <a:rPr lang="ru-RU" sz="1400" b="1" i="1" dirty="0" smtClean="0">
                <a:solidFill>
                  <a:srgbClr val="0070C0"/>
                </a:solidFill>
              </a:rPr>
              <a:t>районного </a:t>
            </a:r>
            <a:r>
              <a:rPr lang="ru-RU" sz="1400" b="1" i="1" dirty="0">
                <a:solidFill>
                  <a:srgbClr val="0070C0"/>
                </a:solidFill>
              </a:rPr>
              <a:t>отделения РОИА           </a:t>
            </a:r>
            <a:r>
              <a:rPr lang="ru-RU" sz="1400" b="1" i="1" dirty="0" smtClean="0">
                <a:solidFill>
                  <a:srgbClr val="0070C0"/>
                </a:solidFill>
              </a:rPr>
              <a:t>                                             </a:t>
            </a:r>
            <a:endParaRPr lang="ru-RU" sz="1400" i="1" dirty="0"/>
          </a:p>
          <a:p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                        12</a:t>
            </a:r>
          </a:p>
          <a:p>
            <a:endParaRPr lang="ru-RU" sz="1600" b="1" i="1" dirty="0">
              <a:solidFill>
                <a:srgbClr val="0070C0"/>
              </a:solidFill>
            </a:endParaRPr>
          </a:p>
          <a:p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62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212976"/>
            <a:ext cx="235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Larisa\Desktop\Милиция 60-е и 1945\01 Праздник советской милиции 10.11.1962 г. День принятия присяги Щербиновский РО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72" y="534454"/>
            <a:ext cx="7436800" cy="51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300"/>
            <a:ext cx="9396536" cy="72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116633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3672" y="5517232"/>
            <a:ext cx="72617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70C0"/>
              </a:solidFill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Документы </a:t>
            </a:r>
            <a:r>
              <a:rPr lang="ru-RU" sz="1400" b="1" i="1" dirty="0">
                <a:solidFill>
                  <a:srgbClr val="0070C0"/>
                </a:solidFill>
              </a:rPr>
              <a:t>собственной собирательной деятельности Щербиновского </a:t>
            </a:r>
            <a:r>
              <a:rPr lang="ru-RU" sz="1400" b="1" i="1" dirty="0" smtClean="0">
                <a:solidFill>
                  <a:srgbClr val="0070C0"/>
                </a:solidFill>
              </a:rPr>
              <a:t>районного </a:t>
            </a:r>
            <a:r>
              <a:rPr lang="ru-RU" sz="1400" b="1" i="1" dirty="0">
                <a:solidFill>
                  <a:srgbClr val="0070C0"/>
                </a:solidFill>
              </a:rPr>
              <a:t>отделения РОИА                                                         </a:t>
            </a:r>
            <a:endParaRPr lang="ru-RU" sz="1400" i="1" dirty="0"/>
          </a:p>
          <a:p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                        13</a:t>
            </a:r>
          </a:p>
          <a:p>
            <a:endParaRPr lang="ru-RU" sz="1600" b="1" i="1" dirty="0">
              <a:solidFill>
                <a:srgbClr val="0070C0"/>
              </a:solidFill>
            </a:endParaRPr>
          </a:p>
          <a:p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62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212976"/>
            <a:ext cx="235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C:\Users\Larisa\Desktop\Милиция 60-е и 1945\02 Праздник советской милиции 10.11.1962 г. День принятия присяги Щербиновский РО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72" y="548680"/>
            <a:ext cx="7281276" cy="51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" y="-397445"/>
            <a:ext cx="9396536" cy="72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106909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</a:t>
            </a:r>
          </a:p>
          <a:p>
            <a:pPr algn="ctr"/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3672" y="5517232"/>
            <a:ext cx="72617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Документы </a:t>
            </a:r>
            <a:r>
              <a:rPr lang="ru-RU" sz="1400" b="1" i="1" dirty="0">
                <a:solidFill>
                  <a:srgbClr val="0070C0"/>
                </a:solidFill>
              </a:rPr>
              <a:t>собственной собирательной деятельности Щербиновского </a:t>
            </a:r>
            <a:r>
              <a:rPr lang="ru-RU" sz="1400" b="1" i="1" dirty="0" smtClean="0">
                <a:solidFill>
                  <a:srgbClr val="0070C0"/>
                </a:solidFill>
              </a:rPr>
              <a:t>районного </a:t>
            </a:r>
            <a:r>
              <a:rPr lang="ru-RU" sz="1400" b="1" i="1" dirty="0">
                <a:solidFill>
                  <a:srgbClr val="0070C0"/>
                </a:solidFill>
              </a:rPr>
              <a:t>отделения РОИА                                              </a:t>
            </a:r>
            <a:r>
              <a:rPr lang="ru-RU" sz="1400" b="1" i="1" dirty="0" smtClean="0">
                <a:solidFill>
                  <a:srgbClr val="0070C0"/>
                </a:solidFill>
              </a:rPr>
              <a:t>        </a:t>
            </a:r>
            <a:endParaRPr lang="ru-RU" sz="1400" i="1" dirty="0"/>
          </a:p>
          <a:p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                        14</a:t>
            </a:r>
          </a:p>
          <a:p>
            <a:endParaRPr lang="ru-RU" sz="1600" b="1" i="1" dirty="0">
              <a:solidFill>
                <a:srgbClr val="0070C0"/>
              </a:solidFill>
            </a:endParaRPr>
          </a:p>
          <a:p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62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212976"/>
            <a:ext cx="2358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7" name="Picture 3" descr="C:\Users\Larisa\Desktop\Милиция 60-е и 1945\03 Коллектив Щербиновского РОМ 9 мая 1965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84" y="721012"/>
            <a:ext cx="60833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1945084" y="4854862"/>
            <a:ext cx="608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Коллектив Щербиновского отделения милиции 9 мая 1965 года.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нижнем ряду в центре начальник А.В. Парфенов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6" y="-171400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45953" y="379806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59794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5" y="5013176"/>
            <a:ext cx="20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688" y="1569821"/>
            <a:ext cx="145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731" y="5228611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9087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	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722294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rgbClr val="C00000"/>
                </a:solidFill>
              </a:rPr>
              <a:t>	</a:t>
            </a:r>
            <a:r>
              <a:rPr lang="ru-RU" sz="1400" b="1" i="1" dirty="0" smtClean="0">
                <a:solidFill>
                  <a:srgbClr val="C00000"/>
                </a:solidFill>
              </a:rPr>
              <a:t>		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127805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70606" y="1001828"/>
            <a:ext cx="662473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ЗАКЛЮЧЕНИЕ</a:t>
            </a:r>
          </a:p>
          <a:p>
            <a:pPr algn="ctr"/>
            <a:endParaRPr lang="ru-RU" sz="1600" b="1" dirty="0" smtClean="0"/>
          </a:p>
          <a:p>
            <a:pPr algn="just"/>
            <a:r>
              <a:rPr lang="ru-RU" b="1" dirty="0" smtClean="0"/>
              <a:t>	Сложно </a:t>
            </a:r>
            <a:r>
              <a:rPr lang="ru-RU" b="1" dirty="0"/>
              <a:t>переоценить то значение, которое в нашей жизни играет </a:t>
            </a:r>
            <a:r>
              <a:rPr lang="ru-RU" b="1" dirty="0" smtClean="0"/>
              <a:t>полиция. </a:t>
            </a:r>
          </a:p>
          <a:p>
            <a:pPr algn="just"/>
            <a:r>
              <a:rPr lang="ru-RU" b="1" dirty="0" smtClean="0"/>
              <a:t>	Сотрудники </a:t>
            </a:r>
            <a:r>
              <a:rPr lang="ru-RU" b="1" dirty="0"/>
              <a:t>органов внутренних дел работают в сложных условиях, принимают верные решения в экстремальных ситуациях, рискуют собой, чтобы защитить других. 	</a:t>
            </a:r>
            <a:r>
              <a:rPr lang="ru-RU" b="1" dirty="0" smtClean="0"/>
              <a:t>Они </a:t>
            </a:r>
            <a:r>
              <a:rPr lang="ru-RU" b="1" dirty="0"/>
              <a:t>первые, к кому мы обращаемся за помощью и защитой, когда случается беда.</a:t>
            </a:r>
          </a:p>
          <a:p>
            <a:pPr algn="just"/>
            <a:r>
              <a:rPr lang="ru-RU" b="1" dirty="0" smtClean="0"/>
              <a:t>	Служба </a:t>
            </a:r>
            <a:r>
              <a:rPr lang="ru-RU" b="1" dirty="0"/>
              <a:t>в полиции требует мужества, смелости, ответственности и готовности в любой момент прийти на помощь людям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/>
              <a:t>	</a:t>
            </a:r>
            <a:r>
              <a:rPr lang="ru-RU" b="1" dirty="0" smtClean="0"/>
              <a:t>Во </a:t>
            </a:r>
            <a:r>
              <a:rPr lang="ru-RU" b="1" dirty="0"/>
              <a:t>все времена на защиту правопорядка вставали смелые и решительные </a:t>
            </a:r>
            <a:r>
              <a:rPr lang="ru-RU" b="1" dirty="0" smtClean="0"/>
              <a:t>люди.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9915" y="28404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6" y="-171400"/>
            <a:ext cx="9252520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8917" y="380249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«Селу Николаевка 205 лет»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623149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5" y="5013176"/>
            <a:ext cx="20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688" y="1569821"/>
            <a:ext cx="145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731" y="5228611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127805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Использованы документы архивного фонда № Р-107 «Коллекция документов по истории Щербиновского района Краснодарского края», документы собственной собирательной деятельности Щербиновского районного отделения Российского общества историков-архивистов .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58952" y="4293095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АВТОРЫ:</a:t>
            </a:r>
          </a:p>
          <a:p>
            <a:endParaRPr lang="ru-RU" b="1" dirty="0"/>
          </a:p>
          <a:p>
            <a:r>
              <a:rPr lang="ru-RU" b="1" dirty="0"/>
              <a:t>Гарнышева Мария Сергеевна – начальник архивного </a:t>
            </a:r>
            <a:r>
              <a:rPr lang="ru-RU" b="1" dirty="0" smtClean="0"/>
              <a:t>отдела,</a:t>
            </a:r>
            <a:endParaRPr lang="ru-RU" b="1" dirty="0"/>
          </a:p>
          <a:p>
            <a:r>
              <a:rPr lang="ru-RU" b="1" dirty="0"/>
              <a:t>Гончаренко Лариса Владимировна – ведущий </a:t>
            </a:r>
            <a:r>
              <a:rPr lang="ru-RU" b="1" dirty="0" smtClean="0"/>
              <a:t>специалист архивного отдела</a:t>
            </a:r>
          </a:p>
        </p:txBody>
      </p:sp>
    </p:spTree>
    <p:extLst>
      <p:ext uri="{BB962C8B-B14F-4D97-AF65-F5344CB8AC3E}">
        <p14:creationId xmlns:p14="http://schemas.microsoft.com/office/powerpoint/2010/main" val="40907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43408"/>
            <a:ext cx="9571142" cy="72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67390" y="843677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ПРЕДИСЛОВИЕ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38118"/>
            <a:ext cx="556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</a:t>
            </a:r>
            <a:r>
              <a:rPr lang="ru-RU" sz="1600" smtClean="0">
                <a:solidFill>
                  <a:schemeClr val="bg1">
                    <a:lumMod val="50000"/>
                  </a:schemeClr>
                </a:solidFill>
              </a:rPr>
              <a:t>и отваги»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3454" y="624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015" y="2286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b="1" dirty="0" smtClean="0"/>
              <a:t>	</a:t>
            </a:r>
            <a:r>
              <a:rPr lang="ru-RU" b="1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9783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55006" y="1267012"/>
            <a:ext cx="662441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/>
              <a:t>	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	</a:t>
            </a:r>
            <a:r>
              <a:rPr lang="ru-RU" b="1" dirty="0" smtClean="0">
                <a:latin typeface="Times New Roman"/>
                <a:ea typeface="Times New Roman"/>
              </a:rPr>
              <a:t>История полиции начинается с 1715 года. </a:t>
            </a:r>
            <a:r>
              <a:rPr lang="ru-RU" b="1" dirty="0">
                <a:latin typeface="Times New Roman"/>
                <a:ea typeface="Times New Roman"/>
              </a:rPr>
              <a:t>Именно тогда Петр</a:t>
            </a:r>
            <a:r>
              <a:rPr lang="en-US" b="1" dirty="0">
                <a:latin typeface="Times New Roman"/>
                <a:ea typeface="Times New Roman"/>
              </a:rPr>
              <a:t> I</a:t>
            </a:r>
            <a:r>
              <a:rPr lang="ru-RU" b="1" dirty="0" smtClean="0">
                <a:latin typeface="Times New Roman"/>
                <a:ea typeface="Times New Roman"/>
              </a:rPr>
              <a:t> создал службу </a:t>
            </a:r>
            <a:r>
              <a:rPr lang="ru-RU" b="1" dirty="0">
                <a:latin typeface="Times New Roman"/>
                <a:ea typeface="Times New Roman"/>
              </a:rPr>
              <a:t>охраны общественного порядка в России </a:t>
            </a:r>
            <a:r>
              <a:rPr lang="ru-RU" b="1" dirty="0" smtClean="0">
                <a:latin typeface="Times New Roman"/>
                <a:ea typeface="Times New Roman"/>
              </a:rPr>
              <a:t>и дал ей такое название (</a:t>
            </a:r>
            <a:r>
              <a:rPr lang="ru-RU" b="1" dirty="0" smtClean="0"/>
              <a:t>от</a:t>
            </a:r>
            <a:r>
              <a:rPr lang="ru-RU" dirty="0" smtClean="0"/>
              <a:t> </a:t>
            </a:r>
            <a:r>
              <a:rPr lang="ru-RU" b="1" dirty="0"/>
              <a:t>греческого</a:t>
            </a:r>
            <a:r>
              <a:rPr lang="ru-RU" dirty="0"/>
              <a:t> "</a:t>
            </a:r>
            <a:r>
              <a:rPr lang="ru-RU" b="1" dirty="0" err="1"/>
              <a:t>полицеа</a:t>
            </a:r>
            <a:r>
              <a:rPr lang="ru-RU" b="1" dirty="0"/>
              <a:t>" - государство, город</a:t>
            </a:r>
            <a:r>
              <a:rPr lang="ru-RU" b="1" dirty="0" smtClean="0"/>
              <a:t>). </a:t>
            </a:r>
            <a:endParaRPr lang="ru-RU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	В </a:t>
            </a:r>
            <a:r>
              <a:rPr lang="ru-RU" b="1" dirty="0">
                <a:latin typeface="Times New Roman"/>
                <a:ea typeface="Times New Roman"/>
              </a:rPr>
              <a:t>1917 году (28 октября) 10 ноября, сразу </a:t>
            </a:r>
            <a:r>
              <a:rPr lang="ru-RU" b="1" dirty="0" smtClean="0">
                <a:latin typeface="Times New Roman"/>
                <a:ea typeface="Times New Roman"/>
              </a:rPr>
              <a:t>после Октябрьской революции, </a:t>
            </a:r>
            <a:r>
              <a:rPr lang="ru-RU" b="1" dirty="0">
                <a:latin typeface="Times New Roman"/>
                <a:ea typeface="Times New Roman"/>
              </a:rPr>
              <a:t>постановлением Народного комиссариата внутренних дел </a:t>
            </a:r>
            <a:r>
              <a:rPr lang="ru-RU" b="1" dirty="0" smtClean="0">
                <a:latin typeface="Times New Roman"/>
                <a:ea typeface="Times New Roman"/>
              </a:rPr>
              <a:t>РСФСР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</a:rPr>
              <a:t>была создана народная милиция. С </a:t>
            </a:r>
            <a:r>
              <a:rPr lang="ru-RU" b="1" dirty="0">
                <a:latin typeface="Times New Roman"/>
                <a:ea typeface="Times New Roman"/>
              </a:rPr>
              <a:t>1962 </a:t>
            </a:r>
            <a:r>
              <a:rPr lang="ru-RU" b="1" dirty="0" smtClean="0">
                <a:latin typeface="Times New Roman"/>
                <a:ea typeface="Times New Roman"/>
              </a:rPr>
              <a:t>года эта </a:t>
            </a:r>
            <a:r>
              <a:rPr lang="ru-RU" b="1" dirty="0">
                <a:latin typeface="Times New Roman"/>
                <a:ea typeface="Times New Roman"/>
              </a:rPr>
              <a:t>дата отмечается как профессиональный </a:t>
            </a:r>
            <a:r>
              <a:rPr lang="ru-RU" b="1" dirty="0" smtClean="0">
                <a:latin typeface="Times New Roman"/>
                <a:ea typeface="Times New Roman"/>
              </a:rPr>
              <a:t>праздник.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	</a:t>
            </a:r>
            <a:r>
              <a:rPr lang="ru-RU" b="1" dirty="0" smtClean="0">
                <a:latin typeface="Times New Roman"/>
                <a:ea typeface="Times New Roman"/>
              </a:rPr>
              <a:t>До 1946 года милиция </a:t>
            </a:r>
            <a:r>
              <a:rPr lang="ru-RU" b="1" dirty="0">
                <a:latin typeface="Times New Roman"/>
                <a:ea typeface="Times New Roman"/>
              </a:rPr>
              <a:t>находилась в ведении местных Советов, затем в структуре Наркомата внутренних </a:t>
            </a:r>
            <a:r>
              <a:rPr lang="ru-RU" b="1" dirty="0" smtClean="0">
                <a:latin typeface="Times New Roman"/>
                <a:ea typeface="Times New Roman"/>
              </a:rPr>
              <a:t>дел. </a:t>
            </a:r>
            <a:r>
              <a:rPr lang="ru-RU" b="1" dirty="0">
                <a:latin typeface="Times New Roman"/>
                <a:ea typeface="Times New Roman"/>
              </a:rPr>
              <a:t>С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1946 года — в Министерстве внутренних дел.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	В процессе реформирования </a:t>
            </a:r>
            <a:r>
              <a:rPr lang="ru-RU" b="1" dirty="0">
                <a:latin typeface="Times New Roman"/>
                <a:ea typeface="Times New Roman"/>
              </a:rPr>
              <a:t>МВД России </a:t>
            </a:r>
            <a:r>
              <a:rPr lang="ru-RU" b="1" dirty="0" smtClean="0">
                <a:latin typeface="Times New Roman"/>
                <a:ea typeface="Times New Roman"/>
              </a:rPr>
              <a:t>1 </a:t>
            </a:r>
            <a:r>
              <a:rPr lang="ru-RU" b="1" dirty="0">
                <a:latin typeface="Times New Roman"/>
                <a:ea typeface="Times New Roman"/>
              </a:rPr>
              <a:t>марта 2011 года вступил в силу федеральный закон «О полиции» от 7 февраля 2011 года, повлёкший переименование милиции в полицию.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	</a:t>
            </a:r>
            <a:endParaRPr lang="ru-RU" sz="1600" b="1" dirty="0" smtClean="0"/>
          </a:p>
          <a:p>
            <a:pPr lvl="0" algn="just"/>
            <a:r>
              <a:rPr lang="ru-RU" sz="1600" b="1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 flipV="1">
            <a:off x="8533702" y="1124744"/>
            <a:ext cx="45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	</a:t>
            </a:r>
          </a:p>
          <a:p>
            <a:pPr algn="just"/>
            <a:r>
              <a:rPr lang="ru-RU" sz="1600" b="1" dirty="0" smtClean="0"/>
              <a:t>	  </a:t>
            </a:r>
          </a:p>
          <a:p>
            <a:pPr algn="just"/>
            <a:r>
              <a:rPr lang="ru-RU" sz="1600" b="1" dirty="0"/>
              <a:t> </a:t>
            </a:r>
          </a:p>
          <a:p>
            <a:pPr algn="just"/>
            <a:r>
              <a:rPr lang="ru-RU" sz="16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04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466"/>
            <a:ext cx="9571142" cy="72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65228" y="138117"/>
            <a:ext cx="556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1" y="5908270"/>
            <a:ext cx="506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015" y="2286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b="1" dirty="0" smtClean="0"/>
              <a:t>	</a:t>
            </a:r>
            <a:r>
              <a:rPr lang="ru-RU" b="1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9783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8290" y="1276891"/>
            <a:ext cx="667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/>
              <a:t>	</a:t>
            </a:r>
          </a:p>
          <a:p>
            <a:pPr lvl="0" algn="just"/>
            <a:endParaRPr lang="ru-RU" sz="1600" b="1" dirty="0" smtClean="0"/>
          </a:p>
          <a:p>
            <a:pPr lvl="0" algn="just"/>
            <a:r>
              <a:rPr lang="ru-RU" sz="1600" b="1"/>
              <a:t>	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052736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	</a:t>
            </a:r>
          </a:p>
        </p:txBody>
      </p:sp>
      <p:pic>
        <p:nvPicPr>
          <p:cNvPr id="11" name="Picture 2" descr="C:\Users\Larisa\Desktop\Милиция 60-е и 1945\день милиции\1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722893"/>
            <a:ext cx="5639219" cy="51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9792" y="590827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                                                                 </a:t>
            </a:r>
            <a:r>
              <a:rPr lang="ru-RU" sz="1400" b="1" i="1" dirty="0" smtClean="0">
                <a:solidFill>
                  <a:srgbClr val="0070C0"/>
                </a:solidFill>
              </a:rPr>
              <a:t>Фото </a:t>
            </a:r>
            <a:r>
              <a:rPr lang="ru-RU" sz="1400" b="1" i="1" dirty="0">
                <a:solidFill>
                  <a:srgbClr val="0070C0"/>
                </a:solidFill>
              </a:rPr>
              <a:t>из открытых  источников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466"/>
            <a:ext cx="9571142" cy="72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11760" y="138118"/>
            <a:ext cx="556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6165304"/>
            <a:ext cx="48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015" y="22860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b="1" dirty="0" smtClean="0"/>
              <a:t>	</a:t>
            </a:r>
            <a:r>
              <a:rPr lang="ru-RU" b="1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9783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8290" y="1276891"/>
            <a:ext cx="667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/>
              <a:t>	</a:t>
            </a:r>
          </a:p>
          <a:p>
            <a:pPr lvl="0" algn="just"/>
            <a:endParaRPr lang="ru-RU" sz="1600" b="1" dirty="0" smtClean="0"/>
          </a:p>
          <a:p>
            <a:pPr lvl="0" algn="just"/>
            <a:r>
              <a:rPr lang="ru-RU" sz="1600" b="1"/>
              <a:t>	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052736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	</a:t>
            </a:r>
          </a:p>
        </p:txBody>
      </p:sp>
      <p:pic>
        <p:nvPicPr>
          <p:cNvPr id="1027" name="Picture 3" descr="C:\Users\Larisa\Desktop\6а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74" y="574927"/>
            <a:ext cx="3365619" cy="55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4128" y="6165304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              Фото </a:t>
            </a:r>
            <a:r>
              <a:rPr lang="ru-RU" sz="1400" b="1" i="1" dirty="0">
                <a:solidFill>
                  <a:srgbClr val="0070C0"/>
                </a:solidFill>
              </a:rPr>
              <a:t>из открытых  источников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470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571142" cy="72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11760" y="138118"/>
            <a:ext cx="556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5805264"/>
            <a:ext cx="499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4867418"/>
            <a:ext cx="75963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         Герман А.А. (1913-1943)                                 Информация Управления ФСБ РФ 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                                                                по Краснодарскому краю </a:t>
            </a:r>
            <a:r>
              <a:rPr lang="ru-RU" sz="1400" b="1" dirty="0">
                <a:solidFill>
                  <a:srgbClr val="FF0000"/>
                </a:solidFill>
              </a:rPr>
              <a:t>от 13.05.2013 </a:t>
            </a:r>
            <a:r>
              <a:rPr lang="ru-RU" b="1" dirty="0" smtClean="0"/>
              <a:t>	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endParaRPr lang="ru-RU" sz="1400" b="1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0070C0"/>
                </a:solidFill>
              </a:rPr>
              <a:t>Ф. </a:t>
            </a:r>
            <a:r>
              <a:rPr lang="ru-RU" sz="1400" b="1" i="1" dirty="0">
                <a:solidFill>
                  <a:srgbClr val="0070C0"/>
                </a:solidFill>
              </a:rPr>
              <a:t>Р-107, оп.4, д. 17, документы собственной собирательной </a:t>
            </a:r>
            <a:r>
              <a:rPr lang="ru-RU" sz="1400" b="1" i="1" dirty="0" smtClean="0">
                <a:solidFill>
                  <a:srgbClr val="0070C0"/>
                </a:solidFill>
              </a:rPr>
              <a:t>деятельности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</a:rPr>
              <a:t>Щербиновского </a:t>
            </a:r>
            <a:r>
              <a:rPr lang="ru-RU" sz="1400" b="1" i="1" dirty="0">
                <a:solidFill>
                  <a:srgbClr val="0070C0"/>
                </a:solidFill>
              </a:rPr>
              <a:t>районного отделения </a:t>
            </a:r>
            <a:r>
              <a:rPr lang="ru-RU" sz="1400" b="1" i="1" dirty="0" smtClean="0">
                <a:solidFill>
                  <a:srgbClr val="0070C0"/>
                </a:solidFill>
              </a:rPr>
              <a:t>РОИА</a:t>
            </a:r>
            <a:r>
              <a:rPr lang="ru-RU" sz="14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9783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476673"/>
            <a:ext cx="73803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1400" b="1" dirty="0" smtClean="0"/>
              <a:t>В </a:t>
            </a:r>
            <a:r>
              <a:rPr lang="ru-RU" sz="1400" b="1" dirty="0"/>
              <a:t>годы Великой Отечественной войны </a:t>
            </a:r>
            <a:r>
              <a:rPr lang="ru-RU" sz="1400" b="1" dirty="0" smtClean="0"/>
              <a:t>1941-1945 гг. функции </a:t>
            </a:r>
            <a:r>
              <a:rPr lang="ru-RU" sz="1400" b="1" dirty="0"/>
              <a:t>милиции были значительно расширены и усложнены. На милицейские подразделения возлагались задачи по борьбе с дезертирством, мародерством, хищениями, оперативная работа по обнаружению и задержанию вражеских шпионов и провокаторов, обеспечение эвакуации населения, грузов, советских предприятий и учреждений</a:t>
            </a:r>
            <a:r>
              <a:rPr lang="ru-RU" sz="1400" b="1" dirty="0" smtClean="0"/>
              <a:t>.</a:t>
            </a:r>
            <a:r>
              <a:rPr lang="ru-RU" sz="1400" dirty="0">
                <a:latin typeface="Arial"/>
                <a:ea typeface="Times New Roman"/>
              </a:rPr>
              <a:t> </a:t>
            </a:r>
            <a:r>
              <a:rPr lang="ru-RU" sz="1200" b="1" dirty="0">
                <a:latin typeface="Arial"/>
                <a:ea typeface="Times New Roman"/>
              </a:rPr>
              <a:t>На базе станиц Старощербиновской и </a:t>
            </a:r>
            <a:r>
              <a:rPr lang="ru-RU" sz="1200" b="1" dirty="0" err="1">
                <a:latin typeface="Arial"/>
                <a:ea typeface="Times New Roman"/>
              </a:rPr>
              <a:t>Новощербиновской</a:t>
            </a:r>
            <a:r>
              <a:rPr lang="ru-RU" sz="1200" b="1" dirty="0">
                <a:latin typeface="Arial"/>
                <a:ea typeface="Times New Roman"/>
              </a:rPr>
              <a:t> </a:t>
            </a:r>
            <a:r>
              <a:rPr lang="ru-RU" sz="1200" b="1" dirty="0" smtClean="0">
                <a:latin typeface="Arial"/>
                <a:ea typeface="Times New Roman"/>
              </a:rPr>
              <a:t>были сформированы </a:t>
            </a:r>
            <a:r>
              <a:rPr lang="ru-RU" sz="1200" b="1" dirty="0">
                <a:latin typeface="Arial"/>
                <a:ea typeface="Times New Roman"/>
              </a:rPr>
              <a:t>отряд ополчения </a:t>
            </a:r>
            <a:r>
              <a:rPr lang="ru-RU" sz="1200" b="1" dirty="0" smtClean="0">
                <a:latin typeface="Arial"/>
                <a:ea typeface="Times New Roman"/>
              </a:rPr>
              <a:t>и истребительный батальон, </a:t>
            </a:r>
            <a:r>
              <a:rPr lang="ru-RU" sz="1200" b="1" dirty="0">
                <a:latin typeface="Arial"/>
                <a:ea typeface="Times New Roman"/>
              </a:rPr>
              <a:t>в который входил личный </a:t>
            </a:r>
            <a:r>
              <a:rPr lang="ru-RU" sz="1200" b="1" dirty="0" smtClean="0">
                <a:latin typeface="Arial"/>
                <a:ea typeface="Times New Roman"/>
              </a:rPr>
              <a:t>состав  Щербиновского районного НКГБ района</a:t>
            </a:r>
            <a:r>
              <a:rPr lang="ru-RU" sz="1200" b="1" dirty="0">
                <a:latin typeface="Arial"/>
                <a:ea typeface="Times New Roman"/>
              </a:rPr>
              <a:t>.</a:t>
            </a:r>
            <a:endParaRPr lang="ru-RU" sz="1200" b="1" dirty="0"/>
          </a:p>
          <a:p>
            <a:pPr algn="just"/>
            <a:r>
              <a:rPr lang="ru-RU" sz="1400" b="1" dirty="0" smtClean="0"/>
              <a:t>	Сотрудники </a:t>
            </a:r>
            <a:r>
              <a:rPr lang="ru-RU" sz="1400" b="1" dirty="0"/>
              <a:t>Щербиновского НКГБ с августа 1942 года воевали с немецко-фашистскими захватчиками в составе Щербиновского партизанского отряда.  Их имена навсегда в нашей </a:t>
            </a:r>
            <a:r>
              <a:rPr lang="ru-RU" sz="1400" b="1" dirty="0" smtClean="0"/>
              <a:t>памяти</a:t>
            </a:r>
          </a:p>
          <a:p>
            <a:endParaRPr lang="ru-RU" sz="1400" b="1" dirty="0"/>
          </a:p>
          <a:p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052736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	</a:t>
            </a:r>
          </a:p>
        </p:txBody>
      </p:sp>
      <p:pic>
        <p:nvPicPr>
          <p:cNvPr id="2050" name="Picture 2" descr="E:\disk_d\исторические материалы\ВОВ\подполье\Герман А.А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02" y="2898859"/>
            <a:ext cx="1544268" cy="19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risa\Desktop\Милиция 60-е и 1945\Герм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2" y="2636912"/>
            <a:ext cx="3899998" cy="226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0" y="-27201"/>
            <a:ext cx="9396536" cy="72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349205"/>
            <a:ext cx="442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5949281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        Ф. Р-107, оп.4, д.17</a:t>
            </a: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62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0828" y="3212976"/>
            <a:ext cx="17157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4634" y="3717031"/>
            <a:ext cx="1833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1600" b="1" dirty="0" smtClean="0"/>
              <a:t>      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Larisa\Desktop\2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53938"/>
            <a:ext cx="3222625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753938"/>
            <a:ext cx="3600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Сидоренко </a:t>
            </a:r>
            <a:r>
              <a:rPr lang="ru-RU" b="1" dirty="0">
                <a:solidFill>
                  <a:srgbClr val="FF0000"/>
                </a:solidFill>
              </a:rPr>
              <a:t>Яков </a:t>
            </a:r>
            <a:r>
              <a:rPr lang="ru-RU" b="1" dirty="0" smtClean="0">
                <a:solidFill>
                  <a:srgbClr val="FF0000"/>
                </a:solidFill>
              </a:rPr>
              <a:t>Федорович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1600" b="1" dirty="0"/>
          </a:p>
          <a:p>
            <a:pPr algn="just"/>
            <a:r>
              <a:rPr lang="ru-RU" sz="1600" b="1" dirty="0" smtClean="0"/>
              <a:t>	Родился </a:t>
            </a:r>
            <a:r>
              <a:rPr lang="ru-RU" sz="1600" b="1" dirty="0"/>
              <a:t>в 1895 году на Украине, в г. Полтава.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	Заместитель </a:t>
            </a:r>
            <a:r>
              <a:rPr lang="ru-RU" sz="1600" b="1" dirty="0"/>
              <a:t>начальника Щербиновского РО НКВД по милиции Краснодарского края. Младший лейтенант милиции. Командир взвода партизанского отряда Щербиновского района. </a:t>
            </a:r>
            <a:endParaRPr lang="ru-RU" sz="1600" b="1" dirty="0" smtClean="0"/>
          </a:p>
          <a:p>
            <a:pPr algn="just"/>
            <a:r>
              <a:rPr lang="ru-RU" sz="1600" b="1" dirty="0"/>
              <a:t>	</a:t>
            </a:r>
            <a:r>
              <a:rPr lang="ru-RU" sz="1600" b="1" dirty="0" smtClean="0"/>
              <a:t>Повешен </a:t>
            </a:r>
            <a:r>
              <a:rPr lang="ru-RU" sz="1600" b="1" dirty="0"/>
              <a:t>немцами 7 января 1943 года 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248"/>
            <a:ext cx="9396536" cy="72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349205"/>
            <a:ext cx="442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5517233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        Ф. Р-107, оп.4, д.17</a:t>
            </a:r>
          </a:p>
          <a:p>
            <a:pPr algn="r"/>
            <a:endParaRPr lang="ru-RU" sz="1600" b="1" i="1" dirty="0" smtClean="0">
              <a:solidFill>
                <a:srgbClr val="0070C0"/>
              </a:solidFill>
            </a:endParaRP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62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0828" y="3212976"/>
            <a:ext cx="17157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4634" y="3717031"/>
            <a:ext cx="1833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1600" b="1" dirty="0" smtClean="0"/>
              <a:t>      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412776"/>
            <a:ext cx="35283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Нетребко Андрей </a:t>
            </a:r>
            <a:r>
              <a:rPr lang="ru-RU" b="1" dirty="0" smtClean="0">
                <a:solidFill>
                  <a:srgbClr val="FF0000"/>
                </a:solidFill>
              </a:rPr>
              <a:t>Васильевич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1600" b="1" dirty="0" smtClean="0"/>
          </a:p>
          <a:p>
            <a:pPr algn="just"/>
            <a:r>
              <a:rPr lang="ru-RU" sz="1600" b="1" dirty="0" smtClean="0"/>
              <a:t>	Родился </a:t>
            </a:r>
            <a:r>
              <a:rPr lang="ru-RU" sz="1600" b="1" dirty="0"/>
              <a:t>в 1911 году. </a:t>
            </a:r>
            <a:r>
              <a:rPr lang="ru-RU" sz="1600" b="1" dirty="0" smtClean="0"/>
              <a:t>Оперуполномоченный </a:t>
            </a:r>
            <a:r>
              <a:rPr lang="ru-RU" sz="1600" b="1" dirty="0" err="1" smtClean="0"/>
              <a:t>Щербинов-ского</a:t>
            </a:r>
            <a:r>
              <a:rPr lang="ru-RU" sz="1600" b="1" dirty="0" smtClean="0"/>
              <a:t> </a:t>
            </a:r>
            <a:r>
              <a:rPr lang="ru-RU" sz="1600" b="1" dirty="0"/>
              <a:t>РО НКВД Краснодарского края. </a:t>
            </a:r>
            <a:r>
              <a:rPr lang="ru-RU" sz="1600" b="1" dirty="0" smtClean="0"/>
              <a:t>	Боец </a:t>
            </a:r>
            <a:r>
              <a:rPr lang="ru-RU" sz="1600" b="1" dirty="0"/>
              <a:t>партизанского отряда Щербиновского района. </a:t>
            </a:r>
            <a:endParaRPr lang="ru-RU" sz="1600" b="1" dirty="0" smtClean="0"/>
          </a:p>
          <a:p>
            <a:pPr algn="just"/>
            <a:r>
              <a:rPr lang="ru-RU" sz="1600" b="1" dirty="0"/>
              <a:t>	</a:t>
            </a:r>
            <a:r>
              <a:rPr lang="ru-RU" sz="1600" b="1" dirty="0" smtClean="0"/>
              <a:t>Повешен </a:t>
            </a:r>
            <a:r>
              <a:rPr lang="ru-RU" sz="1600" b="1" dirty="0"/>
              <a:t>немцами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7 </a:t>
            </a:r>
            <a:r>
              <a:rPr lang="ru-RU" sz="1600" b="1" dirty="0"/>
              <a:t>января 1943 года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Larisa\Desktop\3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00624"/>
            <a:ext cx="2992437" cy="48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" y="-375248"/>
            <a:ext cx="9396536" cy="72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349205"/>
            <a:ext cx="442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5517233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        </a:t>
            </a: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Ф. Р-107, оп.4, д.17</a:t>
            </a: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ctr"/>
            <a:r>
              <a:rPr lang="ru-RU" sz="1600" b="1" dirty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ru-RU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62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0828" y="3212976"/>
            <a:ext cx="17157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4634" y="3717031"/>
            <a:ext cx="1833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1600" b="1" dirty="0" smtClean="0"/>
              <a:t>      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412776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    Шмаков </a:t>
            </a:r>
            <a:r>
              <a:rPr lang="ru-RU" b="1" dirty="0">
                <a:solidFill>
                  <a:srgbClr val="FF0000"/>
                </a:solidFill>
              </a:rPr>
              <a:t>Петр </a:t>
            </a:r>
            <a:r>
              <a:rPr lang="ru-RU" b="1" dirty="0" err="1" smtClean="0">
                <a:solidFill>
                  <a:srgbClr val="FF0000"/>
                </a:solidFill>
              </a:rPr>
              <a:t>Кирьянович</a:t>
            </a:r>
            <a:r>
              <a:rPr lang="ru-RU" dirty="0" smtClean="0">
                <a:solidFill>
                  <a:srgbClr val="FF0000"/>
                </a:solidFill>
              </a:rPr>
              <a:t> 	</a:t>
            </a:r>
          </a:p>
          <a:p>
            <a:pPr algn="just"/>
            <a:r>
              <a:rPr lang="ru-RU" sz="1600" b="1" dirty="0" smtClean="0"/>
              <a:t>	Родился </a:t>
            </a:r>
            <a:r>
              <a:rPr lang="ru-RU" sz="1600" b="1" dirty="0"/>
              <a:t>в 1911 году.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Участковый </a:t>
            </a:r>
            <a:r>
              <a:rPr lang="ru-RU" sz="1600" b="1" dirty="0"/>
              <a:t>уполномоченный </a:t>
            </a:r>
            <a:r>
              <a:rPr lang="ru-RU" sz="1600" b="1" dirty="0" smtClean="0"/>
              <a:t>Щербиновского </a:t>
            </a:r>
            <a:r>
              <a:rPr lang="ru-RU" sz="1600" b="1" dirty="0"/>
              <a:t>РО НКВД Краснодарского края. </a:t>
            </a:r>
            <a:endParaRPr lang="ru-RU" sz="1600" b="1" dirty="0" smtClean="0"/>
          </a:p>
          <a:p>
            <a:pPr algn="just"/>
            <a:r>
              <a:rPr lang="ru-RU" sz="1600" b="1" dirty="0"/>
              <a:t>	</a:t>
            </a:r>
            <a:r>
              <a:rPr lang="ru-RU" sz="1600" b="1" dirty="0" smtClean="0"/>
              <a:t>Боец </a:t>
            </a:r>
            <a:r>
              <a:rPr lang="ru-RU" sz="1600" b="1" dirty="0"/>
              <a:t>партизанского отряда Щербиновского района. Погиб в разведке 2 октября 1942 </a:t>
            </a:r>
            <a:r>
              <a:rPr lang="ru-RU" sz="1600" b="1" dirty="0" smtClean="0"/>
              <a:t>года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6146" name="Picture 2" descr="C:\Users\Larisa\Desktop\6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2950476" cy="42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248"/>
            <a:ext cx="9396536" cy="725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349205"/>
            <a:ext cx="442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«Люди долга и отваги»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5517233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        </a:t>
            </a: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Ф. Р-107, оп.4, д.17</a:t>
            </a: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  <a:p>
            <a:pPr algn="r"/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0062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	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0828" y="3212976"/>
            <a:ext cx="17157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4634" y="3717031"/>
            <a:ext cx="1833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1600" b="1" dirty="0" smtClean="0"/>
              <a:t>      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412776"/>
            <a:ext cx="33123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>
                <a:solidFill>
                  <a:srgbClr val="FF0000"/>
                </a:solidFill>
              </a:rPr>
              <a:t>Болдарев</a:t>
            </a:r>
            <a:r>
              <a:rPr lang="ru-RU" b="1" dirty="0">
                <a:solidFill>
                  <a:srgbClr val="FF0000"/>
                </a:solidFill>
              </a:rPr>
              <a:t> Тихон </a:t>
            </a:r>
            <a:r>
              <a:rPr lang="ru-RU" b="1" dirty="0" smtClean="0">
                <a:solidFill>
                  <a:srgbClr val="FF0000"/>
                </a:solidFill>
              </a:rPr>
              <a:t>Трофимович</a:t>
            </a:r>
            <a:r>
              <a:rPr lang="ru-RU" dirty="0" smtClean="0"/>
              <a:t> </a:t>
            </a:r>
          </a:p>
          <a:p>
            <a:pPr algn="just"/>
            <a:endParaRPr lang="ru-RU" dirty="0"/>
          </a:p>
          <a:p>
            <a:pPr algn="just"/>
            <a:r>
              <a:rPr lang="ru-RU" sz="1600" b="1" dirty="0" smtClean="0"/>
              <a:t>	Родился </a:t>
            </a:r>
            <a:r>
              <a:rPr lang="ru-RU" sz="1600" b="1" dirty="0"/>
              <a:t>в 1892 году. Милиционер Щербиновского </a:t>
            </a:r>
            <a:r>
              <a:rPr lang="ru-RU" sz="1600" b="1" dirty="0" smtClean="0"/>
              <a:t>           РО </a:t>
            </a:r>
            <a:r>
              <a:rPr lang="ru-RU" sz="1600" b="1" dirty="0"/>
              <a:t>НКВД Краснодарского края. </a:t>
            </a:r>
            <a:endParaRPr lang="ru-RU" sz="1600" b="1" dirty="0" smtClean="0"/>
          </a:p>
          <a:p>
            <a:pPr algn="just"/>
            <a:r>
              <a:rPr lang="ru-RU" sz="1600" b="1" dirty="0"/>
              <a:t>	</a:t>
            </a:r>
            <a:r>
              <a:rPr lang="ru-RU" sz="1600" b="1" dirty="0" smtClean="0"/>
              <a:t>Боец </a:t>
            </a:r>
            <a:r>
              <a:rPr lang="ru-RU" sz="1600" b="1" dirty="0"/>
              <a:t>партизанского отряда Щербиновского района.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Повешен немцами </a:t>
            </a:r>
            <a:r>
              <a:rPr lang="ru-RU" sz="1600" b="1" dirty="0"/>
              <a:t>в январе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1943 </a:t>
            </a:r>
            <a:r>
              <a:rPr lang="ru-RU" sz="1600" b="1" dirty="0"/>
              <a:t>года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7170" name="Picture 2" descr="C:\Users\Larisa\Desktop\4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02" y="1025048"/>
            <a:ext cx="2865437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6273</TotalTime>
  <Words>362</Words>
  <Application>Microsoft Office PowerPoint</Application>
  <PresentationFormat>Экран (4:3)</PresentationFormat>
  <Paragraphs>245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Гарнышева Мария</dc:creator>
  <cp:lastModifiedBy>Лариса</cp:lastModifiedBy>
  <cp:revision>625</cp:revision>
  <cp:lastPrinted>2020-11-06T10:45:08Z</cp:lastPrinted>
  <dcterms:created xsi:type="dcterms:W3CDTF">2020-03-16T10:20:44Z</dcterms:created>
  <dcterms:modified xsi:type="dcterms:W3CDTF">2025-11-10T11:03:46Z</dcterms:modified>
</cp:coreProperties>
</file>