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89" r:id="rId4"/>
    <p:sldId id="290" r:id="rId5"/>
    <p:sldId id="292" r:id="rId6"/>
    <p:sldId id="293" r:id="rId7"/>
    <p:sldId id="294" r:id="rId8"/>
    <p:sldId id="295" r:id="rId9"/>
    <p:sldId id="298" r:id="rId10"/>
    <p:sldId id="297" r:id="rId11"/>
    <p:sldId id="296" r:id="rId12"/>
    <p:sldId id="276" r:id="rId13"/>
    <p:sldId id="277" r:id="rId14"/>
  </p:sldIdLst>
  <p:sldSz cx="9144000" cy="6858000" type="screen4x3"/>
  <p:notesSz cx="6735763" cy="9866313"/>
  <p:photoAlbum layout="1pic" frame="frameStyle7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80" autoAdjust="0"/>
    <p:restoredTop sz="94660"/>
  </p:normalViewPr>
  <p:slideViewPr>
    <p:cSldViewPr>
      <p:cViewPr>
        <p:scale>
          <a:sx n="89" d="100"/>
          <a:sy n="89" d="100"/>
        </p:scale>
        <p:origin x="-35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EC49-4D6D-4575-A599-36E17F5F08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CC02-BE7A-4A58-9F17-A47ADB582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5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4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7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0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6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7" y="0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71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Архивный отдел администрации муниципального образования Щербиновский район 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150843"/>
            <a:ext cx="710548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Электронная фотодокументальная </a:t>
            </a:r>
            <a:r>
              <a:rPr lang="ru-RU" sz="2400" b="1" dirty="0" smtClean="0"/>
              <a:t>выставка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4000" b="1" i="1" dirty="0" smtClean="0"/>
              <a:t>«Слава тебе, солдат!»</a:t>
            </a:r>
          </a:p>
          <a:p>
            <a:pPr algn="ctr"/>
            <a:r>
              <a:rPr lang="ru-RU" sz="1600" b="1" dirty="0" smtClean="0"/>
              <a:t>к 79-летию Победы в Великой Отечественной войне 1941-1945 гг.</a:t>
            </a:r>
            <a:endParaRPr lang="ru-RU" sz="9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27784" y="587727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т. Старощербиновская</a:t>
            </a:r>
          </a:p>
          <a:p>
            <a:pPr algn="ctr"/>
            <a:r>
              <a:rPr lang="ru-RU" b="1" dirty="0" smtClean="0"/>
              <a:t>2024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93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4582" y="4077072"/>
            <a:ext cx="21458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Здание</a:t>
            </a: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Ф. Р-16, оп. 4, д. 9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783568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	Из протокола заседания исполнительного комитета Щербиновского районного Совета депутатов трудящихся от 11 ноября 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1946 года № 33:</a:t>
            </a:r>
          </a:p>
          <a:p>
            <a:pPr algn="just"/>
            <a:r>
              <a:rPr lang="ru-RU" sz="1400" b="1" dirty="0" smtClean="0"/>
              <a:t>	</a:t>
            </a:r>
            <a:endParaRPr lang="ru-RU" sz="1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Larisa\Desktop\IMG_6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88532"/>
            <a:ext cx="5753388" cy="46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-71951"/>
            <a:ext cx="9176084" cy="697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403467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4269" y="3490788"/>
            <a:ext cx="29624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На фото: 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участники «Бессмертного полка» в станице Старощербиновской</a:t>
            </a:r>
          </a:p>
          <a:p>
            <a:pPr algn="just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материалов собственной собирательной деятельности Щербиновского районного отделения РОИА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783568"/>
            <a:ext cx="33123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	</a:t>
            </a:r>
            <a:r>
              <a:rPr lang="ru-RU" sz="1600" b="1" i="1" dirty="0"/>
              <a:t>«Бессмертный полк» </a:t>
            </a:r>
            <a:r>
              <a:rPr lang="ru-RU" sz="1600" b="1" i="1" dirty="0" smtClean="0"/>
              <a:t>в нашей стране стал </a:t>
            </a:r>
            <a:r>
              <a:rPr lang="ru-RU" sz="1600" b="1" i="1" dirty="0"/>
              <a:t>полноценным элементом гражданской </a:t>
            </a:r>
            <a:r>
              <a:rPr lang="ru-RU" sz="1600" b="1" i="1" dirty="0" smtClean="0"/>
              <a:t>куль-туры </a:t>
            </a:r>
            <a:r>
              <a:rPr lang="ru-RU" sz="1600" b="1" i="1" dirty="0"/>
              <a:t>и </a:t>
            </a:r>
            <a:r>
              <a:rPr lang="ru-RU" sz="1600" b="1" i="1" dirty="0" smtClean="0"/>
              <a:t>традиции преемствен-</a:t>
            </a:r>
            <a:r>
              <a:rPr lang="ru-RU" sz="1600" b="1" i="1" dirty="0" err="1" smtClean="0"/>
              <a:t>ности</a:t>
            </a:r>
            <a:r>
              <a:rPr lang="ru-RU" sz="1600" b="1" i="1" dirty="0" smtClean="0"/>
              <a:t> </a:t>
            </a:r>
            <a:r>
              <a:rPr lang="ru-RU" sz="1600" b="1" i="1" dirty="0"/>
              <a:t>поколений. </a:t>
            </a:r>
            <a:r>
              <a:rPr lang="ru-RU" sz="1600" b="1" i="1" dirty="0" smtClean="0"/>
              <a:t>Каждый </a:t>
            </a:r>
            <a:r>
              <a:rPr lang="ru-RU" sz="1600" b="1" i="1" dirty="0"/>
              <a:t>год </a:t>
            </a:r>
            <a:r>
              <a:rPr lang="ru-RU" sz="1600" b="1" i="1" dirty="0" smtClean="0"/>
              <a:t>     9 </a:t>
            </a:r>
            <a:r>
              <a:rPr lang="ru-RU" sz="1600" b="1" i="1" dirty="0"/>
              <a:t>мая с портретами своих родных и близких – участников Великой Отечественной </a:t>
            </a:r>
            <a:r>
              <a:rPr lang="ru-RU" sz="1600" b="1" i="1" dirty="0" smtClean="0"/>
              <a:t>войны, </a:t>
            </a:r>
            <a:r>
              <a:rPr lang="ru-RU" sz="1600" b="1" i="1" dirty="0"/>
              <a:t>выходят на улицы дети, внуки и правнуки русских </a:t>
            </a:r>
            <a:r>
              <a:rPr lang="ru-RU" sz="1600" b="1" i="1" dirty="0" smtClean="0"/>
              <a:t>солдат</a:t>
            </a:r>
            <a:endParaRPr lang="ru-RU" sz="1600" b="1" i="1" dirty="0"/>
          </a:p>
          <a:p>
            <a:pPr algn="just"/>
            <a:endParaRPr lang="ru-RU" sz="1600" b="1" i="1" dirty="0">
              <a:solidFill>
                <a:srgbClr val="FF0000"/>
              </a:solidFill>
            </a:endParaRPr>
          </a:p>
          <a:p>
            <a:pPr algn="just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3" descr="E:\disk_d\РОИА\ФОТО\2018\бессмертный полк 2018\JEBB96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65030"/>
            <a:ext cx="4460620" cy="25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isk_d\РОИА\ФОТО\2015\Бессмертный полк 09.05.2015\DSC_0163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16070"/>
            <a:ext cx="4097581" cy="231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" y="-64433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45953" y="379806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231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5013176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688" y="1569821"/>
            <a:ext cx="14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31" y="5228611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9087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	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72229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rgbClr val="C00000"/>
                </a:solidFill>
              </a:rPr>
              <a:t>	</a:t>
            </a:r>
            <a:r>
              <a:rPr lang="ru-RU" sz="1400" b="1" i="1" dirty="0" smtClean="0">
                <a:solidFill>
                  <a:srgbClr val="C00000"/>
                </a:solidFill>
              </a:rPr>
              <a:t>		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2780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7" y="876182"/>
            <a:ext cx="69127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/>
          </a:p>
          <a:p>
            <a:pPr algn="ctr"/>
            <a:r>
              <a:rPr lang="ru-RU" sz="1600" b="1" dirty="0" smtClean="0"/>
              <a:t>ЗАКЛЮЧЕНИЕ</a:t>
            </a:r>
          </a:p>
          <a:p>
            <a:pPr algn="ctr"/>
            <a:endParaRPr lang="ru-RU" sz="1600" b="1" dirty="0" smtClean="0"/>
          </a:p>
          <a:p>
            <a:pPr algn="just"/>
            <a:r>
              <a:rPr lang="ru-RU" b="1" dirty="0" smtClean="0"/>
              <a:t>	Великая </a:t>
            </a:r>
            <a:r>
              <a:rPr lang="ru-RU" b="1" dirty="0"/>
              <a:t>Отечественная война 1941-1945 гг. была одним из самых тяжелых испытаний, которые с честью выдержала наша страна.</a:t>
            </a:r>
          </a:p>
          <a:p>
            <a:pPr algn="just"/>
            <a:r>
              <a:rPr lang="ru-RU" sz="1600" b="1" dirty="0" smtClean="0"/>
              <a:t>	</a:t>
            </a:r>
            <a:r>
              <a:rPr lang="ru-RU" b="1" dirty="0" smtClean="0"/>
              <a:t> Все эти годы мы бережно храним память о подвиге наших солдат</a:t>
            </a:r>
            <a:r>
              <a:rPr lang="ru-RU" b="1" dirty="0"/>
              <a:t>. </a:t>
            </a:r>
            <a:r>
              <a:rPr lang="ru-RU" b="1" dirty="0" smtClean="0"/>
              <a:t>Память народа – это живая память, которая формирует сознание целых поколений людей. </a:t>
            </a:r>
            <a:r>
              <a:rPr lang="ru-RU" b="1" dirty="0"/>
              <a:t>Каждое поколение российских </a:t>
            </a:r>
            <a:r>
              <a:rPr lang="ru-RU" b="1" smtClean="0"/>
              <a:t>детей воспитано </a:t>
            </a:r>
            <a:r>
              <a:rPr lang="ru-RU" b="1" dirty="0"/>
              <a:t>на </a:t>
            </a:r>
            <a:r>
              <a:rPr lang="ru-RU" b="1" dirty="0" smtClean="0"/>
              <a:t>примерах героизма </a:t>
            </a:r>
            <a:r>
              <a:rPr lang="ru-RU" b="1" dirty="0"/>
              <a:t>нашего </a:t>
            </a:r>
            <a:r>
              <a:rPr lang="ru-RU" b="1" dirty="0" smtClean="0"/>
              <a:t>народа в </a:t>
            </a:r>
            <a:r>
              <a:rPr lang="ru-RU" b="1" dirty="0"/>
              <a:t>Великой Отечественной войне, </a:t>
            </a:r>
            <a:r>
              <a:rPr lang="ru-RU" b="1" dirty="0" smtClean="0"/>
              <a:t>с раннего детства гордится </a:t>
            </a:r>
            <a:r>
              <a:rPr lang="ru-RU" b="1" dirty="0"/>
              <a:t>своей национальной </a:t>
            </a:r>
            <a:r>
              <a:rPr lang="ru-RU" b="1" dirty="0" smtClean="0"/>
              <a:t>принадлежностью и любит </a:t>
            </a:r>
            <a:r>
              <a:rPr lang="ru-RU" b="1" dirty="0"/>
              <a:t>свою </a:t>
            </a:r>
            <a:r>
              <a:rPr lang="ru-RU" b="1" dirty="0" smtClean="0"/>
              <a:t>Родину. </a:t>
            </a:r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Именно </a:t>
            </a:r>
            <a:r>
              <a:rPr lang="ru-RU" b="1" dirty="0" smtClean="0"/>
              <a:t>поэтому сейчас, когда фашизм вновь возродился на Украине, наши земляки </a:t>
            </a:r>
            <a:r>
              <a:rPr lang="ru-RU" b="1" dirty="0"/>
              <a:t>в зоне СВО достойно продолжают дело своих дедов и прадедов. </a:t>
            </a:r>
            <a:r>
              <a:rPr lang="ru-RU" b="1" dirty="0" smtClean="0"/>
              <a:t>Каждый </a:t>
            </a:r>
            <a:r>
              <a:rPr lang="ru-RU" b="1" dirty="0"/>
              <a:t>из них вносит свой вклад </a:t>
            </a:r>
            <a:r>
              <a:rPr lang="ru-RU" b="1" dirty="0" smtClean="0"/>
              <a:t>во имя Победы, независимости и чести нашей Родины.</a:t>
            </a:r>
            <a:endParaRPr lang="ru-RU" b="1" dirty="0"/>
          </a:p>
          <a:p>
            <a:pPr algn="just"/>
            <a:r>
              <a:rPr lang="ru-RU" b="1" dirty="0" smtClean="0"/>
              <a:t>	Каждый из них помнит, что он - потомок победителя!</a:t>
            </a:r>
          </a:p>
          <a:p>
            <a:pPr algn="just"/>
            <a:r>
              <a:rPr lang="ru-RU" b="1" dirty="0"/>
              <a:t>	</a:t>
            </a:r>
            <a:endParaRPr lang="ru-RU" sz="1400" b="1" dirty="0" smtClean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49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" y="-64433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8917" y="380249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6231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 </a:t>
            </a:r>
            <a:r>
              <a:rPr lang="ru-RU" b="1" smtClean="0"/>
              <a:t>       </a:t>
            </a:r>
            <a:r>
              <a:rPr lang="ru-RU" b="1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5013176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688" y="1569821"/>
            <a:ext cx="14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31" y="5228611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127805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Использованы документы архивного фонда № Р-107 «Коллекция документов по истории Щербиновского района Краснодарского края».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58952" y="4293095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АВТОРЫ:</a:t>
            </a:r>
          </a:p>
          <a:p>
            <a:endParaRPr lang="ru-RU" b="1" dirty="0"/>
          </a:p>
          <a:p>
            <a:r>
              <a:rPr lang="ru-RU" b="1" dirty="0"/>
              <a:t>Гарнышева Мария Сергеевна – начальник архивного </a:t>
            </a:r>
            <a:r>
              <a:rPr lang="ru-RU" b="1" dirty="0" smtClean="0"/>
              <a:t>отдела,</a:t>
            </a:r>
            <a:endParaRPr lang="ru-RU" b="1" dirty="0"/>
          </a:p>
          <a:p>
            <a:r>
              <a:rPr lang="ru-RU" b="1" dirty="0"/>
              <a:t>Гончаренко Лариса Владимировна – ведущий </a:t>
            </a:r>
            <a:r>
              <a:rPr lang="ru-RU" b="1" dirty="0" smtClean="0"/>
              <a:t>специалист архивного отдела</a:t>
            </a:r>
          </a:p>
        </p:txBody>
      </p:sp>
    </p:spTree>
    <p:extLst>
      <p:ext uri="{BB962C8B-B14F-4D97-AF65-F5344CB8AC3E}">
        <p14:creationId xmlns:p14="http://schemas.microsoft.com/office/powerpoint/2010/main" val="40907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173" y="-413466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8291" y="81522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ПРЕДИСЛОВИЕ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38118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454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15" y="2286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8290" y="1276891"/>
            <a:ext cx="66741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/>
              <a:t>	</a:t>
            </a:r>
          </a:p>
          <a:p>
            <a:pPr lvl="0" algn="just"/>
            <a:endParaRPr lang="ru-RU" sz="1600" b="1" dirty="0" smtClean="0"/>
          </a:p>
          <a:p>
            <a:pPr lvl="0" algn="just"/>
            <a:r>
              <a:rPr lang="ru-RU" sz="1600" b="1" dirty="0"/>
              <a:t>	</a:t>
            </a:r>
            <a:r>
              <a:rPr lang="ru-RU" b="1" dirty="0" smtClean="0"/>
              <a:t>Великая </a:t>
            </a:r>
            <a:r>
              <a:rPr lang="ru-RU" b="1" dirty="0"/>
              <a:t>Победа навсегда останется героической страницей истории нашей Родины. И в этой странице значатся имена наших земляков. </a:t>
            </a:r>
            <a:r>
              <a:rPr lang="ru-RU" b="1" dirty="0" smtClean="0"/>
              <a:t>В </a:t>
            </a:r>
            <a:r>
              <a:rPr lang="ru-RU" b="1" dirty="0" err="1" smtClean="0"/>
              <a:t>Щербиновском</a:t>
            </a:r>
            <a:r>
              <a:rPr lang="ru-RU" b="1" dirty="0" smtClean="0"/>
              <a:t> районе нет </a:t>
            </a:r>
            <a:r>
              <a:rPr lang="ru-RU" b="1" dirty="0"/>
              <a:t>семьи, </a:t>
            </a:r>
            <a:r>
              <a:rPr lang="ru-RU" b="1" dirty="0" smtClean="0"/>
              <a:t>нет </a:t>
            </a:r>
            <a:r>
              <a:rPr lang="ru-RU" b="1" dirty="0"/>
              <a:t>дома, </a:t>
            </a:r>
            <a:r>
              <a:rPr lang="ru-RU" b="1" dirty="0" smtClean="0"/>
              <a:t>которых </a:t>
            </a:r>
            <a:r>
              <a:rPr lang="ru-RU" b="1" dirty="0"/>
              <a:t>не </a:t>
            </a:r>
            <a:r>
              <a:rPr lang="ru-RU" b="1" dirty="0" smtClean="0"/>
              <a:t>коснулась </a:t>
            </a:r>
            <a:r>
              <a:rPr lang="ru-RU" b="1" dirty="0"/>
              <a:t>бы </a:t>
            </a:r>
            <a:r>
              <a:rPr lang="ru-RU" b="1" dirty="0" smtClean="0"/>
              <a:t>война. </a:t>
            </a:r>
            <a:endParaRPr lang="ru-RU" dirty="0" smtClean="0"/>
          </a:p>
          <a:p>
            <a:pPr algn="just"/>
            <a:r>
              <a:rPr lang="ru-RU" b="1" dirty="0" smtClean="0"/>
              <a:t>	Время </a:t>
            </a:r>
            <a:r>
              <a:rPr lang="ru-RU" b="1" dirty="0"/>
              <a:t>неумолимо, ветераны уходят от </a:t>
            </a:r>
            <a:r>
              <a:rPr lang="ru-RU" b="1" dirty="0" smtClean="0"/>
              <a:t>нас, но </a:t>
            </a:r>
            <a:r>
              <a:rPr lang="ru-RU" b="1" dirty="0"/>
              <a:t>их воспоминания, фотографии мы бережно храним. </a:t>
            </a:r>
            <a:endParaRPr lang="ru-RU" b="1" dirty="0" smtClean="0"/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Мы </a:t>
            </a:r>
            <a:r>
              <a:rPr lang="ru-RU" b="1" dirty="0"/>
              <a:t>не имеем права забыть тех солдат, которые завоевали Победу. 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	Мы </a:t>
            </a:r>
            <a:r>
              <a:rPr lang="ru-RU" b="1" dirty="0">
                <a:solidFill>
                  <a:prstClr val="black"/>
                </a:solidFill>
              </a:rPr>
              <a:t>должны быть благодарны </a:t>
            </a:r>
            <a:r>
              <a:rPr lang="ru-RU" b="1" dirty="0" smtClean="0">
                <a:solidFill>
                  <a:prstClr val="black"/>
                </a:solidFill>
              </a:rPr>
              <a:t>им </a:t>
            </a:r>
            <a:r>
              <a:rPr lang="ru-RU" b="1" dirty="0">
                <a:solidFill>
                  <a:prstClr val="black"/>
                </a:solidFill>
              </a:rPr>
              <a:t>за </a:t>
            </a:r>
            <a:r>
              <a:rPr lang="ru-RU" b="1" dirty="0" smtClean="0">
                <a:solidFill>
                  <a:prstClr val="black"/>
                </a:solidFill>
              </a:rPr>
              <a:t>нашу свободу и мирное будущее.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М</a:t>
            </a:r>
            <a:r>
              <a:rPr lang="ru-RU" b="1" dirty="0" smtClean="0"/>
              <a:t>ы </a:t>
            </a:r>
            <a:r>
              <a:rPr lang="ru-RU" b="1" dirty="0"/>
              <a:t>обязаны всё помнить.</a:t>
            </a:r>
          </a:p>
          <a:p>
            <a:pPr algn="just"/>
            <a:r>
              <a:rPr lang="ru-RU" sz="16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04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91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698268" y="1180824"/>
            <a:ext cx="41942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                                                                                           </a:t>
            </a:r>
          </a:p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             В </a:t>
            </a:r>
            <a:r>
              <a:rPr lang="ru-RU" sz="1400" b="1" dirty="0"/>
              <a:t>июне 1942 года, в возрасте 17 лет, был призван </a:t>
            </a:r>
            <a:r>
              <a:rPr lang="ru-RU" sz="1400" b="1" dirty="0" err="1"/>
              <a:t>Щербиновским</a:t>
            </a:r>
            <a:r>
              <a:rPr lang="ru-RU" sz="1400" b="1" dirty="0"/>
              <a:t> РВК. После окончания полковой школы пулеметчиков в августе 1942 года начал службу в 395 Шахтерской стрелковой дивизии, ведущей тяжелые оборонительные бои в Туапсинском районе Краснодарского края.</a:t>
            </a:r>
          </a:p>
          <a:p>
            <a:pPr algn="just"/>
            <a:r>
              <a:rPr lang="ru-RU" sz="1400" b="1" dirty="0" smtClean="0"/>
              <a:t>              Участвовал </a:t>
            </a:r>
            <a:r>
              <a:rPr lang="ru-RU" sz="1400" b="1" dirty="0"/>
              <a:t>в боях по обороне Кавказа, освобождению Украины, Венгрии, Румынии, ликвидации Корсунь-Шевченковской группировки вермахта, </a:t>
            </a:r>
            <a:r>
              <a:rPr lang="ru-RU" sz="1400" b="1" dirty="0" err="1"/>
              <a:t>Балатонской</a:t>
            </a:r>
            <a:r>
              <a:rPr lang="ru-RU" sz="1400" b="1" dirty="0"/>
              <a:t> оборонительной операции.</a:t>
            </a:r>
          </a:p>
          <a:p>
            <a:pPr algn="just"/>
            <a:r>
              <a:rPr lang="ru-RU" sz="1400" b="1" dirty="0" smtClean="0"/>
              <a:t>             В </a:t>
            </a:r>
            <a:r>
              <a:rPr lang="ru-RU" sz="1400" b="1" dirty="0"/>
              <a:t>период с 1942 по 1945 гг. получил </a:t>
            </a:r>
            <a:r>
              <a:rPr lang="ru-RU" sz="1400" b="1" dirty="0" smtClean="0"/>
              <a:t>                 4 </a:t>
            </a:r>
            <a:r>
              <a:rPr lang="ru-RU" sz="1400" b="1" dirty="0"/>
              <a:t>ранения, три из них – </a:t>
            </a:r>
            <a:r>
              <a:rPr lang="ru-RU" sz="1400" b="1" dirty="0" smtClean="0"/>
              <a:t>тяжелые. За </a:t>
            </a:r>
            <a:r>
              <a:rPr lang="ru-RU" sz="1400" b="1" dirty="0"/>
              <a:t>этот же период его мать </a:t>
            </a:r>
            <a:r>
              <a:rPr lang="ru-RU" sz="1400" b="1" dirty="0" smtClean="0"/>
              <a:t>дважды </a:t>
            </a:r>
            <a:r>
              <a:rPr lang="ru-RU" sz="1400" b="1" dirty="0"/>
              <a:t>получила «похоронку» на сына.</a:t>
            </a:r>
          </a:p>
          <a:p>
            <a:pPr algn="just"/>
            <a:r>
              <a:rPr lang="ru-RU" sz="1400" b="1" dirty="0" smtClean="0"/>
              <a:t>            </a:t>
            </a:r>
            <a:r>
              <a:rPr lang="ru-RU" sz="1400" b="1" dirty="0" err="1" smtClean="0"/>
              <a:t>Метлинский</a:t>
            </a:r>
            <a:r>
              <a:rPr lang="ru-RU" sz="1400" b="1" dirty="0" smtClean="0"/>
              <a:t> </a:t>
            </a:r>
            <a:r>
              <a:rPr lang="ru-RU" sz="1400" b="1" dirty="0"/>
              <a:t>А.Ф. участник и инвалид </a:t>
            </a:r>
            <a:r>
              <a:rPr lang="ru-RU" sz="1400" b="1" dirty="0" smtClean="0"/>
              <a:t>              1 </a:t>
            </a:r>
            <a:r>
              <a:rPr lang="ru-RU" sz="1400" b="1" dirty="0"/>
              <a:t>группы Великой Отечественной войны, награжден медалями: «За оборону Кавказа», «За Победу над Германией»; орденами «Слава» 3 степени,  «Отечественной войны» 2 степени.</a:t>
            </a:r>
          </a:p>
          <a:p>
            <a:pPr algn="just"/>
            <a:endParaRPr lang="ru-RU" sz="1400" b="1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Из </a:t>
            </a:r>
            <a:r>
              <a:rPr lang="ru-RU" sz="1400" b="1" i="1" dirty="0">
                <a:solidFill>
                  <a:srgbClr val="0070C0"/>
                </a:solidFill>
              </a:rPr>
              <a:t>материалов собственной собирательной деятельности Щербиновского районного отделения РОИА </a:t>
            </a:r>
          </a:p>
          <a:p>
            <a:pPr algn="just"/>
            <a:endParaRPr lang="ru-RU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836712"/>
            <a:ext cx="727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	</a:t>
            </a:r>
            <a:r>
              <a:rPr lang="ru-RU" sz="2000" b="1" dirty="0" err="1" smtClean="0">
                <a:solidFill>
                  <a:srgbClr val="FF0000"/>
                </a:solidFill>
              </a:rPr>
              <a:t>Метлинский</a:t>
            </a:r>
            <a:r>
              <a:rPr lang="ru-RU" sz="2000" b="1" dirty="0" smtClean="0">
                <a:solidFill>
                  <a:srgbClr val="FF0000"/>
                </a:solidFill>
              </a:rPr>
              <a:t> Алексей </a:t>
            </a:r>
            <a:r>
              <a:rPr lang="ru-RU" sz="2000" b="1" dirty="0" err="1" smtClean="0">
                <a:solidFill>
                  <a:srgbClr val="FF0000"/>
                </a:solidFill>
              </a:rPr>
              <a:t>Францевич</a:t>
            </a:r>
            <a:r>
              <a:rPr lang="ru-RU" sz="2000" b="1" dirty="0" smtClean="0">
                <a:solidFill>
                  <a:srgbClr val="FF0000"/>
                </a:solidFill>
              </a:rPr>
              <a:t> (1925-2008 гг.)</a:t>
            </a:r>
            <a:r>
              <a:rPr lang="ru-RU" sz="2000" b="1" dirty="0" smtClean="0"/>
              <a:t>	</a:t>
            </a:r>
            <a:endParaRPr lang="ru-RU" sz="2000" b="1" dirty="0"/>
          </a:p>
        </p:txBody>
      </p:sp>
      <p:pic>
        <p:nvPicPr>
          <p:cNvPr id="1026" name="Picture 2" descr="E:\disk_d\РОИА неиспользованное\2022 НОВОЕ\Метлинский В.А\IMG_93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87" y="1375321"/>
            <a:ext cx="2850389" cy="43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46" y="-253349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403467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«Слава тебе, солдат!»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620666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>
                    <a:lumMod val="65000"/>
                  </a:prstClr>
                </a:solidFill>
              </a:rPr>
              <a:t>4</a:t>
            </a:r>
            <a:endParaRPr lang="ru-RU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501" y="460199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6036" y="2733278"/>
            <a:ext cx="39964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	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</a:rPr>
              <a:t>	</a:t>
            </a:r>
            <a:r>
              <a:rPr lang="ru-RU" sz="1400" b="1" dirty="0" err="1" smtClean="0">
                <a:solidFill>
                  <a:prstClr val="black"/>
                </a:solidFill>
              </a:rPr>
              <a:t>Аршалуйс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>
                <a:solidFill>
                  <a:prstClr val="black"/>
                </a:solidFill>
              </a:rPr>
              <a:t>Ханжиян</a:t>
            </a:r>
            <a:r>
              <a:rPr lang="ru-RU" sz="1400" b="1" dirty="0">
                <a:solidFill>
                  <a:prstClr val="black"/>
                </a:solidFill>
              </a:rPr>
              <a:t> - женщина, посвятившая свою жизнь сохранению солдатских могил.  </a:t>
            </a:r>
            <a:r>
              <a:rPr lang="ru-RU" sz="1400" b="1" dirty="0" smtClean="0">
                <a:solidFill>
                  <a:prstClr val="black"/>
                </a:solidFill>
              </a:rPr>
              <a:t>Осенью </a:t>
            </a:r>
            <a:r>
              <a:rPr lang="ru-RU" sz="1400" b="1" dirty="0">
                <a:solidFill>
                  <a:prstClr val="black"/>
                </a:solidFill>
              </a:rPr>
              <a:t>1942 года, когда на Северном Кавказе шли ожесточенные бои, в хуторе </a:t>
            </a:r>
            <a:r>
              <a:rPr lang="ru-RU" sz="1400" b="1" dirty="0" err="1">
                <a:solidFill>
                  <a:prstClr val="black"/>
                </a:solidFill>
              </a:rPr>
              <a:t>Поднависла</a:t>
            </a:r>
            <a:r>
              <a:rPr lang="ru-RU" sz="1400" b="1" dirty="0">
                <a:solidFill>
                  <a:prstClr val="black"/>
                </a:solidFill>
              </a:rPr>
              <a:t> располагался полевой госпиталь. За ранеными ухаживал не только медицинский персонал, но и местные жители. И среди них </a:t>
            </a:r>
            <a:r>
              <a:rPr lang="ru-RU" sz="1400" b="1" dirty="0" err="1">
                <a:solidFill>
                  <a:prstClr val="black"/>
                </a:solidFill>
              </a:rPr>
              <a:t>Аршалуйс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err="1">
                <a:solidFill>
                  <a:prstClr val="black"/>
                </a:solidFill>
              </a:rPr>
              <a:t>Кеворковна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err="1">
                <a:solidFill>
                  <a:prstClr val="black"/>
                </a:solidFill>
              </a:rPr>
              <a:t>Ханжиян</a:t>
            </a:r>
            <a:r>
              <a:rPr lang="ru-RU" sz="1400" b="1" i="1" dirty="0">
                <a:solidFill>
                  <a:prstClr val="black"/>
                </a:solidFill>
              </a:rPr>
              <a:t>. </a:t>
            </a:r>
            <a:r>
              <a:rPr lang="ru-RU" sz="1400" b="1" dirty="0">
                <a:solidFill>
                  <a:prstClr val="black"/>
                </a:solidFill>
              </a:rPr>
              <a:t>Скончавшихся от смертельных ран хоронили на небольшой поляне у реки </a:t>
            </a:r>
            <a:r>
              <a:rPr lang="ru-RU" sz="1400" b="1" dirty="0" err="1">
                <a:solidFill>
                  <a:prstClr val="black"/>
                </a:solidFill>
              </a:rPr>
              <a:t>Чепси</a:t>
            </a:r>
            <a:r>
              <a:rPr lang="ru-RU" sz="1400" b="1" dirty="0">
                <a:solidFill>
                  <a:prstClr val="black"/>
                </a:solidFill>
              </a:rPr>
              <a:t>. Еще тогда </a:t>
            </a:r>
            <a:r>
              <a:rPr lang="ru-RU" sz="1400" b="1" dirty="0" err="1">
                <a:solidFill>
                  <a:prstClr val="black"/>
                </a:solidFill>
              </a:rPr>
              <a:t>Аршалуйс</a:t>
            </a:r>
            <a:r>
              <a:rPr lang="ru-RU" sz="1400" b="1" dirty="0">
                <a:solidFill>
                  <a:prstClr val="black"/>
                </a:solidFill>
              </a:rPr>
              <a:t> дала слово, что не бросит их. </a:t>
            </a:r>
            <a:r>
              <a:rPr lang="ru-RU" sz="1400" b="1" dirty="0" smtClean="0">
                <a:solidFill>
                  <a:prstClr val="black"/>
                </a:solidFill>
              </a:rPr>
              <a:t>Со </a:t>
            </a:r>
            <a:r>
              <a:rPr lang="ru-RU" sz="1400" b="1" dirty="0">
                <a:solidFill>
                  <a:prstClr val="black"/>
                </a:solidFill>
              </a:rPr>
              <a:t>времен войны она одна жила под Горячим Ключом и охраняла братские могилы солдат, не пропустивших фашистов к Чёрному и Каспийскому морям.</a:t>
            </a:r>
          </a:p>
          <a:p>
            <a:pPr lvl="0" algn="just"/>
            <a:r>
              <a:rPr lang="ru-RU" sz="1000" b="1" dirty="0" smtClean="0">
                <a:solidFill>
                  <a:prstClr val="black"/>
                </a:solidFill>
              </a:rPr>
              <a:t>  </a:t>
            </a:r>
            <a:r>
              <a:rPr lang="ru-RU" sz="1000" b="1" i="1" dirty="0">
                <a:solidFill>
                  <a:srgbClr val="0070C0"/>
                </a:solidFill>
              </a:rPr>
              <a:t>Из материалов собственной собирательной деятельности Щербиновского районного отделения РОИА </a:t>
            </a:r>
            <a:r>
              <a:rPr lang="ru-RU" sz="1000" b="1" dirty="0" smtClean="0">
                <a:solidFill>
                  <a:prstClr val="black"/>
                </a:solidFill>
              </a:rPr>
              <a:t>                                                                                    </a:t>
            </a:r>
          </a:p>
          <a:p>
            <a:pPr algn="just"/>
            <a:endParaRPr lang="ru-RU" sz="1600" b="1" i="1" dirty="0" smtClean="0">
              <a:solidFill>
                <a:srgbClr val="0070C0"/>
              </a:solidFill>
            </a:endParaRPr>
          </a:p>
          <a:p>
            <a:pPr algn="just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74948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C:\Users\Larisa\Desktop\IMG_9392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39143"/>
            <a:ext cx="3564396" cy="23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72" y="2258663"/>
            <a:ext cx="1145565" cy="18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15" y="3179172"/>
            <a:ext cx="1705090" cy="227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96036" y="739143"/>
            <a:ext cx="3924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Памятная </a:t>
            </a:r>
            <a:r>
              <a:rPr lang="ru-RU" sz="1400" b="1" dirty="0"/>
              <a:t>встреча однополчан-фронтовиков 395 Шахтерской стрелковой дивизии, сражавшейся полгода на последнем рубеже обороны в Туапсинском районе с осени 1942 г. и зимой 1943 г. Встреча с жителями села Садовое, май 1972 г. </a:t>
            </a:r>
          </a:p>
          <a:p>
            <a:pPr algn="just"/>
            <a:r>
              <a:rPr lang="ru-RU" sz="1400" b="1" dirty="0"/>
              <a:t>	На этом снимке среди участников встречи запечатлены наш земляк </a:t>
            </a:r>
            <a:r>
              <a:rPr lang="ru-RU" sz="1400" b="1" dirty="0" err="1"/>
              <a:t>Метлинский</a:t>
            </a:r>
            <a:r>
              <a:rPr lang="ru-RU" sz="1400" b="1" dirty="0"/>
              <a:t> Алексей </a:t>
            </a:r>
            <a:r>
              <a:rPr lang="ru-RU" sz="1400" b="1" dirty="0" err="1"/>
              <a:t>Францевич</a:t>
            </a:r>
            <a:r>
              <a:rPr lang="ru-RU" sz="1400" b="1" dirty="0"/>
              <a:t> (слева первый) и </a:t>
            </a:r>
            <a:r>
              <a:rPr lang="ru-RU" sz="1400" b="1" dirty="0" err="1"/>
              <a:t>Аршалуйс</a:t>
            </a:r>
            <a:r>
              <a:rPr lang="ru-RU" sz="1400" b="1" dirty="0"/>
              <a:t> </a:t>
            </a:r>
            <a:r>
              <a:rPr lang="ru-RU" sz="1400" b="1" dirty="0" err="1"/>
              <a:t>Ханжиян</a:t>
            </a:r>
            <a:r>
              <a:rPr lang="ru-RU" sz="1400" b="1" dirty="0"/>
              <a:t> (в центре</a:t>
            </a:r>
            <a:r>
              <a:rPr lang="ru-RU" dirty="0"/>
              <a:t>).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3" y="5395546"/>
            <a:ext cx="2988332" cy="10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624660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5                          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Ф. Р-107, оп. 4, д, 39, л. 41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787745"/>
            <a:ext cx="698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</a:t>
            </a:r>
          </a:p>
        </p:txBody>
      </p:sp>
      <p:pic>
        <p:nvPicPr>
          <p:cNvPr id="1026" name="Picture 2" descr="C:\Users\Larisa\Desktop\Сканировать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91" y="724791"/>
            <a:ext cx="5665061" cy="55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787745"/>
            <a:ext cx="424847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     Лысенко </a:t>
            </a:r>
            <a:r>
              <a:rPr lang="ru-RU" sz="2000" b="1" dirty="0">
                <a:solidFill>
                  <a:srgbClr val="FF0000"/>
                </a:solidFill>
              </a:rPr>
              <a:t>Иван </a:t>
            </a:r>
            <a:r>
              <a:rPr lang="ru-RU" sz="2000" b="1" dirty="0" smtClean="0">
                <a:solidFill>
                  <a:srgbClr val="FF0000"/>
                </a:solidFill>
              </a:rPr>
              <a:t>Тимофеевич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(</a:t>
            </a:r>
            <a:r>
              <a:rPr lang="ru-RU" sz="2000" b="1" dirty="0">
                <a:solidFill>
                  <a:srgbClr val="FF0000"/>
                </a:solidFill>
              </a:rPr>
              <a:t>1914-1984 гг</a:t>
            </a:r>
            <a:r>
              <a:rPr lang="ru-RU" sz="2000" b="1" dirty="0" smtClean="0">
                <a:solidFill>
                  <a:srgbClr val="FF0000"/>
                </a:solidFill>
              </a:rPr>
              <a:t>.) </a:t>
            </a:r>
          </a:p>
          <a:p>
            <a:pPr algn="just"/>
            <a:endParaRPr lang="ru-RU" sz="2000" b="1" dirty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/>
              <a:t>	В </a:t>
            </a:r>
            <a:r>
              <a:rPr lang="ru-RU" sz="1600" b="1" dirty="0"/>
              <a:t>августе 1943 года в бою за село </a:t>
            </a:r>
            <a:r>
              <a:rPr lang="ru-RU" sz="1600" b="1" dirty="0" err="1"/>
              <a:t>Кировка</a:t>
            </a:r>
            <a:r>
              <a:rPr lang="ru-RU" sz="1600" b="1" dirty="0"/>
              <a:t> Сумской области, где наши подразделения встретили сильное сопротивление вражеских частей </a:t>
            </a:r>
            <a:r>
              <a:rPr lang="ru-RU" sz="1600" b="1" dirty="0" err="1"/>
              <a:t>моторизи-рованной</a:t>
            </a:r>
            <a:r>
              <a:rPr lang="ru-RU" sz="1600" b="1" dirty="0"/>
              <a:t> дивизии «Великая Германия», старший сержант Лысенко в одиночку принял бой с 15-ю немецкими танками. Вооружившись противотанковым оружием, подбил семь вражеских танков. Единоборство бесстрашного сержанта позволило батальону удержать завоеванную позицию. </a:t>
            </a:r>
          </a:p>
          <a:p>
            <a:pPr algn="just"/>
            <a:r>
              <a:rPr lang="ru-RU" sz="1600" b="1" dirty="0" smtClean="0"/>
              <a:t>	10 </a:t>
            </a:r>
            <a:r>
              <a:rPr lang="ru-RU" sz="1600" b="1" dirty="0"/>
              <a:t>января 1944 года И.Т</a:t>
            </a:r>
            <a:r>
              <a:rPr lang="ru-RU" sz="1600" b="1" dirty="0" smtClean="0"/>
              <a:t>. Лысенко </a:t>
            </a:r>
            <a:r>
              <a:rPr lang="ru-RU" sz="1600" b="1" dirty="0"/>
              <a:t>было присвоено звание Героя Советского союза, но получилось так, что он о награде не знал. </a:t>
            </a:r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Фонд №  Р-107, оп.4, д.50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87745"/>
            <a:ext cx="28003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787745"/>
            <a:ext cx="44644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В марте 1945 года в бою Иван Тимофеевич </a:t>
            </a:r>
            <a:r>
              <a:rPr lang="ru-RU" sz="1600" b="1" dirty="0" smtClean="0">
                <a:latin typeface="Times New Roman"/>
                <a:ea typeface="Times New Roman"/>
              </a:rPr>
              <a:t>Лысенко был </a:t>
            </a:r>
            <a:r>
              <a:rPr lang="ru-RU" sz="1600" b="1" dirty="0">
                <a:latin typeface="Times New Roman"/>
                <a:ea typeface="Times New Roman"/>
              </a:rPr>
              <a:t>тяжело ранен, попал в плен,  сбежал и около семи месяцев провел в различных госпиталях.  В октябре 1945 года военным трибуналом </a:t>
            </a:r>
            <a:r>
              <a:rPr lang="ru-RU" sz="1600" b="1" dirty="0" err="1">
                <a:latin typeface="Times New Roman"/>
                <a:ea typeface="Times New Roman"/>
              </a:rPr>
              <a:t>И.П.Лысенко</a:t>
            </a:r>
            <a:r>
              <a:rPr lang="ru-RU" sz="1600" b="1" dirty="0">
                <a:latin typeface="Times New Roman"/>
                <a:ea typeface="Times New Roman"/>
              </a:rPr>
              <a:t> был приговорен к 22 годам лишения </a:t>
            </a:r>
            <a:r>
              <a:rPr lang="ru-RU" sz="1600" b="1" dirty="0" smtClean="0">
                <a:latin typeface="Times New Roman"/>
                <a:ea typeface="Times New Roman"/>
              </a:rPr>
              <a:t>свободы.        </a:t>
            </a:r>
          </a:p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10 </a:t>
            </a:r>
            <a:r>
              <a:rPr lang="ru-RU" sz="1600" b="1" dirty="0">
                <a:latin typeface="Times New Roman"/>
                <a:ea typeface="Times New Roman"/>
              </a:rPr>
              <a:t>лет Иван Тимофеевич отбывал наказание на Колыме. </a:t>
            </a:r>
            <a:endParaRPr lang="ru-RU" sz="1600" b="1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После освобождения переехал на постоянное место жительства в поселок Щербиновский Щербиновского района.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По свидетельствам </a:t>
            </a:r>
            <a:r>
              <a:rPr lang="ru-RU" sz="1600" b="1" dirty="0" smtClean="0">
                <a:latin typeface="Times New Roman"/>
                <a:ea typeface="Times New Roman"/>
              </a:rPr>
              <a:t>односельчан, в       1984 году (когда </a:t>
            </a:r>
            <a:r>
              <a:rPr lang="ru-RU" sz="1600" b="1" dirty="0">
                <a:latin typeface="Times New Roman"/>
                <a:ea typeface="Times New Roman"/>
              </a:rPr>
              <a:t>стало известно о </a:t>
            </a:r>
            <a:r>
              <a:rPr lang="ru-RU" sz="1600" b="1" dirty="0" smtClean="0">
                <a:latin typeface="Times New Roman"/>
                <a:ea typeface="Times New Roman"/>
              </a:rPr>
              <a:t>его подвиге) </a:t>
            </a:r>
            <a:r>
              <a:rPr lang="ru-RU" sz="1600" b="1" dirty="0">
                <a:latin typeface="Times New Roman"/>
                <a:ea typeface="Times New Roman"/>
              </a:rPr>
              <a:t>Ивана Тимофеевича </a:t>
            </a:r>
            <a:r>
              <a:rPr lang="ru-RU" sz="1600" b="1" dirty="0" smtClean="0">
                <a:latin typeface="Times New Roman"/>
                <a:ea typeface="Times New Roman"/>
              </a:rPr>
              <a:t>вызвали </a:t>
            </a:r>
            <a:r>
              <a:rPr lang="ru-RU" sz="1600" b="1" dirty="0">
                <a:latin typeface="Times New Roman"/>
                <a:ea typeface="Times New Roman"/>
              </a:rPr>
              <a:t>в краевой военкомат и объявили о награде. </a:t>
            </a:r>
            <a:endParaRPr lang="ru-RU" sz="1600" b="1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Это </a:t>
            </a:r>
            <a:r>
              <a:rPr lang="ru-RU" sz="1600" b="1" dirty="0">
                <a:latin typeface="Times New Roman"/>
                <a:ea typeface="Times New Roman"/>
              </a:rPr>
              <a:t>стало для ветерана таким большим потрясением, что у него случился сердечный приступ, от которого он не оправился и вскоре умер.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                                           </a:t>
            </a:r>
            <a:endParaRPr lang="ru-RU" sz="1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Фонд № Р-107, оп.4, д.50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95" y="1196752"/>
            <a:ext cx="2957543" cy="395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3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C:\Users\Larisa\Desktop\календарь 9.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92" y="899334"/>
            <a:ext cx="4706488" cy="49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83" y="6105264"/>
            <a:ext cx="27257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«Слава тебе, солдат!»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4582" y="4077072"/>
            <a:ext cx="2145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Здание </a:t>
            </a:r>
            <a:r>
              <a:rPr lang="ru-RU" sz="1400" b="1" dirty="0" err="1" smtClean="0">
                <a:solidFill>
                  <a:srgbClr val="FF0000"/>
                </a:solidFill>
              </a:rPr>
              <a:t>Старощербиновского</a:t>
            </a:r>
            <a:r>
              <a:rPr lang="ru-RU" sz="1400" b="1" dirty="0" smtClean="0">
                <a:solidFill>
                  <a:srgbClr val="FF0000"/>
                </a:solidFill>
              </a:rPr>
              <a:t> вокзала, разрушенного в период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немецко-фашистской оккупации.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Фото 1944 года</a:t>
            </a: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Ф. Р-107, оп. 4, д. 97, л.4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783568"/>
            <a:ext cx="73448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	Из статьи Д.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Дордули</a:t>
            </a:r>
            <a:r>
              <a:rPr lang="ru-RU" sz="1600" b="1" i="1" dirty="0" smtClean="0">
                <a:solidFill>
                  <a:srgbClr val="FF0000"/>
                </a:solidFill>
              </a:rPr>
              <a:t> «Встреча воинов- победителей», опубликованной в районной газете «За большевистские колхозы» в июле 1945 года:</a:t>
            </a:r>
          </a:p>
          <a:p>
            <a:pPr algn="just"/>
            <a:r>
              <a:rPr lang="ru-RU" sz="1400" b="1" dirty="0" smtClean="0"/>
              <a:t>	«…21 июля 9 часов утра. Вся привокзальная площадь заполнена народом, пришедшим встречать воинов-победителей. Девушки принесли пышные букеты цветов. Вокзал принял праздничный вид. Под восторженные крики «ура» и рукоплескания к перрону плавно подходит поезд с фронтовиками, украшенный зеленью, плакатами и портретами вождей. Встречающие забрасывают вагоны, в которых находятся демобилизованные букетами цветов. Люди рукоплещут, смеются и плачут от радости. Незнакомые люди обнимают друг друга, целуют, поздравляют с победой…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</a:t>
            </a:r>
          </a:p>
          <a:p>
            <a:pPr algn="just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 материалов собственной собирательной деятельности Щербиновского районного отделения РОИА 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Larisa\Desktop\Вокзал 19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66" y="3475243"/>
            <a:ext cx="5220914" cy="28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4131</TotalTime>
  <Words>516</Words>
  <Application>Microsoft Office PowerPoint</Application>
  <PresentationFormat>Экран (4:3)</PresentationFormat>
  <Paragraphs>163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Гарнышева Мария</dc:creator>
  <cp:lastModifiedBy>Лариса</cp:lastModifiedBy>
  <cp:revision>436</cp:revision>
  <cp:lastPrinted>2020-11-06T10:45:08Z</cp:lastPrinted>
  <dcterms:created xsi:type="dcterms:W3CDTF">2020-03-16T10:20:44Z</dcterms:created>
  <dcterms:modified xsi:type="dcterms:W3CDTF">2024-04-19T08:40:42Z</dcterms:modified>
</cp:coreProperties>
</file>