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6858000" cy="9144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99FF33"/>
    <a:srgbClr val="00FF00"/>
    <a:srgbClr val="F68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24" autoAdjust="0"/>
    <p:restoredTop sz="94660"/>
  </p:normalViewPr>
  <p:slideViewPr>
    <p:cSldViewPr>
      <p:cViewPr varScale="1">
        <p:scale>
          <a:sx n="83" d="100"/>
          <a:sy n="83" d="100"/>
        </p:scale>
        <p:origin x="-3642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invertIfNegative val="0"/>
          <c:cat>
            <c:strRef>
              <c:f>Лист1!$A$3:$A$7</c:f>
              <c:strCache>
                <c:ptCount val="5"/>
                <c:pt idx="0">
                  <c:v>Факт 2023</c:v>
                </c:pt>
                <c:pt idx="1">
                  <c:v>Факт 2024</c:v>
                </c:pt>
                <c:pt idx="2">
                  <c:v>План 2025</c:v>
                </c:pt>
                <c:pt idx="3">
                  <c:v>План 2026</c:v>
                </c:pt>
                <c:pt idx="4">
                  <c:v>План 2027</c:v>
                </c:pt>
              </c:strCache>
            </c:strRef>
          </c:cat>
          <c:val>
            <c:numRef>
              <c:f>Лист1!$B$3:$B$7</c:f>
              <c:numCache>
                <c:formatCode>General</c:formatCode>
                <c:ptCount val="5"/>
                <c:pt idx="0">
                  <c:v>333.2</c:v>
                </c:pt>
                <c:pt idx="1">
                  <c:v>378</c:v>
                </c:pt>
                <c:pt idx="2">
                  <c:v>396.9</c:v>
                </c:pt>
                <c:pt idx="3">
                  <c:v>374</c:v>
                </c:pt>
                <c:pt idx="4">
                  <c:v>357.3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678-48BD-A446-F34AE4FC089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invertIfNegative val="0"/>
          <c:cat>
            <c:strRef>
              <c:f>Лист1!$A$3:$A$7</c:f>
              <c:strCache>
                <c:ptCount val="5"/>
                <c:pt idx="0">
                  <c:v>Факт 2023</c:v>
                </c:pt>
                <c:pt idx="1">
                  <c:v>Факт 2024</c:v>
                </c:pt>
                <c:pt idx="2">
                  <c:v>План 2025</c:v>
                </c:pt>
                <c:pt idx="3">
                  <c:v>План 2026</c:v>
                </c:pt>
                <c:pt idx="4">
                  <c:v>План 2027</c:v>
                </c:pt>
              </c:strCache>
            </c:strRef>
          </c:cat>
          <c:val>
            <c:numRef>
              <c:f>Лист1!$C$3:$C$7</c:f>
              <c:numCache>
                <c:formatCode>General</c:formatCode>
                <c:ptCount val="5"/>
                <c:pt idx="0">
                  <c:v>35.4</c:v>
                </c:pt>
                <c:pt idx="1">
                  <c:v>41.3</c:v>
                </c:pt>
                <c:pt idx="2">
                  <c:v>33.299999999999997</c:v>
                </c:pt>
                <c:pt idx="3">
                  <c:v>25</c:v>
                </c:pt>
                <c:pt idx="4">
                  <c:v>25.3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678-48BD-A446-F34AE4FC08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43968000"/>
        <c:axId val="4920384"/>
      </c:barChart>
      <c:catAx>
        <c:axId val="439680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920384"/>
        <c:crosses val="autoZero"/>
        <c:auto val="1"/>
        <c:lblAlgn val="ctr"/>
        <c:lblOffset val="100"/>
        <c:noMultiLvlLbl val="0"/>
      </c:catAx>
      <c:valAx>
        <c:axId val="492038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4396800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7CB19-0D3B-46D1-AFA2-0134142E8451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89C8A-FCFF-49D6-A0CF-08171DB010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732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812801"/>
            <a:ext cx="5829300" cy="56896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6604000"/>
            <a:ext cx="4800600" cy="1625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1828801"/>
            <a:ext cx="5829300" cy="3340100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5425018"/>
            <a:ext cx="5829300" cy="1509183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3371850" y="5232400"/>
            <a:ext cx="63579" cy="1130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521869" y="5232400"/>
            <a:ext cx="63579" cy="1130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222546" y="5232400"/>
            <a:ext cx="63579" cy="1130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74320" y="2133600"/>
            <a:ext cx="3031236" cy="6035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3030141" cy="8128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6151" y="2133600"/>
            <a:ext cx="3031331" cy="8128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342900" y="2950464"/>
            <a:ext cx="3031236" cy="5218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504438" y="2950465"/>
            <a:ext cx="3031236" cy="52175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0316" y="355600"/>
            <a:ext cx="2256235" cy="27940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353" y="364067"/>
            <a:ext cx="3746897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30316" y="3251201"/>
            <a:ext cx="2256235" cy="4917017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304800"/>
            <a:ext cx="4283868" cy="11938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1095" y="1524000"/>
            <a:ext cx="4541043" cy="6054725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7747000"/>
            <a:ext cx="4283868" cy="7112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0"/>
            <a:ext cx="6172200" cy="2133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72511" y="8475134"/>
            <a:ext cx="1564481" cy="486833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4374" y="8475134"/>
            <a:ext cx="2135981" cy="486833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07459" y="8475134"/>
            <a:ext cx="421481" cy="486833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6343320" y="8665846"/>
            <a:ext cx="63579" cy="1130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26839" y="8665846"/>
            <a:ext cx="63579" cy="1130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staradm.ru/" TargetMode="External"/><Relationship Id="rId4" Type="http://schemas.openxmlformats.org/officeDocument/2006/relationships/hyperlink" Target="mailto:fusrb@mail.r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509122" y="107504"/>
            <a:ext cx="2303159" cy="14773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ctr">
              <a:lnSpc>
                <a:spcPct val="100000"/>
              </a:lnSpc>
            </a:pPr>
            <a:r>
              <a:rPr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Муниц</a:t>
            </a:r>
            <a:r>
              <a:rPr sz="2400" b="1" spc="-1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и</a:t>
            </a:r>
            <a:r>
              <a:rPr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пальное</a:t>
            </a:r>
            <a:r>
              <a:rPr lang="ru-RU" sz="2400" b="1" spc="1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обра</a:t>
            </a:r>
            <a:r>
              <a:rPr sz="2400" b="1" spc="-1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з</a:t>
            </a:r>
            <a:r>
              <a:rPr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ование</a:t>
            </a:r>
            <a:r>
              <a:rPr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2400" b="1" spc="-2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Щ</a:t>
            </a:r>
            <a:r>
              <a:rPr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ерб</a:t>
            </a:r>
            <a:r>
              <a:rPr sz="2400" b="1" spc="-1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и</a:t>
            </a:r>
            <a:r>
              <a:rPr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нов</a:t>
            </a:r>
            <a:r>
              <a:rPr sz="2400" b="1" spc="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с</a:t>
            </a:r>
            <a:r>
              <a:rPr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кий</a:t>
            </a:r>
            <a:r>
              <a:rPr sz="2400" b="1" spc="-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ра</a:t>
            </a:r>
            <a:r>
              <a:rPr sz="2400" b="1" spc="-1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й</a:t>
            </a:r>
            <a:r>
              <a:rPr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он</a:t>
            </a:r>
            <a:endParaRPr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147938" y="1668853"/>
            <a:ext cx="1025525" cy="128104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Прямоугольник 12"/>
          <p:cNvSpPr/>
          <p:nvPr/>
        </p:nvSpPr>
        <p:spPr>
          <a:xfrm>
            <a:off x="2" y="5562600"/>
            <a:ext cx="6812279" cy="32316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31550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БЮДЖЕТ </a:t>
            </a:r>
          </a:p>
          <a:p>
            <a:pPr algn="ctr"/>
            <a:r>
              <a:rPr lang="ru-RU" sz="5400" b="1" dirty="0" smtClean="0">
                <a:ln w="31550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на 2025-2027 годы</a:t>
            </a:r>
          </a:p>
          <a:p>
            <a:pPr algn="r"/>
            <a:r>
              <a:rPr lang="ru-RU" sz="5400" b="1" dirty="0" smtClean="0">
                <a:ln w="31550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проект</a:t>
            </a:r>
            <a:endParaRPr lang="ru-RU" sz="5400" b="1" cap="none" spc="0" dirty="0">
              <a:ln w="31550" cmpd="sng">
                <a:solidFill>
                  <a:schemeClr val="bg1">
                    <a:lumMod val="9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/>
          <p:nvPr/>
        </p:nvSpPr>
        <p:spPr>
          <a:xfrm>
            <a:off x="980738" y="38926"/>
            <a:ext cx="5050155" cy="7130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23495" algn="ctr">
              <a:lnSpc>
                <a:spcPct val="100000"/>
              </a:lnSpc>
            </a:pPr>
            <a:r>
              <a:rPr sz="1400" b="1" spc="-10" dirty="0" smtClean="0">
                <a:solidFill>
                  <a:srgbClr val="7030A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Calibri"/>
                <a:cs typeface="Calibri"/>
              </a:rPr>
              <a:t>СТ</a:t>
            </a:r>
            <a:r>
              <a:rPr sz="1400" b="1" spc="-25" dirty="0" smtClean="0">
                <a:solidFill>
                  <a:srgbClr val="7030A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Calibri"/>
                <a:cs typeface="Calibri"/>
              </a:rPr>
              <a:t>Р</a:t>
            </a:r>
            <a:r>
              <a:rPr sz="1400" b="1" spc="-10" dirty="0" smtClean="0">
                <a:solidFill>
                  <a:srgbClr val="7030A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Calibri"/>
                <a:cs typeface="Calibri"/>
              </a:rPr>
              <a:t>У</a:t>
            </a:r>
            <a:r>
              <a:rPr sz="1400" b="1" spc="-20" dirty="0" smtClean="0">
                <a:solidFill>
                  <a:srgbClr val="7030A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Calibri"/>
                <a:cs typeface="Calibri"/>
              </a:rPr>
              <a:t>К</a:t>
            </a:r>
            <a:r>
              <a:rPr sz="1400" b="1" dirty="0" smtClean="0">
                <a:solidFill>
                  <a:srgbClr val="7030A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Calibri"/>
                <a:cs typeface="Calibri"/>
              </a:rPr>
              <a:t>Т</a:t>
            </a:r>
            <a:r>
              <a:rPr sz="1400" b="1" spc="-10" dirty="0" smtClean="0">
                <a:solidFill>
                  <a:srgbClr val="7030A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Calibri"/>
                <a:cs typeface="Calibri"/>
              </a:rPr>
              <a:t>У</a:t>
            </a:r>
            <a:r>
              <a:rPr sz="1400" b="1" spc="-90" dirty="0" smtClean="0">
                <a:solidFill>
                  <a:srgbClr val="7030A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Calibri"/>
                <a:cs typeface="Calibri"/>
              </a:rPr>
              <a:t>Р</a:t>
            </a:r>
            <a:r>
              <a:rPr sz="1400" b="1" spc="-10" dirty="0" smtClean="0">
                <a:solidFill>
                  <a:srgbClr val="7030A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Calibri"/>
                <a:cs typeface="Calibri"/>
              </a:rPr>
              <a:t>А</a:t>
            </a:r>
            <a:r>
              <a:rPr sz="1400" b="1" spc="-15" dirty="0" smtClean="0">
                <a:solidFill>
                  <a:srgbClr val="7030A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Calibri"/>
                <a:cs typeface="Calibri"/>
              </a:rPr>
              <a:t> </a:t>
            </a:r>
            <a:r>
              <a:rPr sz="1400" b="1" spc="-60" dirty="0" smtClean="0">
                <a:solidFill>
                  <a:srgbClr val="7030A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Calibri"/>
                <a:cs typeface="Calibri"/>
              </a:rPr>
              <a:t>Д</a:t>
            </a:r>
            <a:r>
              <a:rPr sz="1400" b="1" spc="-55" dirty="0" smtClean="0">
                <a:solidFill>
                  <a:srgbClr val="7030A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Calibri"/>
                <a:cs typeface="Calibri"/>
              </a:rPr>
              <a:t>О</a:t>
            </a:r>
            <a:r>
              <a:rPr sz="1400" b="1" spc="-65" dirty="0" smtClean="0">
                <a:solidFill>
                  <a:srgbClr val="7030A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Calibri"/>
                <a:cs typeface="Calibri"/>
              </a:rPr>
              <a:t>Х</a:t>
            </a:r>
            <a:r>
              <a:rPr sz="1400" b="1" spc="-55" dirty="0" smtClean="0">
                <a:solidFill>
                  <a:srgbClr val="7030A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Calibri"/>
                <a:cs typeface="Calibri"/>
              </a:rPr>
              <a:t>О</a:t>
            </a:r>
            <a:r>
              <a:rPr sz="1400" b="1" spc="-60" dirty="0" smtClean="0">
                <a:solidFill>
                  <a:srgbClr val="7030A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Calibri"/>
                <a:cs typeface="Calibri"/>
              </a:rPr>
              <a:t>Д</a:t>
            </a:r>
            <a:r>
              <a:rPr sz="1400" b="1" spc="-10" dirty="0" smtClean="0">
                <a:solidFill>
                  <a:srgbClr val="7030A0"/>
                </a:soli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latin typeface="Calibri"/>
                <a:cs typeface="Calibri"/>
              </a:rPr>
              <a:t>ОВ</a:t>
            </a:r>
            <a:endParaRPr sz="1400" dirty="0" smtClean="0">
              <a:solidFill>
                <a:srgbClr val="7030A0"/>
              </a:solidFill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  <a:spcBef>
                <a:spcPts val="400"/>
              </a:spcBef>
            </a:pPr>
            <a:r>
              <a:rPr sz="1400" b="1" spc="-40" dirty="0" err="1" smtClean="0">
                <a:solidFill>
                  <a:srgbClr val="7030A0"/>
                </a:solidFill>
                <a:cs typeface="Times New Roman"/>
              </a:rPr>
              <a:t>С</a:t>
            </a:r>
            <a:r>
              <a:rPr sz="1400" b="1" spc="-5" dirty="0" err="1" smtClean="0">
                <a:solidFill>
                  <a:srgbClr val="7030A0"/>
                </a:solidFill>
                <a:cs typeface="Times New Roman"/>
              </a:rPr>
              <a:t>т</a:t>
            </a:r>
            <a:r>
              <a:rPr sz="1400" b="1" spc="-35" dirty="0" err="1" smtClean="0">
                <a:solidFill>
                  <a:srgbClr val="7030A0"/>
                </a:solidFill>
                <a:cs typeface="Times New Roman"/>
              </a:rPr>
              <a:t>р</a:t>
            </a:r>
            <a:r>
              <a:rPr sz="1400" b="1" spc="-10" dirty="0" err="1" smtClean="0">
                <a:solidFill>
                  <a:srgbClr val="7030A0"/>
                </a:solidFill>
                <a:cs typeface="Times New Roman"/>
              </a:rPr>
              <a:t>ук</a:t>
            </a:r>
            <a:r>
              <a:rPr sz="1400" b="1" spc="-50" dirty="0" err="1" smtClean="0">
                <a:solidFill>
                  <a:srgbClr val="7030A0"/>
                </a:solidFill>
                <a:cs typeface="Times New Roman"/>
              </a:rPr>
              <a:t>т</a:t>
            </a:r>
            <a:r>
              <a:rPr sz="1400" b="1" spc="-10" dirty="0" err="1" smtClean="0">
                <a:solidFill>
                  <a:srgbClr val="7030A0"/>
                </a:solidFill>
                <a:cs typeface="Times New Roman"/>
              </a:rPr>
              <a:t>ура</a:t>
            </a:r>
            <a:r>
              <a:rPr sz="1400" b="1" spc="20" dirty="0" smtClean="0">
                <a:solidFill>
                  <a:srgbClr val="7030A0"/>
                </a:solidFill>
                <a:cs typeface="Times New Roman"/>
              </a:rPr>
              <a:t> </a:t>
            </a:r>
            <a:r>
              <a:rPr sz="1400" b="1" spc="-10" dirty="0" err="1" smtClean="0">
                <a:solidFill>
                  <a:srgbClr val="7030A0"/>
                </a:solidFill>
                <a:cs typeface="Times New Roman"/>
              </a:rPr>
              <a:t>н</a:t>
            </a:r>
            <a:r>
              <a:rPr sz="1400" b="1" spc="5" dirty="0" err="1" smtClean="0">
                <a:solidFill>
                  <a:srgbClr val="7030A0"/>
                </a:solidFill>
                <a:cs typeface="Times New Roman"/>
              </a:rPr>
              <a:t>а</a:t>
            </a:r>
            <a:r>
              <a:rPr sz="1400" b="1" spc="-10" dirty="0" err="1" smtClean="0">
                <a:solidFill>
                  <a:srgbClr val="7030A0"/>
                </a:solidFill>
                <a:cs typeface="Times New Roman"/>
              </a:rPr>
              <a:t>л</a:t>
            </a:r>
            <a:r>
              <a:rPr sz="1400" b="1" spc="-5" dirty="0" err="1" smtClean="0">
                <a:solidFill>
                  <a:srgbClr val="7030A0"/>
                </a:solidFill>
                <a:cs typeface="Times New Roman"/>
              </a:rPr>
              <a:t>о</a:t>
            </a:r>
            <a:r>
              <a:rPr sz="1400" b="1" spc="-50" dirty="0" err="1" smtClean="0">
                <a:solidFill>
                  <a:srgbClr val="7030A0"/>
                </a:solidFill>
                <a:cs typeface="Times New Roman"/>
              </a:rPr>
              <a:t>г</a:t>
            </a:r>
            <a:r>
              <a:rPr sz="1400" b="1" spc="-45" dirty="0" err="1" smtClean="0">
                <a:solidFill>
                  <a:srgbClr val="7030A0"/>
                </a:solidFill>
                <a:cs typeface="Times New Roman"/>
              </a:rPr>
              <a:t>о</a:t>
            </a:r>
            <a:r>
              <a:rPr sz="1400" b="1" spc="-10" dirty="0" err="1" smtClean="0">
                <a:solidFill>
                  <a:srgbClr val="7030A0"/>
                </a:solidFill>
                <a:cs typeface="Times New Roman"/>
              </a:rPr>
              <a:t>вых</a:t>
            </a:r>
            <a:r>
              <a:rPr sz="1400" b="1" spc="-10" dirty="0" smtClean="0">
                <a:solidFill>
                  <a:srgbClr val="7030A0"/>
                </a:solidFill>
                <a:cs typeface="Times New Roman"/>
              </a:rPr>
              <a:t> и</a:t>
            </a:r>
            <a:r>
              <a:rPr sz="1400" b="1" spc="-5" dirty="0" smtClean="0">
                <a:solidFill>
                  <a:srgbClr val="7030A0"/>
                </a:solidFill>
                <a:cs typeface="Times New Roman"/>
              </a:rPr>
              <a:t> </a:t>
            </a:r>
            <a:r>
              <a:rPr sz="1500" b="1" spc="-10" dirty="0" err="1" smtClean="0">
                <a:solidFill>
                  <a:srgbClr val="7030A0"/>
                </a:solidFill>
                <a:cs typeface="Times New Roman"/>
              </a:rPr>
              <a:t>нен</a:t>
            </a:r>
            <a:r>
              <a:rPr sz="1500" b="1" spc="5" dirty="0" err="1" smtClean="0">
                <a:solidFill>
                  <a:srgbClr val="7030A0"/>
                </a:solidFill>
                <a:cs typeface="Times New Roman"/>
              </a:rPr>
              <a:t>а</a:t>
            </a:r>
            <a:r>
              <a:rPr sz="1500" b="1" spc="-10" dirty="0" err="1" smtClean="0">
                <a:solidFill>
                  <a:srgbClr val="7030A0"/>
                </a:solidFill>
                <a:cs typeface="Times New Roman"/>
              </a:rPr>
              <a:t>л</a:t>
            </a:r>
            <a:r>
              <a:rPr sz="1500" b="1" spc="-5" dirty="0" err="1" smtClean="0">
                <a:solidFill>
                  <a:srgbClr val="7030A0"/>
                </a:solidFill>
                <a:cs typeface="Times New Roman"/>
              </a:rPr>
              <a:t>о</a:t>
            </a:r>
            <a:r>
              <a:rPr sz="1500" b="1" spc="-50" dirty="0" err="1" smtClean="0">
                <a:solidFill>
                  <a:srgbClr val="7030A0"/>
                </a:solidFill>
                <a:cs typeface="Times New Roman"/>
              </a:rPr>
              <a:t>г</a:t>
            </a:r>
            <a:r>
              <a:rPr sz="1500" b="1" spc="-45" dirty="0" err="1" smtClean="0">
                <a:solidFill>
                  <a:srgbClr val="7030A0"/>
                </a:solidFill>
                <a:cs typeface="Times New Roman"/>
              </a:rPr>
              <a:t>о</a:t>
            </a:r>
            <a:r>
              <a:rPr sz="1500" b="1" spc="-10" dirty="0" err="1" smtClean="0">
                <a:solidFill>
                  <a:srgbClr val="7030A0"/>
                </a:solidFill>
                <a:cs typeface="Times New Roman"/>
              </a:rPr>
              <a:t>вых</a:t>
            </a:r>
            <a:r>
              <a:rPr sz="1400" b="1" spc="5" dirty="0" smtClean="0">
                <a:solidFill>
                  <a:srgbClr val="7030A0"/>
                </a:solidFill>
                <a:cs typeface="Times New Roman"/>
              </a:rPr>
              <a:t> </a:t>
            </a:r>
            <a:r>
              <a:rPr sz="1400" b="1" spc="-20" dirty="0" err="1" smtClean="0">
                <a:solidFill>
                  <a:srgbClr val="7030A0"/>
                </a:solidFill>
                <a:cs typeface="Times New Roman"/>
              </a:rPr>
              <a:t>д</a:t>
            </a:r>
            <a:r>
              <a:rPr sz="1400" b="1" spc="-45" dirty="0" err="1" smtClean="0">
                <a:solidFill>
                  <a:srgbClr val="7030A0"/>
                </a:solidFill>
                <a:cs typeface="Times New Roman"/>
              </a:rPr>
              <a:t>о</a:t>
            </a:r>
            <a:r>
              <a:rPr sz="1400" b="1" spc="-65" dirty="0" err="1" smtClean="0">
                <a:solidFill>
                  <a:srgbClr val="7030A0"/>
                </a:solidFill>
                <a:cs typeface="Times New Roman"/>
              </a:rPr>
              <a:t>х</a:t>
            </a:r>
            <a:r>
              <a:rPr sz="1400" b="1" spc="-55" dirty="0" err="1" smtClean="0">
                <a:solidFill>
                  <a:srgbClr val="7030A0"/>
                </a:solidFill>
                <a:cs typeface="Times New Roman"/>
              </a:rPr>
              <a:t>о</a:t>
            </a:r>
            <a:r>
              <a:rPr sz="1400" b="1" spc="-10" dirty="0" err="1" smtClean="0">
                <a:solidFill>
                  <a:srgbClr val="7030A0"/>
                </a:solidFill>
                <a:cs typeface="Times New Roman"/>
              </a:rPr>
              <a:t>д</a:t>
            </a:r>
            <a:r>
              <a:rPr sz="1400" b="1" spc="-45" dirty="0" err="1" smtClean="0">
                <a:solidFill>
                  <a:srgbClr val="7030A0"/>
                </a:solidFill>
                <a:cs typeface="Times New Roman"/>
              </a:rPr>
              <a:t>о</a:t>
            </a:r>
            <a:r>
              <a:rPr sz="1400" b="1" spc="-10" dirty="0" err="1" smtClean="0">
                <a:solidFill>
                  <a:srgbClr val="7030A0"/>
                </a:solidFill>
                <a:cs typeface="Times New Roman"/>
              </a:rPr>
              <a:t>в</a:t>
            </a:r>
            <a:r>
              <a:rPr sz="1400" b="1" spc="-15" dirty="0" smtClean="0">
                <a:solidFill>
                  <a:srgbClr val="7030A0"/>
                </a:solidFill>
                <a:cs typeface="Times New Roman"/>
              </a:rPr>
              <a:t> </a:t>
            </a:r>
            <a:r>
              <a:rPr sz="1400" b="1" spc="-10" dirty="0" err="1" smtClean="0">
                <a:solidFill>
                  <a:srgbClr val="7030A0"/>
                </a:solidFill>
                <a:cs typeface="Times New Roman"/>
              </a:rPr>
              <a:t>б</a:t>
            </a:r>
            <a:r>
              <a:rPr sz="1400" b="1" spc="-110" dirty="0" err="1" smtClean="0">
                <a:solidFill>
                  <a:srgbClr val="7030A0"/>
                </a:solidFill>
                <a:cs typeface="Times New Roman"/>
              </a:rPr>
              <a:t>ю</a:t>
            </a:r>
            <a:r>
              <a:rPr sz="1400" b="1" spc="-10" dirty="0" err="1" smtClean="0">
                <a:solidFill>
                  <a:srgbClr val="7030A0"/>
                </a:solidFill>
                <a:cs typeface="Times New Roman"/>
              </a:rPr>
              <a:t>д</a:t>
            </a:r>
            <a:r>
              <a:rPr sz="1400" b="1" spc="-50" dirty="0" err="1" smtClean="0">
                <a:solidFill>
                  <a:srgbClr val="7030A0"/>
                </a:solidFill>
                <a:cs typeface="Times New Roman"/>
              </a:rPr>
              <a:t>ж</a:t>
            </a:r>
            <a:r>
              <a:rPr sz="1400" b="1" spc="-10" dirty="0" err="1" smtClean="0">
                <a:solidFill>
                  <a:srgbClr val="7030A0"/>
                </a:solidFill>
                <a:cs typeface="Times New Roman"/>
              </a:rPr>
              <a:t>е</a:t>
            </a:r>
            <a:r>
              <a:rPr sz="1400" b="1" spc="-5" dirty="0" err="1" smtClean="0">
                <a:solidFill>
                  <a:srgbClr val="7030A0"/>
                </a:solidFill>
                <a:cs typeface="Times New Roman"/>
              </a:rPr>
              <a:t>т</a:t>
            </a:r>
            <a:r>
              <a:rPr sz="1400" b="1" spc="-10" dirty="0" err="1" smtClean="0">
                <a:solidFill>
                  <a:srgbClr val="7030A0"/>
                </a:solidFill>
                <a:cs typeface="Times New Roman"/>
              </a:rPr>
              <a:t>а</a:t>
            </a:r>
            <a:r>
              <a:rPr sz="1400" b="1" spc="-5" dirty="0" smtClean="0">
                <a:solidFill>
                  <a:srgbClr val="7030A0"/>
                </a:solidFill>
                <a:cs typeface="Times New Roman"/>
              </a:rPr>
              <a:t> </a:t>
            </a:r>
            <a:r>
              <a:rPr sz="1400" b="1" spc="-5" dirty="0" err="1" smtClean="0">
                <a:solidFill>
                  <a:srgbClr val="7030A0"/>
                </a:solidFill>
                <a:cs typeface="Times New Roman"/>
              </a:rPr>
              <a:t>муницип</a:t>
            </a:r>
            <a:r>
              <a:rPr sz="1400" b="1" dirty="0" err="1" smtClean="0">
                <a:solidFill>
                  <a:srgbClr val="7030A0"/>
                </a:solidFill>
                <a:cs typeface="Times New Roman"/>
              </a:rPr>
              <a:t>а</a:t>
            </a:r>
            <a:r>
              <a:rPr sz="1400" b="1" spc="-5" dirty="0" err="1" smtClean="0">
                <a:solidFill>
                  <a:srgbClr val="7030A0"/>
                </a:solidFill>
                <a:cs typeface="Times New Roman"/>
              </a:rPr>
              <a:t>льно</a:t>
            </a:r>
            <a:r>
              <a:rPr sz="1400" b="1" spc="-50" dirty="0" err="1" smtClean="0">
                <a:solidFill>
                  <a:srgbClr val="7030A0"/>
                </a:solidFill>
                <a:cs typeface="Times New Roman"/>
              </a:rPr>
              <a:t>г</a:t>
            </a:r>
            <a:r>
              <a:rPr sz="1400" b="1" spc="-10" dirty="0" err="1" smtClean="0">
                <a:solidFill>
                  <a:srgbClr val="7030A0"/>
                </a:solidFill>
                <a:cs typeface="Times New Roman"/>
              </a:rPr>
              <a:t>о</a:t>
            </a:r>
            <a:r>
              <a:rPr sz="1400" b="1" spc="-25" dirty="0" smtClean="0">
                <a:solidFill>
                  <a:srgbClr val="7030A0"/>
                </a:solidFill>
                <a:cs typeface="Times New Roman"/>
              </a:rPr>
              <a:t> </a:t>
            </a:r>
            <a:r>
              <a:rPr sz="1400" b="1" spc="-5" dirty="0" err="1" smtClean="0">
                <a:solidFill>
                  <a:srgbClr val="7030A0"/>
                </a:solidFill>
                <a:cs typeface="Times New Roman"/>
              </a:rPr>
              <a:t>обра</a:t>
            </a:r>
            <a:r>
              <a:rPr sz="1400" b="1" spc="-30" dirty="0" err="1" smtClean="0">
                <a:solidFill>
                  <a:srgbClr val="7030A0"/>
                </a:solidFill>
                <a:cs typeface="Times New Roman"/>
              </a:rPr>
              <a:t>з</a:t>
            </a:r>
            <a:r>
              <a:rPr sz="1400" b="1" spc="-40" dirty="0" err="1" smtClean="0">
                <a:solidFill>
                  <a:srgbClr val="7030A0"/>
                </a:solidFill>
                <a:cs typeface="Times New Roman"/>
              </a:rPr>
              <a:t>о</a:t>
            </a:r>
            <a:r>
              <a:rPr sz="1400" b="1" spc="-5" dirty="0" err="1" smtClean="0">
                <a:solidFill>
                  <a:srgbClr val="7030A0"/>
                </a:solidFill>
                <a:cs typeface="Times New Roman"/>
              </a:rPr>
              <a:t>вани</a:t>
            </a:r>
            <a:r>
              <a:rPr sz="1400" b="1" spc="-10" dirty="0" err="1" smtClean="0">
                <a:solidFill>
                  <a:srgbClr val="7030A0"/>
                </a:solidFill>
                <a:cs typeface="Times New Roman"/>
              </a:rPr>
              <a:t>я</a:t>
            </a:r>
            <a:r>
              <a:rPr sz="1400" b="1" spc="-15" dirty="0" smtClean="0">
                <a:solidFill>
                  <a:srgbClr val="7030A0"/>
                </a:solidFill>
                <a:cs typeface="Times New Roman"/>
              </a:rPr>
              <a:t> Щерби</a:t>
            </a:r>
            <a:r>
              <a:rPr sz="1400" b="1" spc="-5" dirty="0" smtClean="0">
                <a:solidFill>
                  <a:srgbClr val="7030A0"/>
                </a:solidFill>
                <a:cs typeface="Times New Roman"/>
              </a:rPr>
              <a:t>н</a:t>
            </a:r>
            <a:r>
              <a:rPr sz="1400" b="1" spc="-45" dirty="0" smtClean="0">
                <a:solidFill>
                  <a:srgbClr val="7030A0"/>
                </a:solidFill>
                <a:cs typeface="Times New Roman"/>
              </a:rPr>
              <a:t>о</a:t>
            </a:r>
            <a:r>
              <a:rPr sz="1400" b="1" spc="5" dirty="0" smtClean="0">
                <a:solidFill>
                  <a:srgbClr val="7030A0"/>
                </a:solidFill>
                <a:cs typeface="Times New Roman"/>
              </a:rPr>
              <a:t>в</a:t>
            </a:r>
            <a:r>
              <a:rPr sz="1400" b="1" spc="-10" dirty="0" smtClean="0">
                <a:solidFill>
                  <a:srgbClr val="7030A0"/>
                </a:solidFill>
                <a:cs typeface="Times New Roman"/>
              </a:rPr>
              <a:t>ск</a:t>
            </a:r>
            <a:r>
              <a:rPr sz="1400" b="1" spc="-5" dirty="0" smtClean="0">
                <a:solidFill>
                  <a:srgbClr val="7030A0"/>
                </a:solidFill>
                <a:cs typeface="Times New Roman"/>
              </a:rPr>
              <a:t>и</a:t>
            </a:r>
            <a:r>
              <a:rPr sz="1400" b="1" spc="-10" dirty="0" smtClean="0">
                <a:solidFill>
                  <a:srgbClr val="7030A0"/>
                </a:solidFill>
                <a:cs typeface="Times New Roman"/>
              </a:rPr>
              <a:t>й</a:t>
            </a:r>
            <a:r>
              <a:rPr sz="1400" b="1" spc="20" dirty="0" smtClean="0">
                <a:solidFill>
                  <a:srgbClr val="7030A0"/>
                </a:solidFill>
                <a:cs typeface="Times New Roman"/>
              </a:rPr>
              <a:t> </a:t>
            </a:r>
            <a:r>
              <a:rPr sz="1400" b="1" spc="-10" dirty="0" err="1" smtClean="0">
                <a:solidFill>
                  <a:srgbClr val="7030A0"/>
                </a:solidFill>
                <a:cs typeface="Times New Roman"/>
              </a:rPr>
              <a:t>рай</a:t>
            </a:r>
            <a:r>
              <a:rPr sz="1400" b="1" spc="-5" dirty="0" err="1" smtClean="0">
                <a:solidFill>
                  <a:srgbClr val="7030A0"/>
                </a:solidFill>
                <a:cs typeface="Times New Roman"/>
              </a:rPr>
              <a:t>о</a:t>
            </a:r>
            <a:r>
              <a:rPr sz="1400" b="1" spc="-10" dirty="0" err="1" smtClean="0">
                <a:solidFill>
                  <a:srgbClr val="7030A0"/>
                </a:solidFill>
                <a:cs typeface="Times New Roman"/>
              </a:rPr>
              <a:t>н</a:t>
            </a:r>
            <a:endParaRPr sz="1400" dirty="0">
              <a:solidFill>
                <a:srgbClr val="7030A0"/>
              </a:solidFill>
              <a:cs typeface="Times New Roman"/>
            </a:endParaRPr>
          </a:p>
        </p:txBody>
      </p:sp>
      <p:graphicFrame>
        <p:nvGraphicFramePr>
          <p:cNvPr id="10" name="object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344322"/>
              </p:ext>
            </p:extLst>
          </p:nvPr>
        </p:nvGraphicFramePr>
        <p:xfrm>
          <a:off x="188640" y="827584"/>
          <a:ext cx="6364975" cy="7996047"/>
        </p:xfrm>
        <a:graphic>
          <a:graphicData uri="http://schemas.openxmlformats.org/drawingml/2006/table">
            <a:tbl>
              <a:tblPr firstRow="1" lastRow="1" bandRow="1">
                <a:tableStyleId>{284E427A-3D55-4303-BF80-6455036E1DE7}</a:tableStyleId>
              </a:tblPr>
              <a:tblGrid>
                <a:gridCol w="3024346"/>
                <a:gridCol w="936104"/>
                <a:gridCol w="792088"/>
                <a:gridCol w="792088"/>
                <a:gridCol w="820349"/>
              </a:tblGrid>
              <a:tr h="497967">
                <a:tc>
                  <a:txBody>
                    <a:bodyPr/>
                    <a:lstStyle/>
                    <a:p>
                      <a:endParaRPr sz="12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6205" marR="108585" algn="ctr">
                        <a:lnSpc>
                          <a:spcPct val="99100"/>
                        </a:lnSpc>
                      </a:pPr>
                      <a:r>
                        <a:rPr sz="1100" dirty="0"/>
                        <a:t>Удельный </a:t>
                      </a:r>
                      <a:r>
                        <a:rPr sz="1100" spc="-10" dirty="0"/>
                        <a:t>в</a:t>
                      </a:r>
                      <a:r>
                        <a:rPr sz="1100" dirty="0"/>
                        <a:t>ес</a:t>
                      </a:r>
                      <a:r>
                        <a:rPr sz="1100" spc="-10" dirty="0"/>
                        <a:t> </a:t>
                      </a:r>
                      <a:r>
                        <a:rPr sz="1100" dirty="0"/>
                        <a:t>% </a:t>
                      </a:r>
                      <a:r>
                        <a:rPr lang="ru-RU" sz="1100" dirty="0"/>
                        <a:t/>
                      </a:r>
                      <a:br>
                        <a:rPr lang="ru-RU" sz="1100" dirty="0"/>
                      </a:br>
                      <a:r>
                        <a:rPr sz="1100" dirty="0"/>
                        <a:t>20</a:t>
                      </a:r>
                      <a:r>
                        <a:rPr lang="ru-RU" sz="1100" dirty="0" smtClean="0"/>
                        <a:t>24</a:t>
                      </a:r>
                      <a:r>
                        <a:rPr sz="1100" spc="-25" dirty="0" smtClean="0"/>
                        <a:t> </a:t>
                      </a:r>
                      <a:r>
                        <a:rPr sz="1100" dirty="0" err="1"/>
                        <a:t>год</a:t>
                      </a: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085" marR="37465" algn="ctr">
                        <a:lnSpc>
                          <a:spcPct val="98700"/>
                        </a:lnSpc>
                      </a:pPr>
                      <a:r>
                        <a:rPr sz="1100" dirty="0"/>
                        <a:t>Удельный </a:t>
                      </a:r>
                      <a:r>
                        <a:rPr sz="1100" spc="-10" dirty="0"/>
                        <a:t>в</a:t>
                      </a:r>
                      <a:r>
                        <a:rPr sz="1100" dirty="0"/>
                        <a:t>ес</a:t>
                      </a:r>
                      <a:r>
                        <a:rPr sz="1100" spc="-10" dirty="0"/>
                        <a:t> </a:t>
                      </a:r>
                      <a:r>
                        <a:rPr sz="1100" dirty="0"/>
                        <a:t>% </a:t>
                      </a:r>
                      <a:r>
                        <a:rPr lang="ru-RU" sz="1100" dirty="0"/>
                        <a:t/>
                      </a:r>
                      <a:br>
                        <a:rPr lang="ru-RU" sz="1100" dirty="0"/>
                      </a:br>
                      <a:r>
                        <a:rPr sz="1100" dirty="0"/>
                        <a:t>20</a:t>
                      </a:r>
                      <a:r>
                        <a:rPr lang="ru-RU" sz="1100" dirty="0" smtClean="0"/>
                        <a:t>25</a:t>
                      </a:r>
                      <a:r>
                        <a:rPr sz="1100" spc="-25" dirty="0" smtClean="0"/>
                        <a:t> </a:t>
                      </a:r>
                      <a:r>
                        <a:rPr sz="1100" dirty="0"/>
                        <a:t>год</a:t>
                      </a: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085" marR="37465" algn="ctr">
                        <a:lnSpc>
                          <a:spcPct val="98700"/>
                        </a:lnSpc>
                      </a:pPr>
                      <a:r>
                        <a:rPr lang="ru-RU" sz="1100" dirty="0"/>
                        <a:t>Удельный вес %</a:t>
                      </a:r>
                    </a:p>
                    <a:p>
                      <a:pPr marL="45085" marR="37465" algn="ctr">
                        <a:lnSpc>
                          <a:spcPct val="98700"/>
                        </a:lnSpc>
                      </a:pPr>
                      <a:r>
                        <a:rPr lang="ru-RU" sz="1100" dirty="0" smtClean="0"/>
                        <a:t>2026 </a:t>
                      </a:r>
                      <a:r>
                        <a:rPr lang="ru-RU" sz="1100" dirty="0"/>
                        <a:t>год</a:t>
                      </a: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085" marR="37465" algn="ctr">
                        <a:lnSpc>
                          <a:spcPct val="98700"/>
                        </a:lnSpc>
                      </a:pPr>
                      <a:r>
                        <a:rPr lang="ru-RU" sz="1100" dirty="0"/>
                        <a:t>Удельный вес %</a:t>
                      </a:r>
                    </a:p>
                    <a:p>
                      <a:pPr marL="45085" marR="37465" algn="ctr">
                        <a:lnSpc>
                          <a:spcPct val="98700"/>
                        </a:lnSpc>
                      </a:pPr>
                      <a:r>
                        <a:rPr lang="ru-RU" sz="1100" dirty="0" smtClean="0"/>
                        <a:t>2027 </a:t>
                      </a:r>
                      <a:r>
                        <a:rPr lang="ru-RU" sz="1100" dirty="0"/>
                        <a:t>год</a:t>
                      </a: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252729">
                        <a:lnSpc>
                          <a:spcPct val="100000"/>
                        </a:lnSpc>
                      </a:pPr>
                      <a:r>
                        <a:rPr sz="1400" b="1" spc="5" dirty="0"/>
                        <a:t>Н</a:t>
                      </a:r>
                      <a:r>
                        <a:rPr sz="1400" b="1" dirty="0"/>
                        <a:t>алого</a:t>
                      </a:r>
                      <a:r>
                        <a:rPr sz="1400" b="1" spc="5" dirty="0"/>
                        <a:t>в</a:t>
                      </a:r>
                      <a:r>
                        <a:rPr sz="1400" b="1" dirty="0"/>
                        <a:t>ые</a:t>
                      </a:r>
                      <a:r>
                        <a:rPr sz="1400" b="1" spc="-60" dirty="0"/>
                        <a:t> </a:t>
                      </a:r>
                      <a:r>
                        <a:rPr sz="1400" b="1" dirty="0"/>
                        <a:t>до</a:t>
                      </a:r>
                      <a:r>
                        <a:rPr sz="1400" b="1" spc="-15" dirty="0"/>
                        <a:t>х</a:t>
                      </a:r>
                      <a:r>
                        <a:rPr sz="1400" b="1" dirty="0"/>
                        <a:t>оды</a:t>
                      </a:r>
                      <a:endParaRPr sz="14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90,2</a:t>
                      </a:r>
                      <a:endParaRPr sz="15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92,3</a:t>
                      </a:r>
                      <a:endParaRPr sz="15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93,7</a:t>
                      </a:r>
                      <a:endParaRPr sz="15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93,4</a:t>
                      </a:r>
                      <a:endParaRPr sz="15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400" dirty="0"/>
                        <a:t>Налог</a:t>
                      </a:r>
                      <a:r>
                        <a:rPr sz="1400" spc="-25" dirty="0"/>
                        <a:t> </a:t>
                      </a:r>
                      <a:r>
                        <a:rPr sz="1400" dirty="0"/>
                        <a:t>на </a:t>
                      </a:r>
                      <a:r>
                        <a:rPr sz="1400" spc="-5" dirty="0"/>
                        <a:t>п</a:t>
                      </a:r>
                      <a:r>
                        <a:rPr sz="1400" dirty="0"/>
                        <a:t>рибыль</a:t>
                      </a:r>
                      <a:endParaRPr sz="1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0,5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0,5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0,6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0,6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400" dirty="0"/>
                        <a:t>Налог</a:t>
                      </a:r>
                      <a:r>
                        <a:rPr sz="1400" spc="-25" dirty="0"/>
                        <a:t> </a:t>
                      </a:r>
                      <a:r>
                        <a:rPr sz="1400" dirty="0"/>
                        <a:t>на доходы</a:t>
                      </a:r>
                      <a:r>
                        <a:rPr sz="1400" spc="-20" dirty="0"/>
                        <a:t> </a:t>
                      </a:r>
                      <a:r>
                        <a:rPr sz="1400" dirty="0"/>
                        <a:t>с </a:t>
                      </a:r>
                      <a:r>
                        <a:rPr sz="1400" spc="5" dirty="0"/>
                        <a:t>ф</a:t>
                      </a:r>
                      <a:r>
                        <a:rPr sz="1400" dirty="0"/>
                        <a:t>и</a:t>
                      </a:r>
                      <a:r>
                        <a:rPr sz="1400" spc="-10" dirty="0"/>
                        <a:t>з</a:t>
                      </a:r>
                      <a:r>
                        <a:rPr sz="1400" dirty="0"/>
                        <a:t>и</a:t>
                      </a:r>
                      <a:r>
                        <a:rPr sz="1400" spc="-10" dirty="0"/>
                        <a:t>ч</a:t>
                      </a:r>
                      <a:r>
                        <a:rPr sz="1400" dirty="0"/>
                        <a:t>еских</a:t>
                      </a:r>
                      <a:r>
                        <a:rPr sz="1400" spc="-30" dirty="0"/>
                        <a:t> </a:t>
                      </a:r>
                      <a:r>
                        <a:rPr sz="1400" dirty="0"/>
                        <a:t>лиц</a:t>
                      </a:r>
                      <a:endParaRPr sz="1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62,9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65,1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64,1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61,9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lang="ru-RU" sz="1400" dirty="0"/>
                        <a:t>Акцизы</a:t>
                      </a:r>
                      <a:endParaRPr sz="1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0,3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0,4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lang="ru-RU" sz="1400" dirty="0"/>
                        <a:t>Налог, взимаемый в связи с применением упрощенной системы налогообложения</a:t>
                      </a:r>
                      <a:endParaRPr sz="1400" dirty="0">
                        <a:solidFill>
                          <a:schemeClr val="tx1"/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9,2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9,3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9,8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10,5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400" dirty="0"/>
                        <a:t>Еди</a:t>
                      </a:r>
                      <a:r>
                        <a:rPr sz="1400" spc="-10" dirty="0"/>
                        <a:t>н</a:t>
                      </a:r>
                      <a:r>
                        <a:rPr sz="1400" dirty="0"/>
                        <a:t>ый</a:t>
                      </a:r>
                      <a:r>
                        <a:rPr sz="1400" spc="-30" dirty="0"/>
                        <a:t> </a:t>
                      </a:r>
                      <a:r>
                        <a:rPr sz="1400" dirty="0"/>
                        <a:t>налог</a:t>
                      </a:r>
                      <a:r>
                        <a:rPr sz="1400" spc="-10" dirty="0"/>
                        <a:t> </a:t>
                      </a:r>
                      <a:r>
                        <a:rPr sz="1400" dirty="0"/>
                        <a:t>на </a:t>
                      </a:r>
                      <a:r>
                        <a:rPr sz="1400" spc="-10" dirty="0"/>
                        <a:t>в</a:t>
                      </a:r>
                      <a:r>
                        <a:rPr sz="1400" dirty="0"/>
                        <a:t>менен</a:t>
                      </a:r>
                      <a:r>
                        <a:rPr sz="1400" spc="-5" dirty="0"/>
                        <a:t>н</a:t>
                      </a:r>
                      <a:r>
                        <a:rPr sz="1400" dirty="0"/>
                        <a:t>ый</a:t>
                      </a:r>
                      <a:r>
                        <a:rPr sz="1400" spc="-15" dirty="0"/>
                        <a:t> </a:t>
                      </a:r>
                      <a:r>
                        <a:rPr sz="1400" dirty="0"/>
                        <a:t>доход</a:t>
                      </a:r>
                      <a:endParaRPr sz="1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0,0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0,0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0,0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0,0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400" dirty="0"/>
                        <a:t>Еди</a:t>
                      </a:r>
                      <a:r>
                        <a:rPr sz="1400" spc="-10" dirty="0"/>
                        <a:t>н</a:t>
                      </a:r>
                      <a:r>
                        <a:rPr sz="1400" dirty="0"/>
                        <a:t>ый</a:t>
                      </a:r>
                      <a:r>
                        <a:rPr sz="1400" spc="-30" dirty="0"/>
                        <a:t> </a:t>
                      </a:r>
                      <a:r>
                        <a:rPr sz="1400" dirty="0"/>
                        <a:t>сельскохо</a:t>
                      </a:r>
                      <a:r>
                        <a:rPr sz="1400" spc="-5" dirty="0"/>
                        <a:t>зя</a:t>
                      </a:r>
                      <a:r>
                        <a:rPr sz="1400" dirty="0"/>
                        <a:t>йст</a:t>
                      </a:r>
                      <a:r>
                        <a:rPr sz="1400" spc="-10" dirty="0"/>
                        <a:t>в</a:t>
                      </a:r>
                      <a:r>
                        <a:rPr sz="1400" dirty="0"/>
                        <a:t>ен</a:t>
                      </a:r>
                      <a:r>
                        <a:rPr sz="1400" spc="-5" dirty="0"/>
                        <a:t>н</a:t>
                      </a:r>
                      <a:r>
                        <a:rPr sz="1400" dirty="0"/>
                        <a:t>ый</a:t>
                      </a:r>
                      <a:r>
                        <a:rPr sz="1400" spc="-40" dirty="0"/>
                        <a:t> </a:t>
                      </a:r>
                      <a:r>
                        <a:rPr sz="1400" dirty="0"/>
                        <a:t>налог</a:t>
                      </a:r>
                      <a:endParaRPr sz="1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12,6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12,6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13,9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14,7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2349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Налог, взимаемый в связи с применением патентной системы налогообложения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2,9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3,1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3,4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3,6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2349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Налог на имущество организаций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0,3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0,3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0,3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0,3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400" dirty="0"/>
                        <a:t>Гос</a:t>
                      </a:r>
                      <a:r>
                        <a:rPr sz="1400" spc="-15" dirty="0"/>
                        <a:t>у</a:t>
                      </a:r>
                      <a:r>
                        <a:rPr sz="1400" dirty="0"/>
                        <a:t>дарст</a:t>
                      </a:r>
                      <a:r>
                        <a:rPr sz="1400" spc="-10" dirty="0"/>
                        <a:t>в</a:t>
                      </a:r>
                      <a:r>
                        <a:rPr sz="1400" dirty="0"/>
                        <a:t>ен</a:t>
                      </a:r>
                      <a:r>
                        <a:rPr sz="1400" spc="-5" dirty="0"/>
                        <a:t>н</a:t>
                      </a:r>
                      <a:r>
                        <a:rPr sz="1400" dirty="0"/>
                        <a:t>ая</a:t>
                      </a:r>
                      <a:r>
                        <a:rPr sz="1400" spc="-40" dirty="0"/>
                        <a:t> </a:t>
                      </a:r>
                      <a:r>
                        <a:rPr sz="1400" dirty="0"/>
                        <a:t>пошлина</a:t>
                      </a:r>
                      <a:endParaRPr sz="1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1,6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1,3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1,4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252729">
                        <a:lnSpc>
                          <a:spcPct val="100000"/>
                        </a:lnSpc>
                      </a:pPr>
                      <a:r>
                        <a:rPr sz="1400" b="1" spc="5" dirty="0"/>
                        <a:t>Н</a:t>
                      </a:r>
                      <a:r>
                        <a:rPr sz="1400" b="1" dirty="0"/>
                        <a:t>ена</a:t>
                      </a:r>
                      <a:r>
                        <a:rPr sz="1400" b="1" spc="5" dirty="0"/>
                        <a:t>л</a:t>
                      </a:r>
                      <a:r>
                        <a:rPr sz="1400" b="1" dirty="0"/>
                        <a:t>ого</a:t>
                      </a:r>
                      <a:r>
                        <a:rPr sz="1400" b="1" spc="5" dirty="0"/>
                        <a:t>в</a:t>
                      </a:r>
                      <a:r>
                        <a:rPr sz="1400" b="1" dirty="0"/>
                        <a:t>ые</a:t>
                      </a:r>
                      <a:r>
                        <a:rPr sz="1400" b="1" spc="-60" dirty="0"/>
                        <a:t> </a:t>
                      </a:r>
                      <a:r>
                        <a:rPr sz="1400" b="1" dirty="0"/>
                        <a:t>до</a:t>
                      </a:r>
                      <a:r>
                        <a:rPr sz="1400" b="1" spc="-15" dirty="0"/>
                        <a:t>х</a:t>
                      </a:r>
                      <a:r>
                        <a:rPr sz="1400" b="1" dirty="0"/>
                        <a:t>оды</a:t>
                      </a:r>
                      <a:endParaRPr sz="14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9,8</a:t>
                      </a:r>
                      <a:endParaRPr sz="15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7,7</a:t>
                      </a:r>
                      <a:endParaRPr sz="15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6,3</a:t>
                      </a:r>
                      <a:endParaRPr sz="15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6,6</a:t>
                      </a:r>
                      <a:endParaRPr sz="15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400" dirty="0"/>
                        <a:t>Аре</a:t>
                      </a:r>
                      <a:r>
                        <a:rPr sz="1400" spc="-5" dirty="0"/>
                        <a:t>н</a:t>
                      </a:r>
                      <a:r>
                        <a:rPr sz="1400" dirty="0"/>
                        <a:t>дная</a:t>
                      </a:r>
                      <a:r>
                        <a:rPr sz="1400" spc="-30" dirty="0"/>
                        <a:t> </a:t>
                      </a:r>
                      <a:r>
                        <a:rPr sz="1400" dirty="0"/>
                        <a:t>плата</a:t>
                      </a:r>
                      <a:r>
                        <a:rPr sz="1400" spc="-15" dirty="0"/>
                        <a:t> </a:t>
                      </a:r>
                      <a:r>
                        <a:rPr sz="1400" spc="-5" dirty="0"/>
                        <a:t>з</a:t>
                      </a:r>
                      <a:r>
                        <a:rPr sz="1400" dirty="0"/>
                        <a:t>а земельные</a:t>
                      </a:r>
                      <a:r>
                        <a:rPr sz="1400" spc="-25" dirty="0"/>
                        <a:t> </a:t>
                      </a:r>
                      <a:r>
                        <a:rPr sz="1400" spc="-15" dirty="0"/>
                        <a:t>у</a:t>
                      </a:r>
                      <a:r>
                        <a:rPr sz="1400" spc="-5" dirty="0"/>
                        <a:t>ч</a:t>
                      </a:r>
                      <a:r>
                        <a:rPr sz="1400" dirty="0"/>
                        <a:t>астки</a:t>
                      </a:r>
                      <a:endParaRPr sz="1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4,1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4,0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4,5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4,9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400" dirty="0"/>
                        <a:t>Аре</a:t>
                      </a:r>
                      <a:r>
                        <a:rPr sz="1400" spc="-5" dirty="0"/>
                        <a:t>н</a:t>
                      </a:r>
                      <a:r>
                        <a:rPr sz="1400" dirty="0"/>
                        <a:t>да</a:t>
                      </a:r>
                      <a:r>
                        <a:rPr sz="1400" spc="-20" dirty="0"/>
                        <a:t> </a:t>
                      </a:r>
                      <a:r>
                        <a:rPr sz="1400" dirty="0"/>
                        <a:t>им</a:t>
                      </a:r>
                      <a:r>
                        <a:rPr sz="1400" spc="-20" dirty="0"/>
                        <a:t>у</a:t>
                      </a:r>
                      <a:r>
                        <a:rPr sz="1400" dirty="0"/>
                        <a:t>щест</a:t>
                      </a:r>
                      <a:r>
                        <a:rPr sz="1400" spc="-10" dirty="0"/>
                        <a:t>в</a:t>
                      </a:r>
                      <a:r>
                        <a:rPr sz="1400" dirty="0"/>
                        <a:t>а</a:t>
                      </a:r>
                      <a:endParaRPr sz="1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0,4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914400">
                <a:tc>
                  <a:txBody>
                    <a:bodyPr/>
                    <a:lstStyle/>
                    <a:p>
                      <a:pPr marL="2349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Прочие доходы от использования имущества и прав, находящихся в государственной и муниципальной собственности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23495" marR="746760">
                        <a:lnSpc>
                          <a:spcPct val="100000"/>
                        </a:lnSpc>
                      </a:pPr>
                      <a:r>
                        <a:rPr lang="ru-RU" sz="1400" dirty="0"/>
                        <a:t>Плата за воздействие на окружающую среду</a:t>
                      </a:r>
                      <a:endParaRPr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0,1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0,1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23495" marR="746760">
                        <a:lnSpc>
                          <a:spcPct val="100000"/>
                        </a:lnSpc>
                      </a:pPr>
                      <a:r>
                        <a:rPr lang="ru-RU" sz="1400" dirty="0"/>
                        <a:t>Доход от оказания платных услуг и компенсации затрат</a:t>
                      </a:r>
                      <a:endParaRPr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0,1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0,1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0,1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400" dirty="0"/>
                        <a:t>Реализация</a:t>
                      </a:r>
                      <a:r>
                        <a:rPr sz="1400" spc="-30" dirty="0"/>
                        <a:t> </a:t>
                      </a:r>
                      <a:r>
                        <a:rPr sz="1400" dirty="0"/>
                        <a:t>им</a:t>
                      </a:r>
                      <a:r>
                        <a:rPr sz="1400" spc="-20" dirty="0"/>
                        <a:t>у</a:t>
                      </a:r>
                      <a:r>
                        <a:rPr sz="1400" dirty="0"/>
                        <a:t>щест</a:t>
                      </a:r>
                      <a:r>
                        <a:rPr sz="1400" spc="-10" dirty="0"/>
                        <a:t>в</a:t>
                      </a:r>
                      <a:r>
                        <a:rPr sz="1400" dirty="0"/>
                        <a:t>а, прода</a:t>
                      </a:r>
                      <a:r>
                        <a:rPr sz="1400" spc="10" dirty="0"/>
                        <a:t>ж</a:t>
                      </a:r>
                      <a:r>
                        <a:rPr sz="1400" dirty="0"/>
                        <a:t>а</a:t>
                      </a:r>
                      <a:r>
                        <a:rPr sz="1400" spc="-25" dirty="0"/>
                        <a:t> </a:t>
                      </a:r>
                      <a:r>
                        <a:rPr sz="1400" spc="-5" dirty="0"/>
                        <a:t>з</a:t>
                      </a:r>
                      <a:r>
                        <a:rPr sz="1400" dirty="0"/>
                        <a:t>емли</a:t>
                      </a:r>
                      <a:endParaRPr sz="1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2,7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2,5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0,4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0,3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2349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Штра</a:t>
                      </a:r>
                      <a:r>
                        <a:rPr lang="ru-RU" sz="1400" spc="5" dirty="0"/>
                        <a:t>ф</a:t>
                      </a:r>
                      <a:r>
                        <a:rPr lang="ru-RU" sz="1400" dirty="0"/>
                        <a:t>ы,</a:t>
                      </a:r>
                      <a:r>
                        <a:rPr lang="ru-RU" sz="1400" spc="-50" dirty="0"/>
                        <a:t> </a:t>
                      </a:r>
                      <a:r>
                        <a:rPr lang="ru-RU" sz="1400" dirty="0"/>
                        <a:t>санкц</a:t>
                      </a:r>
                      <a:r>
                        <a:rPr lang="ru-RU" sz="1400" spc="-5" dirty="0"/>
                        <a:t>и</a:t>
                      </a:r>
                      <a:r>
                        <a:rPr lang="ru-RU" sz="1400" dirty="0"/>
                        <a:t>и,</a:t>
                      </a:r>
                      <a:r>
                        <a:rPr lang="ru-RU" sz="1400" spc="-15" dirty="0"/>
                        <a:t> </a:t>
                      </a:r>
                      <a:r>
                        <a:rPr lang="ru-RU" sz="1400" spc="-10" dirty="0"/>
                        <a:t>в</a:t>
                      </a:r>
                      <a:r>
                        <a:rPr lang="ru-RU" sz="1400" dirty="0"/>
                        <a:t>о</a:t>
                      </a:r>
                      <a:r>
                        <a:rPr lang="ru-RU" sz="1400" spc="-5" dirty="0"/>
                        <a:t>з</a:t>
                      </a:r>
                      <a:r>
                        <a:rPr lang="ru-RU" sz="1400" dirty="0"/>
                        <a:t>мещен</a:t>
                      </a:r>
                      <a:r>
                        <a:rPr lang="ru-RU" sz="1400" spc="-5" dirty="0"/>
                        <a:t>и</a:t>
                      </a:r>
                      <a:r>
                        <a:rPr lang="ru-RU" sz="1400" dirty="0"/>
                        <a:t>е </a:t>
                      </a:r>
                      <a:r>
                        <a:rPr lang="ru-RU" sz="1400" spc="-10" dirty="0"/>
                        <a:t>у</a:t>
                      </a:r>
                      <a:r>
                        <a:rPr lang="ru-RU" sz="1400" dirty="0"/>
                        <a:t>щерба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2,1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0,6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0,7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0,7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lang="ru-RU" sz="1400" dirty="0"/>
                        <a:t>ИТОГО</a:t>
                      </a:r>
                      <a:endParaRPr sz="14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100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100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100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100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 txBox="1"/>
          <p:nvPr/>
        </p:nvSpPr>
        <p:spPr>
          <a:xfrm>
            <a:off x="352592" y="251524"/>
            <a:ext cx="6219681" cy="14003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1270" algn="ctr">
              <a:lnSpc>
                <a:spcPct val="100000"/>
              </a:lnSpc>
            </a:pPr>
            <a:r>
              <a:rPr sz="2400" b="1" dirty="0">
                <a:solidFill>
                  <a:srgbClr val="7030A0"/>
                </a:solidFill>
                <a:latin typeface="Calibri"/>
                <a:cs typeface="Calibri"/>
              </a:rPr>
              <a:t>СОЦИАЛЬНАЯ </a:t>
            </a:r>
            <a:r>
              <a:rPr sz="2400" b="1" dirty="0" smtClean="0">
                <a:solidFill>
                  <a:srgbClr val="7030A0"/>
                </a:solidFill>
                <a:latin typeface="Calibri"/>
                <a:cs typeface="Calibri"/>
              </a:rPr>
              <a:t>СФЕРА</a:t>
            </a:r>
            <a:endParaRPr lang="ru-RU" sz="2400" b="1" dirty="0" smtClean="0">
              <a:solidFill>
                <a:srgbClr val="7030A0"/>
              </a:solidFill>
              <a:latin typeface="Calibri"/>
              <a:cs typeface="Calibri"/>
            </a:endParaRPr>
          </a:p>
          <a:p>
            <a:pPr marL="12065" marR="5080" indent="-1270" algn="ctr">
              <a:lnSpc>
                <a:spcPct val="100000"/>
              </a:lnSpc>
            </a:pPr>
            <a:endParaRPr sz="2400" b="1" dirty="0">
              <a:solidFill>
                <a:srgbClr val="7030A0"/>
              </a:solidFill>
              <a:latin typeface="Calibri"/>
              <a:cs typeface="Calibri"/>
            </a:endParaRPr>
          </a:p>
          <a:p>
            <a:pPr marL="12065" marR="5080" indent="-1270" algn="ctr"/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1. Расходы бюджета муниципального образования</a:t>
            </a:r>
          </a:p>
          <a:p>
            <a:pPr marL="12065" marR="5080" indent="-1270" algn="ctr"/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Щербиновский район на </a:t>
            </a:r>
            <a:r>
              <a:rPr sz="1600" b="1" dirty="0" err="1">
                <a:solidFill>
                  <a:srgbClr val="7030A0"/>
                </a:solidFill>
                <a:latin typeface="Calibri"/>
                <a:cs typeface="Calibri"/>
              </a:rPr>
              <a:t>социальную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dirty="0" err="1" smtClean="0">
                <a:solidFill>
                  <a:srgbClr val="7030A0"/>
                </a:solidFill>
                <a:latin typeface="Calibri"/>
                <a:cs typeface="Calibri"/>
              </a:rPr>
              <a:t>сферу</a:t>
            </a:r>
            <a:endParaRPr lang="ru-RU" sz="1600" b="1" dirty="0" smtClean="0">
              <a:solidFill>
                <a:srgbClr val="7030A0"/>
              </a:solidFill>
              <a:latin typeface="Calibri"/>
              <a:cs typeface="Calibri"/>
            </a:endParaRPr>
          </a:p>
          <a:p>
            <a:pPr marL="12065" marR="5080" indent="-1270" algn="r"/>
            <a:r>
              <a:rPr sz="1100" b="1" dirty="0" err="1" smtClean="0">
                <a:latin typeface="Calibri"/>
                <a:cs typeface="Calibri"/>
              </a:rPr>
              <a:t>м</a:t>
            </a:r>
            <a:r>
              <a:rPr sz="1100" b="1" spc="-5" dirty="0" err="1" smtClean="0">
                <a:latin typeface="Calibri"/>
                <a:cs typeface="Calibri"/>
              </a:rPr>
              <a:t>л</a:t>
            </a:r>
            <a:r>
              <a:rPr sz="1100" b="1" dirty="0" err="1" smtClean="0">
                <a:latin typeface="Calibri"/>
                <a:cs typeface="Calibri"/>
              </a:rPr>
              <a:t>н</a:t>
            </a:r>
            <a:r>
              <a:rPr sz="1100" b="1" dirty="0">
                <a:latin typeface="Calibri"/>
                <a:cs typeface="Calibri"/>
              </a:rPr>
              <a:t>.</a:t>
            </a:r>
            <a:r>
              <a:rPr sz="1100" b="1" spc="-20" dirty="0">
                <a:latin typeface="Calibri"/>
                <a:cs typeface="Calibri"/>
              </a:rPr>
              <a:t> </a:t>
            </a:r>
            <a:r>
              <a:rPr sz="1100" b="1" spc="-5" dirty="0">
                <a:latin typeface="Calibri"/>
                <a:cs typeface="Calibri"/>
              </a:rPr>
              <a:t>р</a:t>
            </a:r>
            <a:r>
              <a:rPr sz="1100" b="1" dirty="0">
                <a:latin typeface="Calibri"/>
                <a:cs typeface="Calibri"/>
              </a:rPr>
              <a:t>уб.</a:t>
            </a:r>
            <a:endParaRPr sz="1100" dirty="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52586" y="5652120"/>
            <a:ext cx="6219681" cy="661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1270" algn="ctr">
              <a:lnSpc>
                <a:spcPct val="100000"/>
              </a:lnSpc>
            </a:pP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2. Расходы бюджета муниципального образования Щербиновский район на социальную сферу на 1 жителя</a:t>
            </a:r>
          </a:p>
          <a:p>
            <a:pPr marR="5080" algn="r">
              <a:lnSpc>
                <a:spcPct val="100000"/>
              </a:lnSpc>
              <a:spcBef>
                <a:spcPts val="40"/>
              </a:spcBef>
            </a:pPr>
            <a:r>
              <a:rPr sz="1100" b="1" spc="-10" dirty="0">
                <a:latin typeface="Calibri"/>
                <a:cs typeface="Calibri"/>
              </a:rPr>
              <a:t>р</a:t>
            </a:r>
            <a:r>
              <a:rPr sz="1100" b="1" dirty="0">
                <a:latin typeface="Calibri"/>
                <a:cs typeface="Calibri"/>
              </a:rPr>
              <a:t>уб.</a:t>
            </a:r>
            <a:endParaRPr sz="1100" dirty="0">
              <a:latin typeface="Calibri"/>
              <a:cs typeface="Calibri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141744"/>
              </p:ext>
            </p:extLst>
          </p:nvPr>
        </p:nvGraphicFramePr>
        <p:xfrm>
          <a:off x="197472" y="1651903"/>
          <a:ext cx="6529909" cy="3623214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008112"/>
                <a:gridCol w="553245"/>
                <a:gridCol w="432048"/>
                <a:gridCol w="446037"/>
                <a:gridCol w="490067"/>
                <a:gridCol w="432048"/>
                <a:gridCol w="432048"/>
                <a:gridCol w="432048"/>
                <a:gridCol w="432048"/>
                <a:gridCol w="504056"/>
                <a:gridCol w="432048"/>
                <a:gridCol w="432048"/>
                <a:gridCol w="504056"/>
              </a:tblGrid>
              <a:tr h="34179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Наименование показателя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160" marR="5160" marT="516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Исполнено 2024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dirty="0" smtClean="0"/>
                        <a:t>год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160" marR="5160" marT="516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2025 </a:t>
                      </a:r>
                      <a:r>
                        <a:rPr lang="ru-RU" sz="1100" dirty="0"/>
                        <a:t>год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160" marR="5160" marT="516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2025 </a:t>
                      </a:r>
                      <a:r>
                        <a:rPr lang="ru-RU" sz="1100" dirty="0"/>
                        <a:t>год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2027 </a:t>
                      </a:r>
                      <a:r>
                        <a:rPr lang="ru-RU" sz="1100" dirty="0"/>
                        <a:t>год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5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млн</a:t>
                      </a:r>
                      <a:r>
                        <a:rPr lang="ru-RU" sz="900" dirty="0" smtClean="0"/>
                        <a:t>. руб</a:t>
                      </a:r>
                      <a:r>
                        <a:rPr lang="ru-RU" sz="900" dirty="0"/>
                        <a:t>.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160" marR="5160" marT="516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% в общих расходах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160" marR="5160" marT="516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% в рас- ходах соц. сферы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160" marR="5160" marT="516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млн</a:t>
                      </a:r>
                      <a:r>
                        <a:rPr lang="ru-RU" sz="900" dirty="0" smtClean="0"/>
                        <a:t>. руб</a:t>
                      </a:r>
                      <a:r>
                        <a:rPr lang="ru-RU" sz="900" dirty="0"/>
                        <a:t>.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160" marR="5160" marT="516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% в общих расходах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160" marR="5160" marT="516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% в рас- ходах соц. сферы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160" marR="5160" marT="516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млн</a:t>
                      </a:r>
                      <a:r>
                        <a:rPr lang="ru-RU" sz="900" dirty="0" smtClean="0"/>
                        <a:t>. руб</a:t>
                      </a:r>
                      <a:r>
                        <a:rPr lang="ru-RU" sz="900" dirty="0"/>
                        <a:t>.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% в общих расходах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% в рас- ходах соц. сферы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млн</a:t>
                      </a:r>
                      <a:r>
                        <a:rPr lang="ru-RU" sz="900" dirty="0" smtClean="0"/>
                        <a:t>. руб</a:t>
                      </a:r>
                      <a:r>
                        <a:rPr lang="ru-RU" sz="900" dirty="0"/>
                        <a:t>.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% в общих расходах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% в рас- ходах соц. сферы</a:t>
                      </a:r>
                      <a:endParaRPr lang="ru-RU" sz="9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1921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Расходы всего 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160" marR="5160" marT="516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1 509,5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100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*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1 569,4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100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*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1 327,1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100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*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1 475,7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100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*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5680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в том числе на социальную сферу 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160" marR="5160" marT="516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1 127,4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74,7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100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1 172,1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74,7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100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1 110,5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83,7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100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1 262,5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85,6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100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4389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из них образование 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160" marR="5160" marT="516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969,7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64,2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86,0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1 020,7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65,0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87,1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970,9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73,2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87,4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1 122,3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76,1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88,9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753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здравоохранение 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160" marR="5160" marT="516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0,03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0,00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790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социальная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политика 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160" marR="5160" marT="516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96,3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6,4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8,5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94,6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6,0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8,1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88,9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6,7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8,0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92,9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6,3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7,4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921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культура 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160" marR="5160" marT="516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14,4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1,0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1,3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15,7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1,0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1,3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14,1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1,1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1,3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13,1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0,9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1,0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4389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физкультура и спорт 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160" marR="5160" marT="516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47,0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3,1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4,2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41,1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2,7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3,5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36,6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2,7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3,3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34,2</a:t>
                      </a:r>
                      <a:endParaRPr lang="ru-RU" sz="11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2,3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100" u="none" strike="noStrike" dirty="0" smtClean="0">
                          <a:effectLst/>
                        </a:rPr>
                        <a:t>2,7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304839"/>
              </p:ext>
            </p:extLst>
          </p:nvPr>
        </p:nvGraphicFramePr>
        <p:xfrm>
          <a:off x="428603" y="6364040"/>
          <a:ext cx="6143668" cy="225651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135730"/>
                <a:gridCol w="1008112"/>
                <a:gridCol w="1008112"/>
                <a:gridCol w="1008112"/>
                <a:gridCol w="983602"/>
              </a:tblGrid>
              <a:tr h="5450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Наименование показателя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4823" marR="4823" marT="482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Исполнено </a:t>
                      </a:r>
                      <a:br>
                        <a:rPr lang="ru-RU" sz="1200" dirty="0" smtClean="0"/>
                      </a:br>
                      <a:r>
                        <a:rPr lang="ru-RU" sz="1200" dirty="0" smtClean="0"/>
                        <a:t>2024 год</a:t>
                      </a:r>
                      <a:endParaRPr lang="ru-RU" sz="1200" b="1" dirty="0">
                        <a:latin typeface="Times New Roman"/>
                        <a:ea typeface="Calibri"/>
                      </a:endParaRPr>
                    </a:p>
                  </a:txBody>
                  <a:tcPr marL="4823" marR="4823" marT="482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План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2025 </a:t>
                      </a:r>
                      <a:r>
                        <a:rPr lang="ru-RU" sz="1200" dirty="0"/>
                        <a:t>год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4823" marR="4823" marT="482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План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2026 </a:t>
                      </a:r>
                      <a:r>
                        <a:rPr lang="ru-RU" sz="1200" dirty="0"/>
                        <a:t>год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План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2027 </a:t>
                      </a:r>
                      <a:r>
                        <a:rPr lang="ru-RU" sz="1200" dirty="0"/>
                        <a:t>год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4839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Расходы на социальную сферу, в расчете на 1 жителя, руб. 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4823" marR="4823" marT="4823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33 732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35 070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33 227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37 775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5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из них: образование 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4823" marR="4823" marT="4823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29 014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30 540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29 050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33 580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5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здравоохранение 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4823" marR="4823" marT="4823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5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социальная политика 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4823" marR="4823" marT="4823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2 881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2 830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2 660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2 780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5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культура 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4823" marR="4823" marT="4823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431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470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422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392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5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физическая культура и спорт </a:t>
                      </a:r>
                      <a:endParaRPr lang="ru-RU" sz="1200">
                        <a:latin typeface="+mn-lt"/>
                        <a:ea typeface="Calibri"/>
                      </a:endParaRPr>
                    </a:p>
                  </a:txBody>
                  <a:tcPr marL="4823" marR="4823" marT="4823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1 406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1 230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1 095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</a:rPr>
                        <a:t>1 023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 txBox="1"/>
          <p:nvPr/>
        </p:nvSpPr>
        <p:spPr>
          <a:xfrm>
            <a:off x="476672" y="227329"/>
            <a:ext cx="5976663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1270" algn="ctr"/>
            <a:r>
              <a:rPr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ОБРАЗОВАНИЕ</a:t>
            </a:r>
            <a:endParaRPr lang="ru-RU" sz="24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  <a:p>
            <a:pPr marL="12065" marR="5080" indent="-1270" algn="ctr"/>
            <a:endParaRPr sz="24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  <a:p>
            <a:pPr marL="12065" marR="5080" indent="-1270" algn="ctr">
              <a:lnSpc>
                <a:spcPct val="100000"/>
              </a:lnSpc>
              <a:spcBef>
                <a:spcPts val="45"/>
              </a:spcBef>
            </a:pPr>
            <a:r>
              <a:rPr sz="1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1. Объём расходов бюджета муниципального образования</a:t>
            </a:r>
          </a:p>
          <a:p>
            <a:pPr marL="12065" marR="5080" indent="-1270" algn="ctr">
              <a:lnSpc>
                <a:spcPct val="100000"/>
              </a:lnSpc>
            </a:pPr>
            <a:r>
              <a:rPr sz="1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Щербиновский район на образование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476672" y="4499995"/>
            <a:ext cx="6048672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1270" algn="ctr"/>
            <a:r>
              <a:rPr sz="1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2. Структура расходов бюджета муниципального образования Щербиновский район на образование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244550"/>
              </p:ext>
            </p:extLst>
          </p:nvPr>
        </p:nvGraphicFramePr>
        <p:xfrm>
          <a:off x="406958" y="1547665"/>
          <a:ext cx="6048671" cy="259624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504055"/>
                <a:gridCol w="648072"/>
                <a:gridCol w="864096"/>
                <a:gridCol w="676275"/>
                <a:gridCol w="835893"/>
                <a:gridCol w="676275"/>
                <a:gridCol w="844005"/>
              </a:tblGrid>
              <a:tr h="42560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Наименование показателя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План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2025 </a:t>
                      </a:r>
                      <a:r>
                        <a:rPr lang="ru-RU" sz="1200" dirty="0"/>
                        <a:t>год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План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2026 </a:t>
                      </a:r>
                      <a:r>
                        <a:rPr lang="ru-RU" sz="1200" dirty="0"/>
                        <a:t>год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План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2027 </a:t>
                      </a:r>
                      <a:r>
                        <a:rPr lang="ru-RU" sz="1200" dirty="0"/>
                        <a:t>год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43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млн.руб.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% в расходах социальной сферы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млн.руб.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% в расходах социальной сферы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млн.руб.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% в расходах социальной сферы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7725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Расходы на социальную сферу 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1 172,1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dirty="0">
                          <a:effectLst/>
                        </a:rPr>
                        <a:t>100,0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1 110,5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dirty="0">
                          <a:effectLst/>
                        </a:rPr>
                        <a:t>100,0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1 262,5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dirty="0">
                          <a:effectLst/>
                        </a:rPr>
                        <a:t>100,0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5096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Расходы на образование 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1 020,7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dirty="0" smtClean="0">
                          <a:effectLst/>
                        </a:rPr>
                        <a:t>87,1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970,9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dirty="0" smtClean="0">
                          <a:effectLst/>
                        </a:rPr>
                        <a:t>87,4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1 122,3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dirty="0" smtClean="0">
                          <a:effectLst/>
                        </a:rPr>
                        <a:t>88,9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527173"/>
              </p:ext>
            </p:extLst>
          </p:nvPr>
        </p:nvGraphicFramePr>
        <p:xfrm>
          <a:off x="415976" y="5076057"/>
          <a:ext cx="6098057" cy="378432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842755"/>
                <a:gridCol w="683017"/>
                <a:gridCol w="758908"/>
                <a:gridCol w="607126"/>
                <a:gridCol w="758908"/>
                <a:gridCol w="683017"/>
                <a:gridCol w="764326"/>
              </a:tblGrid>
              <a:tr h="26139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Наименование показателя </a:t>
                      </a:r>
                      <a:endParaRPr lang="ru-RU" sz="13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План </a:t>
                      </a:r>
                      <a:r>
                        <a:rPr lang="ru-RU" sz="1500" dirty="0" smtClean="0"/>
                        <a:t>2025 </a:t>
                      </a:r>
                      <a:r>
                        <a:rPr lang="ru-RU" sz="1500" dirty="0"/>
                        <a:t>год 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План </a:t>
                      </a:r>
                      <a:r>
                        <a:rPr lang="ru-RU" sz="1500" dirty="0" smtClean="0"/>
                        <a:t>2026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год 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4346" marR="4346" marT="434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План </a:t>
                      </a:r>
                      <a:r>
                        <a:rPr lang="ru-RU" sz="1500" dirty="0" smtClean="0"/>
                        <a:t>2027 </a:t>
                      </a:r>
                      <a:r>
                        <a:rPr lang="ru-RU" sz="1500" dirty="0"/>
                        <a:t>год 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52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на образование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4346" marR="4346" marT="43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на образование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на образование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</a:tr>
              <a:tr h="2724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Расходы на образование </a:t>
                      </a:r>
                      <a:endParaRPr lang="ru-RU" sz="13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dirty="0" smtClean="0">
                          <a:effectLst/>
                        </a:rPr>
                        <a:t>1 020,7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970,9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1 122,3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в том числе: </a:t>
                      </a:r>
                      <a:endParaRPr lang="ru-RU" sz="13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</a:rPr>
                        <a:t> 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>
                          <a:effectLst/>
                        </a:rPr>
                        <a:t> </a:t>
                      </a:r>
                      <a:endParaRPr lang="ru-RU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>
                          <a:effectLst/>
                        </a:rPr>
                        <a:t> </a:t>
                      </a:r>
                      <a:endParaRPr lang="ru-RU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>
                          <a:effectLst/>
                        </a:rPr>
                        <a:t> </a:t>
                      </a:r>
                      <a:endParaRPr lang="ru-RU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>
                          <a:effectLst/>
                        </a:rPr>
                        <a:t> </a:t>
                      </a:r>
                      <a:endParaRPr lang="ru-RU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>
                          <a:effectLst/>
                        </a:rPr>
                        <a:t> </a:t>
                      </a:r>
                      <a:endParaRPr lang="ru-RU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2940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дошкольное образование </a:t>
                      </a:r>
                      <a:endParaRPr lang="ru-RU" sz="13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320,6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31,4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300,5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31,0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309,7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27,6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общее образование </a:t>
                      </a:r>
                      <a:endParaRPr lang="ru-RU" sz="13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574,9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554,4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57,1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706,0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62,9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97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дополнительное образование детей </a:t>
                      </a:r>
                      <a:endParaRPr lang="ru-RU" sz="13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76,7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7,5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72,9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7,5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65,1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5,8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26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молодежная политика </a:t>
                      </a:r>
                      <a:endParaRPr lang="ru-RU" sz="13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5,0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0,5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0,4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4,1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0,4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97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другие вопросы в области образования</a:t>
                      </a:r>
                      <a:endParaRPr lang="ru-RU" sz="13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43,5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4,3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38,7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4,0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37,4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smtClean="0">
                          <a:effectLst/>
                        </a:rPr>
                        <a:t>3,3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28606" y="183705"/>
            <a:ext cx="6060439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1270" algn="ctr"/>
            <a:r>
              <a:rPr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СОЦИАЛЬНАЯ </a:t>
            </a:r>
            <a:r>
              <a:rPr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ПОЛИТИКА</a:t>
            </a:r>
            <a:endParaRPr lang="ru-RU" sz="24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  <a:p>
            <a:pPr marL="12065" marR="5080" indent="-1270" algn="ctr"/>
            <a:endParaRPr sz="24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  <a:p>
            <a:pPr marL="12065" marR="5080" indent="-1270" algn="ctr">
              <a:lnSpc>
                <a:spcPct val="100000"/>
              </a:lnSpc>
              <a:spcBef>
                <a:spcPts val="1245"/>
              </a:spcBef>
            </a:pPr>
            <a:r>
              <a:rPr sz="1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1. Объём расходов бюджета муниципального образования</a:t>
            </a:r>
          </a:p>
          <a:p>
            <a:pPr marL="12065" marR="5080" indent="-1270" algn="ctr">
              <a:lnSpc>
                <a:spcPct val="100000"/>
              </a:lnSpc>
            </a:pPr>
            <a:r>
              <a:rPr sz="1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Щербиновский район на социальную политику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28606" y="3995936"/>
            <a:ext cx="606043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1270" algn="ctr"/>
            <a:r>
              <a:rPr sz="1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2. Структура расходов бюджета муниципального образования Щербиновский район на социальную политику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428605" y="8239938"/>
            <a:ext cx="606044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64795" algn="just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Б</a:t>
            </a:r>
            <a:r>
              <a:rPr sz="1200" spc="-20" dirty="0">
                <a:latin typeface="Calibri"/>
                <a:cs typeface="Calibri"/>
              </a:rPr>
              <a:t>о</a:t>
            </a:r>
            <a:r>
              <a:rPr sz="1200" dirty="0">
                <a:latin typeface="Calibri"/>
                <a:cs typeface="Calibri"/>
              </a:rPr>
              <a:t>льшая</a:t>
            </a:r>
            <a:r>
              <a:rPr sz="1200" spc="8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ч</a:t>
            </a:r>
            <a:r>
              <a:rPr sz="1200" spc="10" dirty="0">
                <a:latin typeface="Calibri"/>
                <a:cs typeface="Calibri"/>
              </a:rPr>
              <a:t>а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ть</a:t>
            </a:r>
            <a:r>
              <a:rPr sz="1200" spc="9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рас</a:t>
            </a:r>
            <a:r>
              <a:rPr sz="1200" spc="-30" dirty="0">
                <a:latin typeface="Calibri"/>
                <a:cs typeface="Calibri"/>
              </a:rPr>
              <a:t>х</a:t>
            </a:r>
            <a:r>
              <a:rPr sz="1200" spc="-25" dirty="0">
                <a:latin typeface="Calibri"/>
                <a:cs typeface="Calibri"/>
              </a:rPr>
              <a:t>о</a:t>
            </a:r>
            <a:r>
              <a:rPr sz="1200" spc="-10" dirty="0">
                <a:latin typeface="Calibri"/>
                <a:cs typeface="Calibri"/>
              </a:rPr>
              <a:t>д</a:t>
            </a:r>
            <a:r>
              <a:rPr sz="1200" spc="10" dirty="0">
                <a:latin typeface="Calibri"/>
                <a:cs typeface="Calibri"/>
              </a:rPr>
              <a:t>о</a:t>
            </a:r>
            <a:r>
              <a:rPr sz="1200" dirty="0">
                <a:latin typeface="Calibri"/>
                <a:cs typeface="Calibri"/>
              </a:rPr>
              <a:t>в</a:t>
            </a:r>
            <a:r>
              <a:rPr sz="1200" spc="9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а</a:t>
            </a:r>
            <a:r>
              <a:rPr sz="1200" spc="9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оциаль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ую</a:t>
            </a:r>
            <a:r>
              <a:rPr sz="1200" spc="85" dirty="0">
                <a:latin typeface="Calibri"/>
                <a:cs typeface="Calibri"/>
              </a:rPr>
              <a:t> </a:t>
            </a:r>
            <a:r>
              <a:rPr sz="1200" spc="5" dirty="0">
                <a:latin typeface="Calibri"/>
                <a:cs typeface="Calibri"/>
              </a:rPr>
              <a:t>п</a:t>
            </a:r>
            <a:r>
              <a:rPr sz="1200" spc="-25" dirty="0">
                <a:latin typeface="Calibri"/>
                <a:cs typeface="Calibri"/>
              </a:rPr>
              <a:t>о</a:t>
            </a:r>
            <a:r>
              <a:rPr sz="1200" dirty="0">
                <a:latin typeface="Calibri"/>
                <a:cs typeface="Calibri"/>
              </a:rPr>
              <a:t>лити</a:t>
            </a:r>
            <a:r>
              <a:rPr sz="1200" spc="-5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у</a:t>
            </a:r>
            <a:r>
              <a:rPr sz="1200" spc="85" dirty="0">
                <a:latin typeface="Calibri"/>
                <a:cs typeface="Calibri"/>
              </a:rPr>
              <a:t> </a:t>
            </a:r>
            <a:r>
              <a:rPr sz="1200" spc="5" dirty="0">
                <a:latin typeface="Calibri"/>
                <a:cs typeface="Calibri"/>
              </a:rPr>
              <a:t>ф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а</a:t>
            </a:r>
            <a:r>
              <a:rPr sz="1200" spc="5" dirty="0">
                <a:latin typeface="Calibri"/>
                <a:cs typeface="Calibri"/>
              </a:rPr>
              <a:t>н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-10" dirty="0">
                <a:latin typeface="Calibri"/>
                <a:cs typeface="Calibri"/>
              </a:rPr>
              <a:t>р</a:t>
            </a:r>
            <a:r>
              <a:rPr sz="1200" spc="-20" dirty="0">
                <a:latin typeface="Calibri"/>
                <a:cs typeface="Calibri"/>
              </a:rPr>
              <a:t>у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-10" dirty="0">
                <a:latin typeface="Calibri"/>
                <a:cs typeface="Calibri"/>
              </a:rPr>
              <a:t>т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я</a:t>
            </a:r>
            <a:r>
              <a:rPr sz="1200" spc="8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п</a:t>
            </a:r>
            <a:r>
              <a:rPr sz="1200" spc="-5" dirty="0">
                <a:latin typeface="Calibri"/>
                <a:cs typeface="Calibri"/>
              </a:rPr>
              <a:t>у</a:t>
            </a:r>
            <a:r>
              <a:rPr sz="1200" spc="-10" dirty="0">
                <a:latin typeface="Calibri"/>
                <a:cs typeface="Calibri"/>
              </a:rPr>
              <a:t>те</a:t>
            </a:r>
            <a:r>
              <a:rPr sz="1200" dirty="0">
                <a:latin typeface="Calibri"/>
                <a:cs typeface="Calibri"/>
              </a:rPr>
              <a:t>м</a:t>
            </a:r>
            <a:r>
              <a:rPr sz="1200" spc="9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д</a:t>
            </a:r>
            <a:r>
              <a:rPr sz="1200" spc="-25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ле</a:t>
            </a:r>
            <a:r>
              <a:rPr sz="1200" spc="5" dirty="0">
                <a:latin typeface="Calibri"/>
                <a:cs typeface="Calibri"/>
              </a:rPr>
              <a:t>г</a:t>
            </a:r>
            <a:r>
              <a:rPr sz="1200" dirty="0">
                <a:latin typeface="Calibri"/>
                <a:cs typeface="Calibri"/>
              </a:rPr>
              <a:t>ирова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spc="5" dirty="0">
                <a:latin typeface="Calibri"/>
                <a:cs typeface="Calibri"/>
              </a:rPr>
              <a:t>и</a:t>
            </a:r>
            <a:r>
              <a:rPr sz="1200" dirty="0">
                <a:latin typeface="Calibri"/>
                <a:cs typeface="Calibri"/>
              </a:rPr>
              <a:t>я п</a:t>
            </a:r>
            <a:r>
              <a:rPr sz="1200" spc="-25" dirty="0">
                <a:latin typeface="Calibri"/>
                <a:cs typeface="Calibri"/>
              </a:rPr>
              <a:t>о</a:t>
            </a:r>
            <a:r>
              <a:rPr sz="1200" dirty="0">
                <a:latin typeface="Calibri"/>
                <a:cs typeface="Calibri"/>
              </a:rPr>
              <a:t>л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омочий </a:t>
            </a:r>
            <a:r>
              <a:rPr sz="1200" spc="-7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орга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ам </a:t>
            </a:r>
            <a:r>
              <a:rPr sz="1200" spc="-7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мест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о</a:t>
            </a:r>
            <a:r>
              <a:rPr sz="1200" spc="-10" dirty="0">
                <a:latin typeface="Calibri"/>
                <a:cs typeface="Calibri"/>
              </a:rPr>
              <a:t>г</a:t>
            </a:r>
            <a:r>
              <a:rPr sz="1200" dirty="0">
                <a:latin typeface="Calibri"/>
                <a:cs typeface="Calibri"/>
              </a:rPr>
              <a:t>о </a:t>
            </a:r>
            <a:r>
              <a:rPr sz="1200" spc="-7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ом</a:t>
            </a:r>
            <a:r>
              <a:rPr sz="1200" spc="-10" dirty="0">
                <a:latin typeface="Calibri"/>
                <a:cs typeface="Calibri"/>
              </a:rPr>
              <a:t>о</a:t>
            </a:r>
            <a:r>
              <a:rPr sz="1200" dirty="0">
                <a:latin typeface="Calibri"/>
                <a:cs typeface="Calibri"/>
              </a:rPr>
              <a:t>у</a:t>
            </a:r>
            <a:r>
              <a:rPr sz="1200" spc="-5" dirty="0">
                <a:latin typeface="Calibri"/>
                <a:cs typeface="Calibri"/>
              </a:rPr>
              <a:t>п</a:t>
            </a:r>
            <a:r>
              <a:rPr sz="1200" dirty="0">
                <a:latin typeface="Calibri"/>
                <a:cs typeface="Calibri"/>
              </a:rPr>
              <a:t>ра</a:t>
            </a:r>
            <a:r>
              <a:rPr sz="1200" spc="-10" dirty="0">
                <a:latin typeface="Calibri"/>
                <a:cs typeface="Calibri"/>
              </a:rPr>
              <a:t>в</a:t>
            </a:r>
            <a:r>
              <a:rPr sz="1200" dirty="0">
                <a:latin typeface="Calibri"/>
                <a:cs typeface="Calibri"/>
              </a:rPr>
              <a:t>ле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ия </a:t>
            </a:r>
            <a:r>
              <a:rPr sz="1200" spc="-6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(</a:t>
            </a:r>
            <a:r>
              <a:rPr sz="1200" dirty="0">
                <a:latin typeface="Calibri"/>
                <a:cs typeface="Calibri"/>
              </a:rPr>
              <a:t>в </a:t>
            </a:r>
            <a:r>
              <a:rPr sz="1200" spc="-7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т</a:t>
            </a:r>
            <a:r>
              <a:rPr sz="1200" dirty="0">
                <a:latin typeface="Calibri"/>
                <a:cs typeface="Calibri"/>
              </a:rPr>
              <a:t>ом </a:t>
            </a:r>
            <a:r>
              <a:rPr sz="1200" spc="-7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чи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ле </a:t>
            </a:r>
            <a:r>
              <a:rPr sz="1200" spc="-6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об</a:t>
            </a:r>
            <a:r>
              <a:rPr sz="1200" spc="5" dirty="0">
                <a:latin typeface="Calibri"/>
                <a:cs typeface="Calibri"/>
              </a:rPr>
              <a:t>ес</a:t>
            </a:r>
            <a:r>
              <a:rPr sz="1200" dirty="0">
                <a:latin typeface="Calibri"/>
                <a:cs typeface="Calibri"/>
              </a:rPr>
              <a:t>пече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ие </a:t>
            </a:r>
            <a:r>
              <a:rPr sz="1200" spc="-7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выплаты </a:t>
            </a:r>
            <a:r>
              <a:rPr sz="1200" spc="-70" dirty="0">
                <a:latin typeface="Calibri"/>
                <a:cs typeface="Calibri"/>
              </a:rPr>
              <a:t> </a:t>
            </a:r>
            <a:r>
              <a:rPr sz="1200" spc="-20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о</a:t>
            </a:r>
            <a:r>
              <a:rPr sz="1200" spc="5" dirty="0">
                <a:latin typeface="Calibri"/>
                <a:cs typeface="Calibri"/>
              </a:rPr>
              <a:t>м</a:t>
            </a:r>
            <a:r>
              <a:rPr sz="1200" dirty="0">
                <a:latin typeface="Calibri"/>
                <a:cs typeface="Calibri"/>
              </a:rPr>
              <a:t>- пе</a:t>
            </a:r>
            <a:r>
              <a:rPr sz="1200" spc="-5" dirty="0">
                <a:latin typeface="Calibri"/>
                <a:cs typeface="Calibri"/>
              </a:rPr>
              <a:t>нс</a:t>
            </a:r>
            <a:r>
              <a:rPr sz="1200" dirty="0">
                <a:latin typeface="Calibri"/>
                <a:cs typeface="Calibri"/>
              </a:rPr>
              <a:t>ации </a:t>
            </a:r>
            <a:r>
              <a:rPr sz="1200" spc="9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ч</a:t>
            </a:r>
            <a:r>
              <a:rPr sz="1200" spc="10" dirty="0">
                <a:latin typeface="Calibri"/>
                <a:cs typeface="Calibri"/>
              </a:rPr>
              <a:t>а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ти </a:t>
            </a:r>
            <a:r>
              <a:rPr sz="1200" spc="9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р</a:t>
            </a:r>
            <a:r>
              <a:rPr sz="1200" spc="-35" dirty="0">
                <a:latin typeface="Calibri"/>
                <a:cs typeface="Calibri"/>
              </a:rPr>
              <a:t>о</a:t>
            </a:r>
            <a:r>
              <a:rPr sz="1200" dirty="0">
                <a:latin typeface="Calibri"/>
                <a:cs typeface="Calibri"/>
              </a:rPr>
              <a:t>ди</a:t>
            </a:r>
            <a:r>
              <a:rPr sz="1200" spc="-10" dirty="0">
                <a:latin typeface="Calibri"/>
                <a:cs typeface="Calibri"/>
              </a:rPr>
              <a:t>т</a:t>
            </a:r>
            <a:r>
              <a:rPr sz="1200" spc="-25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ль</a:t>
            </a:r>
            <a:r>
              <a:rPr sz="1200" spc="-5" dirty="0">
                <a:latin typeface="Calibri"/>
                <a:cs typeface="Calibri"/>
              </a:rPr>
              <a:t>ск</a:t>
            </a:r>
            <a:r>
              <a:rPr sz="1200" dirty="0">
                <a:latin typeface="Calibri"/>
                <a:cs typeface="Calibri"/>
              </a:rPr>
              <a:t>ой </a:t>
            </a:r>
            <a:r>
              <a:rPr sz="1200" spc="9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платы, </a:t>
            </a:r>
            <a:r>
              <a:rPr sz="1200" spc="9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д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spc="-10" dirty="0">
                <a:latin typeface="Calibri"/>
                <a:cs typeface="Calibri"/>
              </a:rPr>
              <a:t>е</a:t>
            </a:r>
            <a:r>
              <a:rPr sz="1200" spc="-15" dirty="0">
                <a:latin typeface="Calibri"/>
                <a:cs typeface="Calibri"/>
              </a:rPr>
              <a:t>ж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ая </a:t>
            </a:r>
            <a:r>
              <a:rPr sz="1200" spc="9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выплата </a:t>
            </a:r>
            <a:r>
              <a:rPr sz="1200" spc="9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а </a:t>
            </a:r>
            <a:r>
              <a:rPr sz="1200" spc="9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spc="-35" dirty="0">
                <a:latin typeface="Calibri"/>
                <a:cs typeface="Calibri"/>
              </a:rPr>
              <a:t>о</a:t>
            </a:r>
            <a:r>
              <a:rPr sz="1200" spc="-10" dirty="0">
                <a:latin typeface="Calibri"/>
                <a:cs typeface="Calibri"/>
              </a:rPr>
              <a:t>д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-5" dirty="0">
                <a:latin typeface="Calibri"/>
                <a:cs typeface="Calibri"/>
              </a:rPr>
              <a:t>р</a:t>
            </a:r>
            <a:r>
              <a:rPr sz="1200" spc="-15" dirty="0">
                <a:latin typeface="Calibri"/>
                <a:cs typeface="Calibri"/>
              </a:rPr>
              <a:t>ж</a:t>
            </a:r>
            <a:r>
              <a:rPr sz="1200" dirty="0">
                <a:latin typeface="Calibri"/>
                <a:cs typeface="Calibri"/>
              </a:rPr>
              <a:t>а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ие </a:t>
            </a:r>
            <a:r>
              <a:rPr sz="1200" spc="9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д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-10" dirty="0">
                <a:latin typeface="Calibri"/>
                <a:cs typeface="Calibri"/>
              </a:rPr>
              <a:t>т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-15" dirty="0">
                <a:latin typeface="Calibri"/>
                <a:cs typeface="Calibri"/>
              </a:rPr>
              <a:t>й</a:t>
            </a:r>
            <a:r>
              <a:rPr sz="1200" dirty="0">
                <a:latin typeface="Calibri"/>
                <a:cs typeface="Calibri"/>
              </a:rPr>
              <a:t>-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ир</a:t>
            </a:r>
            <a:r>
              <a:rPr sz="1200" spc="-10" dirty="0">
                <a:latin typeface="Calibri"/>
                <a:cs typeface="Calibri"/>
              </a:rPr>
              <a:t>о</a:t>
            </a:r>
            <a:r>
              <a:rPr sz="1200" dirty="0">
                <a:latin typeface="Calibri"/>
                <a:cs typeface="Calibri"/>
              </a:rPr>
              <a:t>т </a:t>
            </a:r>
            <a:r>
              <a:rPr sz="1200" spc="10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и </a:t>
            </a:r>
            <a:r>
              <a:rPr sz="1200" spc="-10" dirty="0">
                <a:latin typeface="Calibri"/>
                <a:cs typeface="Calibri"/>
              </a:rPr>
              <a:t>д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-10" dirty="0">
                <a:latin typeface="Calibri"/>
                <a:cs typeface="Calibri"/>
              </a:rPr>
              <a:t>т</a:t>
            </a:r>
            <a:r>
              <a:rPr sz="1200" dirty="0">
                <a:latin typeface="Calibri"/>
                <a:cs typeface="Calibri"/>
              </a:rPr>
              <a:t>ей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о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тавши</a:t>
            </a:r>
            <a:r>
              <a:rPr sz="1200" spc="-30" dirty="0">
                <a:latin typeface="Calibri"/>
                <a:cs typeface="Calibri"/>
              </a:rPr>
              <a:t>х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я</a:t>
            </a:r>
            <a:r>
              <a:rPr sz="1200" spc="3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без попече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ия</a:t>
            </a:r>
            <a:r>
              <a:rPr sz="1200" spc="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р</a:t>
            </a:r>
            <a:r>
              <a:rPr sz="1200" spc="-35" dirty="0">
                <a:latin typeface="Calibri"/>
                <a:cs typeface="Calibri"/>
              </a:rPr>
              <a:t>о</a:t>
            </a:r>
            <a:r>
              <a:rPr sz="1200" dirty="0">
                <a:latin typeface="Calibri"/>
                <a:cs typeface="Calibri"/>
              </a:rPr>
              <a:t>ди</a:t>
            </a:r>
            <a:r>
              <a:rPr sz="1200" spc="-10" dirty="0">
                <a:latin typeface="Calibri"/>
                <a:cs typeface="Calibri"/>
              </a:rPr>
              <a:t>т</a:t>
            </a:r>
            <a:r>
              <a:rPr sz="1200" spc="-25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лей).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670766"/>
              </p:ext>
            </p:extLst>
          </p:nvPr>
        </p:nvGraphicFramePr>
        <p:xfrm>
          <a:off x="428604" y="1691683"/>
          <a:ext cx="6000790" cy="235088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739499"/>
                <a:gridCol w="718656"/>
                <a:gridCol w="722987"/>
                <a:gridCol w="605072"/>
                <a:gridCol w="785818"/>
                <a:gridCol w="642942"/>
                <a:gridCol w="785816"/>
              </a:tblGrid>
              <a:tr h="42560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Наименование показателя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План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2025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год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План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2026 </a:t>
                      </a:r>
                      <a:r>
                        <a:rPr lang="ru-RU" sz="1200" dirty="0"/>
                        <a:t>год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План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2027 </a:t>
                      </a:r>
                      <a:r>
                        <a:rPr lang="ru-RU" sz="1200" dirty="0" smtClean="0"/>
                        <a:t>год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06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социальной сферы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социальной сферы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социальной сферы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4423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Расходы на социальную сферу </a:t>
                      </a:r>
                      <a:endParaRPr lang="ru-RU" sz="13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1 172,1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dirty="0">
                          <a:effectLst/>
                        </a:rPr>
                        <a:t>100,0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1 110,5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dirty="0">
                          <a:effectLst/>
                        </a:rPr>
                        <a:t>100,0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1 262,5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dirty="0">
                          <a:effectLst/>
                        </a:rPr>
                        <a:t>100,0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423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Расходы на </a:t>
                      </a:r>
                      <a:r>
                        <a:rPr lang="ru-RU" sz="1300" dirty="0" smtClean="0"/>
                        <a:t>социал</a:t>
                      </a:r>
                      <a:r>
                        <a:rPr lang="ru-RU" sz="1300" spc="-5" dirty="0" smtClean="0"/>
                        <a:t>ь</a:t>
                      </a:r>
                      <a:r>
                        <a:rPr lang="ru-RU" sz="1300" dirty="0" smtClean="0"/>
                        <a:t>н</a:t>
                      </a:r>
                      <a:r>
                        <a:rPr lang="ru-RU" sz="1300" spc="-5" dirty="0" smtClean="0"/>
                        <a:t>у</a:t>
                      </a:r>
                      <a:r>
                        <a:rPr lang="ru-RU" sz="1300" dirty="0" smtClean="0"/>
                        <a:t>ю </a:t>
                      </a:r>
                      <a:r>
                        <a:rPr lang="ru-RU" sz="1300" spc="-5" dirty="0" smtClean="0"/>
                        <a:t>п</a:t>
                      </a:r>
                      <a:r>
                        <a:rPr lang="ru-RU" sz="1300" spc="-25" dirty="0" smtClean="0"/>
                        <a:t>о</a:t>
                      </a:r>
                      <a:r>
                        <a:rPr lang="ru-RU" sz="1300" dirty="0" smtClean="0"/>
                        <a:t>лити</a:t>
                      </a:r>
                      <a:r>
                        <a:rPr lang="ru-RU" sz="1300" spc="-10" dirty="0" smtClean="0"/>
                        <a:t>к</a:t>
                      </a:r>
                      <a:r>
                        <a:rPr lang="ru-RU" sz="1300" dirty="0" smtClean="0"/>
                        <a:t>у </a:t>
                      </a:r>
                      <a:endParaRPr lang="ru-RU" sz="13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94,6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600" u="none" strike="noStrike" dirty="0" smtClean="0">
                          <a:effectLst/>
                        </a:rPr>
                        <a:t>8,1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88,9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600" u="none" strike="noStrike" dirty="0" smtClean="0">
                          <a:effectLst/>
                        </a:rPr>
                        <a:t>8,0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92,9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600" u="none" strike="noStrike" dirty="0" smtClean="0">
                          <a:effectLst/>
                        </a:rPr>
                        <a:t>7,4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503587"/>
              </p:ext>
            </p:extLst>
          </p:nvPr>
        </p:nvGraphicFramePr>
        <p:xfrm>
          <a:off x="463110" y="4572001"/>
          <a:ext cx="6000790" cy="3571967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745488"/>
                <a:gridCol w="683017"/>
                <a:gridCol w="758908"/>
                <a:gridCol w="607126"/>
                <a:gridCol w="758908"/>
                <a:gridCol w="683017"/>
                <a:gridCol w="764326"/>
              </a:tblGrid>
              <a:tr h="42497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Наименование показателя 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План </a:t>
                      </a:r>
                      <a:endParaRPr lang="ru-RU" sz="1200" dirty="0" smtClean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2025 </a:t>
                      </a:r>
                      <a:r>
                        <a:rPr lang="ru-RU" sz="1200" dirty="0"/>
                        <a:t>год 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План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2026 </a:t>
                      </a:r>
                      <a:r>
                        <a:rPr lang="ru-RU" sz="1200" dirty="0"/>
                        <a:t>год 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4346" marR="4346" marT="434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План </a:t>
                      </a:r>
                      <a:endParaRPr lang="ru-RU" sz="1200" dirty="0" smtClean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2027 </a:t>
                      </a:r>
                      <a:r>
                        <a:rPr lang="ru-RU" sz="1200" dirty="0"/>
                        <a:t>год 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80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на </a:t>
                      </a:r>
                      <a:r>
                        <a:rPr lang="ru-RU" sz="1100" baseline="0" dirty="0" smtClean="0"/>
                        <a:t> социальную политику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4346" marR="4346" marT="43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% в расходах на </a:t>
                      </a:r>
                      <a:r>
                        <a:rPr lang="ru-RU" sz="1100" baseline="0" dirty="0" smtClean="0"/>
                        <a:t> социальную политику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% в расходах на </a:t>
                      </a:r>
                      <a:r>
                        <a:rPr lang="ru-RU" sz="1100" baseline="0" dirty="0" smtClean="0"/>
                        <a:t> социальную политику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</a:tr>
              <a:tr h="4264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Расходы на </a:t>
                      </a:r>
                      <a:r>
                        <a:rPr lang="ru-RU" sz="1200" dirty="0" smtClean="0"/>
                        <a:t>социальную политику 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94,6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500" u="none" strike="noStrike" dirty="0" smtClean="0">
                          <a:effectLst/>
                        </a:rPr>
                        <a:t>100,0</a:t>
                      </a: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88,9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500" u="none" strike="noStrike" dirty="0" smtClean="0">
                          <a:effectLst/>
                        </a:rPr>
                        <a:t>100,0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92,9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500" u="none" strike="noStrike" dirty="0" smtClean="0">
                          <a:effectLst/>
                        </a:rPr>
                        <a:t>100,0</a:t>
                      </a:r>
                    </a:p>
                  </a:txBody>
                  <a:tcPr marL="0" marR="0" marT="0" marB="0" anchor="ctr"/>
                </a:tc>
              </a:tr>
              <a:tr h="2672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в том числе: 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500" dirty="0"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500" dirty="0"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500" dirty="0">
                        <a:latin typeface="+mn-lt"/>
                        <a:ea typeface="Times New Roman"/>
                      </a:endParaRPr>
                    </a:p>
                  </a:txBody>
                  <a:tcPr marL="4346" marR="4346" marT="43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500"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500"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500"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</a:tr>
              <a:tr h="2940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пенсионное обеспечение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10,5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11,1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9,3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10,5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8,6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9,3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охрана семьи и детства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78,7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83,2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73,9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83,1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78,6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240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другие вопросы в области социальной политики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5,4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5,7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5,7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6,4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5,7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6,1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8680" y="351281"/>
            <a:ext cx="587343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1270" algn="ctr"/>
            <a:r>
              <a:rPr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Обеспечение</a:t>
            </a:r>
            <a:r>
              <a:rPr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жильё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м</a:t>
            </a:r>
            <a:r>
              <a:rPr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детей-сирот и детей, оставшихся </a:t>
            </a:r>
            <a:r>
              <a:rPr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без</a:t>
            </a:r>
            <a:r>
              <a:rPr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попечения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родителей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80031" y="3347864"/>
            <a:ext cx="6517322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64795" algn="just">
              <a:lnSpc>
                <a:spcPct val="100000"/>
              </a:lnSpc>
            </a:pPr>
            <a:r>
              <a:rPr sz="1600" dirty="0">
                <a:latin typeface="Calibri"/>
                <a:cs typeface="Calibri"/>
              </a:rPr>
              <a:t>В 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р</a:t>
            </a:r>
            <a:r>
              <a:rPr sz="1600" dirty="0">
                <a:latin typeface="Calibri"/>
                <a:cs typeface="Calibri"/>
              </a:rPr>
              <a:t>ам</a:t>
            </a:r>
            <a:r>
              <a:rPr sz="1600" spc="-30" dirty="0">
                <a:latin typeface="Calibri"/>
                <a:cs typeface="Calibri"/>
              </a:rPr>
              <a:t>к</a:t>
            </a:r>
            <a:r>
              <a:rPr sz="1600" dirty="0">
                <a:latin typeface="Calibri"/>
                <a:cs typeface="Calibri"/>
              </a:rPr>
              <a:t>ах 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краевой, 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г</a:t>
            </a:r>
            <a:r>
              <a:rPr sz="1600" dirty="0">
                <a:latin typeface="Calibri"/>
                <a:cs typeface="Calibri"/>
              </a:rPr>
              <a:t>ос</a:t>
            </a:r>
            <a:r>
              <a:rPr sz="1600" spc="-50" dirty="0">
                <a:latin typeface="Calibri"/>
                <a:cs typeface="Calibri"/>
              </a:rPr>
              <a:t>у</a:t>
            </a:r>
            <a:r>
              <a:rPr sz="1600" dirty="0">
                <a:latin typeface="Calibri"/>
                <a:cs typeface="Calibri"/>
              </a:rPr>
              <a:t>да</a:t>
            </a:r>
            <a:r>
              <a:rPr sz="1600" spc="-10" dirty="0">
                <a:latin typeface="Calibri"/>
                <a:cs typeface="Calibri"/>
              </a:rPr>
              <a:t>рс</a:t>
            </a:r>
            <a:r>
              <a:rPr sz="1600" dirty="0">
                <a:latin typeface="Calibri"/>
                <a:cs typeface="Calibri"/>
              </a:rPr>
              <a:t>тв</a:t>
            </a:r>
            <a:r>
              <a:rPr sz="1600" spc="-10" dirty="0">
                <a:latin typeface="Calibri"/>
                <a:cs typeface="Calibri"/>
              </a:rPr>
              <a:t>е</a:t>
            </a:r>
            <a:r>
              <a:rPr sz="1600" dirty="0">
                <a:latin typeface="Calibri"/>
                <a:cs typeface="Calibri"/>
              </a:rPr>
              <a:t>нной 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п</a:t>
            </a:r>
            <a:r>
              <a:rPr sz="1600" spc="-10" dirty="0">
                <a:latin typeface="Calibri"/>
                <a:cs typeface="Calibri"/>
              </a:rPr>
              <a:t>р</a:t>
            </a:r>
            <a:r>
              <a:rPr sz="1600" dirty="0">
                <a:latin typeface="Calibri"/>
                <a:cs typeface="Calibri"/>
              </a:rPr>
              <a:t>ог</a:t>
            </a:r>
            <a:r>
              <a:rPr sz="1600" spc="-10" dirty="0">
                <a:latin typeface="Calibri"/>
                <a:cs typeface="Calibri"/>
              </a:rPr>
              <a:t>р</a:t>
            </a:r>
            <a:r>
              <a:rPr sz="1600" dirty="0">
                <a:latin typeface="Calibri"/>
                <a:cs typeface="Calibri"/>
              </a:rPr>
              <a:t>а</a:t>
            </a:r>
            <a:r>
              <a:rPr sz="1600" spc="5" dirty="0">
                <a:latin typeface="Calibri"/>
                <a:cs typeface="Calibri"/>
              </a:rPr>
              <a:t>м</a:t>
            </a:r>
            <a:r>
              <a:rPr sz="1600" dirty="0">
                <a:latin typeface="Calibri"/>
                <a:cs typeface="Calibri"/>
              </a:rPr>
              <a:t>м 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К</a:t>
            </a:r>
            <a:r>
              <a:rPr sz="1600" spc="-10" dirty="0">
                <a:latin typeface="Calibri"/>
                <a:cs typeface="Calibri"/>
              </a:rPr>
              <a:t>р</a:t>
            </a:r>
            <a:r>
              <a:rPr sz="1600" dirty="0">
                <a:latin typeface="Calibri"/>
                <a:cs typeface="Calibri"/>
              </a:rPr>
              <a:t>а</a:t>
            </a:r>
            <a:r>
              <a:rPr sz="1600" spc="-10" dirty="0">
                <a:latin typeface="Calibri"/>
                <a:cs typeface="Calibri"/>
              </a:rPr>
              <a:t>с</a:t>
            </a:r>
            <a:r>
              <a:rPr sz="1600" dirty="0">
                <a:latin typeface="Calibri"/>
                <a:cs typeface="Calibri"/>
              </a:rPr>
              <a:t>н</a:t>
            </a:r>
            <a:r>
              <a:rPr sz="1600" spc="-35" dirty="0">
                <a:latin typeface="Calibri"/>
                <a:cs typeface="Calibri"/>
              </a:rPr>
              <a:t>о</a:t>
            </a:r>
            <a:r>
              <a:rPr sz="1600" dirty="0">
                <a:latin typeface="Calibri"/>
                <a:cs typeface="Calibri"/>
              </a:rPr>
              <a:t>да</a:t>
            </a:r>
            <a:r>
              <a:rPr sz="1600" spc="-10" dirty="0">
                <a:latin typeface="Calibri"/>
                <a:cs typeface="Calibri"/>
              </a:rPr>
              <a:t>рс</a:t>
            </a:r>
            <a:r>
              <a:rPr sz="1600" spc="-30" dirty="0">
                <a:latin typeface="Calibri"/>
                <a:cs typeface="Calibri"/>
              </a:rPr>
              <a:t>к</a:t>
            </a:r>
            <a:r>
              <a:rPr sz="1600" dirty="0">
                <a:latin typeface="Calibri"/>
                <a:cs typeface="Calibri"/>
              </a:rPr>
              <a:t>о</a:t>
            </a:r>
            <a:r>
              <a:rPr sz="1600" spc="-15" dirty="0">
                <a:latin typeface="Calibri"/>
                <a:cs typeface="Calibri"/>
              </a:rPr>
              <a:t>г</a:t>
            </a:r>
            <a:r>
              <a:rPr sz="1600" dirty="0">
                <a:latin typeface="Calibri"/>
                <a:cs typeface="Calibri"/>
              </a:rPr>
              <a:t>о </a:t>
            </a:r>
            <a:r>
              <a:rPr sz="1600" spc="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к</a:t>
            </a:r>
            <a:r>
              <a:rPr sz="1600" spc="-10" dirty="0">
                <a:latin typeface="Calibri"/>
                <a:cs typeface="Calibri"/>
              </a:rPr>
              <a:t>р</a:t>
            </a:r>
            <a:r>
              <a:rPr sz="1600" dirty="0">
                <a:latin typeface="Calibri"/>
                <a:cs typeface="Calibri"/>
              </a:rPr>
              <a:t>ая 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15" dirty="0">
                <a:latin typeface="Calibri"/>
                <a:cs typeface="Calibri"/>
              </a:rPr>
              <a:t>на </a:t>
            </a:r>
            <a:r>
              <a:rPr sz="1600" spc="-20" dirty="0">
                <a:latin typeface="Calibri"/>
                <a:cs typeface="Calibri"/>
              </a:rPr>
              <a:t>т</a:t>
            </a:r>
            <a:r>
              <a:rPr sz="1600" dirty="0">
                <a:latin typeface="Calibri"/>
                <a:cs typeface="Calibri"/>
              </a:rPr>
              <a:t>е</a:t>
            </a:r>
            <a:r>
              <a:rPr sz="1600" spc="-10" dirty="0">
                <a:latin typeface="Calibri"/>
                <a:cs typeface="Calibri"/>
              </a:rPr>
              <a:t>р</a:t>
            </a:r>
            <a:r>
              <a:rPr sz="1600" spc="5" dirty="0">
                <a:latin typeface="Calibri"/>
                <a:cs typeface="Calibri"/>
              </a:rPr>
              <a:t>р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-20" dirty="0">
                <a:latin typeface="Calibri"/>
                <a:cs typeface="Calibri"/>
              </a:rPr>
              <a:t>т</a:t>
            </a:r>
            <a:r>
              <a:rPr sz="1600" dirty="0">
                <a:latin typeface="Calibri"/>
                <a:cs typeface="Calibri"/>
              </a:rPr>
              <a:t>ор</a:t>
            </a:r>
            <a:r>
              <a:rPr sz="1600" spc="-5" dirty="0">
                <a:latin typeface="Calibri"/>
                <a:cs typeface="Calibri"/>
              </a:rPr>
              <a:t>и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100" dirty="0">
                <a:latin typeface="Calibri"/>
                <a:cs typeface="Calibri"/>
              </a:rPr>
              <a:t> </a:t>
            </a:r>
            <a:r>
              <a:rPr sz="1600" spc="5" dirty="0">
                <a:latin typeface="Calibri"/>
                <a:cs typeface="Calibri"/>
              </a:rPr>
              <a:t>р</a:t>
            </a:r>
            <a:r>
              <a:rPr sz="1600" dirty="0">
                <a:latin typeface="Calibri"/>
                <a:cs typeface="Calibri"/>
              </a:rPr>
              <a:t>айона</a:t>
            </a:r>
            <a:r>
              <a:rPr sz="1600" spc="10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з</a:t>
            </a:r>
            <a:r>
              <a:rPr sz="1600" dirty="0">
                <a:latin typeface="Calibri"/>
                <a:cs typeface="Calibri"/>
              </a:rPr>
              <a:t>а</a:t>
            </a:r>
            <a:r>
              <a:rPr sz="1600" spc="10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пе</a:t>
            </a:r>
            <a:r>
              <a:rPr sz="1600" spc="-10" dirty="0">
                <a:latin typeface="Calibri"/>
                <a:cs typeface="Calibri"/>
              </a:rPr>
              <a:t>р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-35" dirty="0">
                <a:latin typeface="Calibri"/>
                <a:cs typeface="Calibri"/>
              </a:rPr>
              <a:t>о</a:t>
            </a:r>
            <a:r>
              <a:rPr sz="1600" dirty="0">
                <a:latin typeface="Calibri"/>
                <a:cs typeface="Calibri"/>
              </a:rPr>
              <a:t>д</a:t>
            </a:r>
            <a:r>
              <a:rPr sz="1600" spc="10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</a:t>
            </a:r>
            <a:r>
              <a:rPr sz="1600" spc="95" dirty="0">
                <a:latin typeface="Calibri"/>
                <a:cs typeface="Calibri"/>
              </a:rPr>
              <a:t> </a:t>
            </a:r>
            <a:r>
              <a:rPr sz="1600" dirty="0" smtClean="0">
                <a:latin typeface="Calibri"/>
                <a:cs typeface="Calibri"/>
              </a:rPr>
              <a:t>2</a:t>
            </a:r>
            <a:r>
              <a:rPr sz="1600" spc="-10" dirty="0" smtClean="0">
                <a:latin typeface="Calibri"/>
                <a:cs typeface="Calibri"/>
              </a:rPr>
              <a:t>0</a:t>
            </a:r>
            <a:r>
              <a:rPr lang="ru-RU" sz="1600" spc="-10" dirty="0" smtClean="0">
                <a:latin typeface="Calibri"/>
                <a:cs typeface="Calibri"/>
              </a:rPr>
              <a:t>21</a:t>
            </a:r>
            <a:r>
              <a:rPr sz="1600" spc="100" dirty="0" smtClean="0">
                <a:latin typeface="Calibri"/>
                <a:cs typeface="Calibri"/>
              </a:rPr>
              <a:t> </a:t>
            </a:r>
            <a:r>
              <a:rPr sz="1600" dirty="0" err="1">
                <a:latin typeface="Calibri"/>
                <a:cs typeface="Calibri"/>
              </a:rPr>
              <a:t>по</a:t>
            </a:r>
            <a:r>
              <a:rPr sz="1600" spc="105" dirty="0">
                <a:latin typeface="Calibri"/>
                <a:cs typeface="Calibri"/>
              </a:rPr>
              <a:t> </a:t>
            </a:r>
            <a:r>
              <a:rPr sz="1600" spc="-5" dirty="0" smtClean="0">
                <a:latin typeface="Calibri"/>
                <a:cs typeface="Calibri"/>
              </a:rPr>
              <a:t>20</a:t>
            </a:r>
            <a:r>
              <a:rPr lang="ru-RU" sz="1600" spc="-5" dirty="0" smtClean="0">
                <a:latin typeface="Calibri"/>
                <a:cs typeface="Calibri"/>
              </a:rPr>
              <a:t>24 </a:t>
            </a:r>
            <a:r>
              <a:rPr lang="ru-RU" sz="1600" spc="-5" dirty="0" smtClean="0">
                <a:latin typeface="Calibri"/>
                <a:cs typeface="Calibri"/>
              </a:rPr>
              <a:t>годы</a:t>
            </a:r>
            <a:r>
              <a:rPr sz="1600" spc="100" dirty="0" smtClean="0">
                <a:latin typeface="Calibri"/>
                <a:cs typeface="Calibri"/>
              </a:rPr>
              <a:t> </a:t>
            </a:r>
            <a:r>
              <a:rPr lang="ru-RU" sz="1600" dirty="0" smtClean="0">
                <a:latin typeface="Calibri"/>
                <a:cs typeface="Calibri"/>
              </a:rPr>
              <a:t>приобретено</a:t>
            </a:r>
            <a:r>
              <a:rPr sz="1600" spc="110" dirty="0" smtClean="0">
                <a:latin typeface="Calibri"/>
                <a:cs typeface="Calibri"/>
              </a:rPr>
              <a:t> </a:t>
            </a:r>
            <a:r>
              <a:rPr lang="ru-RU" sz="1600" spc="-5" dirty="0" smtClean="0">
                <a:latin typeface="Calibri"/>
                <a:cs typeface="Calibri"/>
              </a:rPr>
              <a:t>35</a:t>
            </a:r>
            <a:r>
              <a:rPr sz="1600" dirty="0" smtClean="0">
                <a:latin typeface="Calibri"/>
                <a:cs typeface="Calibri"/>
              </a:rPr>
              <a:t> </a:t>
            </a:r>
            <a:r>
              <a:rPr sz="1600" dirty="0" err="1" smtClean="0">
                <a:latin typeface="Calibri"/>
                <a:cs typeface="Calibri"/>
              </a:rPr>
              <a:t>кв</a:t>
            </a:r>
            <a:r>
              <a:rPr sz="1600" spc="5" dirty="0" err="1" smtClean="0">
                <a:latin typeface="Calibri"/>
                <a:cs typeface="Calibri"/>
              </a:rPr>
              <a:t>а</a:t>
            </a:r>
            <a:r>
              <a:rPr sz="1600" spc="-10" dirty="0" err="1" smtClean="0">
                <a:latin typeface="Calibri"/>
                <a:cs typeface="Calibri"/>
              </a:rPr>
              <a:t>р</a:t>
            </a:r>
            <a:r>
              <a:rPr sz="1600" dirty="0" err="1" smtClean="0">
                <a:latin typeface="Calibri"/>
                <a:cs typeface="Calibri"/>
              </a:rPr>
              <a:t>т</a:t>
            </a:r>
            <a:r>
              <a:rPr sz="1600" spc="-10" dirty="0" err="1" smtClean="0">
                <a:latin typeface="Calibri"/>
                <a:cs typeface="Calibri"/>
              </a:rPr>
              <a:t>и</a:t>
            </a:r>
            <a:r>
              <a:rPr sz="1600" spc="5" dirty="0" err="1" smtClean="0">
                <a:latin typeface="Calibri"/>
                <a:cs typeface="Calibri"/>
              </a:rPr>
              <a:t>р</a:t>
            </a:r>
            <a:r>
              <a:rPr sz="1600" spc="105" dirty="0" smtClean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для </a:t>
            </a:r>
            <a:r>
              <a:rPr sz="1600" spc="-20" dirty="0">
                <a:latin typeface="Calibri"/>
                <a:cs typeface="Calibri"/>
              </a:rPr>
              <a:t>д</a:t>
            </a:r>
            <a:r>
              <a:rPr sz="1600" dirty="0">
                <a:latin typeface="Calibri"/>
                <a:cs typeface="Calibri"/>
              </a:rPr>
              <a:t>е</a:t>
            </a:r>
            <a:r>
              <a:rPr sz="1600" spc="-20" dirty="0">
                <a:latin typeface="Calibri"/>
                <a:cs typeface="Calibri"/>
              </a:rPr>
              <a:t>т</a:t>
            </a:r>
            <a:r>
              <a:rPr sz="1600" dirty="0">
                <a:latin typeface="Calibri"/>
                <a:cs typeface="Calibri"/>
              </a:rPr>
              <a:t>е</a:t>
            </a:r>
            <a:r>
              <a:rPr sz="1600" spc="-10" dirty="0">
                <a:latin typeface="Calibri"/>
                <a:cs typeface="Calibri"/>
              </a:rPr>
              <a:t>й</a:t>
            </a:r>
            <a:r>
              <a:rPr sz="1600" dirty="0">
                <a:latin typeface="Calibri"/>
                <a:cs typeface="Calibri"/>
              </a:rPr>
              <a:t>-</a:t>
            </a:r>
            <a:r>
              <a:rPr sz="1600" spc="-10" dirty="0">
                <a:latin typeface="Calibri"/>
                <a:cs typeface="Calibri"/>
              </a:rPr>
              <a:t>с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-10" dirty="0">
                <a:latin typeface="Calibri"/>
                <a:cs typeface="Calibri"/>
              </a:rPr>
              <a:t>ро</a:t>
            </a:r>
            <a:r>
              <a:rPr sz="1600" dirty="0">
                <a:latin typeface="Calibri"/>
                <a:cs typeface="Calibri"/>
              </a:rPr>
              <a:t>т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д</a:t>
            </a:r>
            <a:r>
              <a:rPr sz="1600" dirty="0">
                <a:latin typeface="Calibri"/>
                <a:cs typeface="Calibri"/>
              </a:rPr>
              <a:t>е</a:t>
            </a:r>
            <a:r>
              <a:rPr sz="1600" spc="-20" dirty="0">
                <a:latin typeface="Calibri"/>
                <a:cs typeface="Calibri"/>
              </a:rPr>
              <a:t>т</a:t>
            </a:r>
            <a:r>
              <a:rPr sz="1600" dirty="0">
                <a:latin typeface="Calibri"/>
                <a:cs typeface="Calibri"/>
              </a:rPr>
              <a:t>е</a:t>
            </a:r>
            <a:r>
              <a:rPr sz="1600" spc="-10" dirty="0">
                <a:latin typeface="Calibri"/>
                <a:cs typeface="Calibri"/>
              </a:rPr>
              <a:t>й</a:t>
            </a:r>
            <a:r>
              <a:rPr sz="1600" dirty="0">
                <a:latin typeface="Calibri"/>
                <a:cs typeface="Calibri"/>
              </a:rPr>
              <a:t>,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ос</a:t>
            </a:r>
            <a:r>
              <a:rPr sz="1600" spc="-10" dirty="0">
                <a:latin typeface="Calibri"/>
                <a:cs typeface="Calibri"/>
              </a:rPr>
              <a:t>т</a:t>
            </a:r>
            <a:r>
              <a:rPr sz="1600" dirty="0">
                <a:latin typeface="Calibri"/>
                <a:cs typeface="Calibri"/>
              </a:rPr>
              <a:t>ав</a:t>
            </a:r>
            <a:r>
              <a:rPr sz="1600" spc="-5" dirty="0">
                <a:latin typeface="Calibri"/>
                <a:cs typeface="Calibri"/>
              </a:rPr>
              <a:t>ш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-25" dirty="0">
                <a:latin typeface="Calibri"/>
                <a:cs typeface="Calibri"/>
              </a:rPr>
              <a:t>х</a:t>
            </a:r>
            <a:r>
              <a:rPr sz="1600" spc="-10" dirty="0">
                <a:latin typeface="Calibri"/>
                <a:cs typeface="Calibri"/>
              </a:rPr>
              <a:t>с</a:t>
            </a:r>
            <a:r>
              <a:rPr sz="1600" dirty="0">
                <a:latin typeface="Calibri"/>
                <a:cs typeface="Calibri"/>
              </a:rPr>
              <a:t>я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б</a:t>
            </a:r>
            <a:r>
              <a:rPr sz="1600" dirty="0">
                <a:latin typeface="Calibri"/>
                <a:cs typeface="Calibri"/>
              </a:rPr>
              <a:t>ез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попеч</a:t>
            </a:r>
            <a:r>
              <a:rPr sz="1600" spc="-5" dirty="0">
                <a:latin typeface="Calibri"/>
                <a:cs typeface="Calibri"/>
              </a:rPr>
              <a:t>е</a:t>
            </a:r>
            <a:r>
              <a:rPr sz="1600" dirty="0">
                <a:latin typeface="Calibri"/>
                <a:cs typeface="Calibri"/>
              </a:rPr>
              <a:t>ния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р</a:t>
            </a:r>
            <a:r>
              <a:rPr sz="1600" spc="-35" dirty="0">
                <a:latin typeface="Calibri"/>
                <a:cs typeface="Calibri"/>
              </a:rPr>
              <a:t>о</a:t>
            </a:r>
            <a:r>
              <a:rPr sz="1600" dirty="0">
                <a:latin typeface="Calibri"/>
                <a:cs typeface="Calibri"/>
              </a:rPr>
              <a:t>д</a:t>
            </a:r>
            <a:r>
              <a:rPr sz="1600" spc="-10" dirty="0">
                <a:latin typeface="Calibri"/>
                <a:cs typeface="Calibri"/>
              </a:rPr>
              <a:t>и</a:t>
            </a:r>
            <a:r>
              <a:rPr sz="1600" spc="-20" dirty="0">
                <a:latin typeface="Calibri"/>
                <a:cs typeface="Calibri"/>
              </a:rPr>
              <a:t>т</a:t>
            </a:r>
            <a:r>
              <a:rPr sz="1600" spc="-30" dirty="0">
                <a:latin typeface="Calibri"/>
                <a:cs typeface="Calibri"/>
              </a:rPr>
              <a:t>е</a:t>
            </a:r>
            <a:r>
              <a:rPr sz="1600" dirty="0">
                <a:latin typeface="Calibri"/>
                <a:cs typeface="Calibri"/>
              </a:rPr>
              <a:t>ле</a:t>
            </a:r>
            <a:r>
              <a:rPr sz="1600" spc="-5" dirty="0">
                <a:latin typeface="Calibri"/>
                <a:cs typeface="Calibri"/>
              </a:rPr>
              <a:t>й</a:t>
            </a:r>
            <a:r>
              <a:rPr sz="1600" dirty="0">
                <a:latin typeface="Calibri"/>
                <a:cs typeface="Calibri"/>
              </a:rPr>
              <a:t>.</a:t>
            </a:r>
          </a:p>
          <a:p>
            <a:pPr marL="12700" marR="6350" indent="264795" algn="just">
              <a:lnSpc>
                <a:spcPct val="100000"/>
              </a:lnSpc>
            </a:pPr>
            <a:r>
              <a:rPr sz="1600" dirty="0">
                <a:latin typeface="Calibri"/>
                <a:cs typeface="Calibri"/>
              </a:rPr>
              <a:t>В 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lang="ru-RU" sz="1600" spc="-5" dirty="0" smtClean="0">
                <a:latin typeface="Calibri"/>
                <a:cs typeface="Calibri"/>
              </a:rPr>
              <a:t>2025-2027 </a:t>
            </a:r>
            <a:r>
              <a:rPr sz="1600" spc="-20" dirty="0" err="1" smtClean="0">
                <a:latin typeface="Calibri"/>
                <a:cs typeface="Calibri"/>
              </a:rPr>
              <a:t>г</a:t>
            </a:r>
            <a:r>
              <a:rPr sz="1600" spc="-35" dirty="0" err="1" smtClean="0">
                <a:latin typeface="Calibri"/>
                <a:cs typeface="Calibri"/>
              </a:rPr>
              <a:t>о</a:t>
            </a:r>
            <a:r>
              <a:rPr sz="1600" dirty="0" err="1" smtClean="0">
                <a:latin typeface="Calibri"/>
                <a:cs typeface="Calibri"/>
              </a:rPr>
              <a:t>д</a:t>
            </a:r>
            <a:r>
              <a:rPr lang="ru-RU" sz="1600" spc="5" dirty="0" smtClean="0">
                <a:latin typeface="Calibri"/>
                <a:cs typeface="Calibri"/>
              </a:rPr>
              <a:t>ах</a:t>
            </a:r>
            <a:r>
              <a:rPr sz="1600" dirty="0" smtClean="0">
                <a:latin typeface="Calibri"/>
                <a:cs typeface="Calibri"/>
              </a:rPr>
              <a:t> </a:t>
            </a:r>
            <a:r>
              <a:rPr sz="1600" spc="-25" dirty="0" smtClean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плани</a:t>
            </a:r>
            <a:r>
              <a:rPr sz="1600" spc="-25" dirty="0">
                <a:latin typeface="Calibri"/>
                <a:cs typeface="Calibri"/>
              </a:rPr>
              <a:t>р</a:t>
            </a:r>
            <a:r>
              <a:rPr sz="1600" spc="-15" dirty="0">
                <a:latin typeface="Calibri"/>
                <a:cs typeface="Calibri"/>
              </a:rPr>
              <a:t>у</a:t>
            </a:r>
            <a:r>
              <a:rPr sz="1600" dirty="0">
                <a:latin typeface="Calibri"/>
                <a:cs typeface="Calibri"/>
              </a:rPr>
              <a:t>е</a:t>
            </a:r>
            <a:r>
              <a:rPr sz="1600" spc="-20" dirty="0">
                <a:latin typeface="Calibri"/>
                <a:cs typeface="Calibri"/>
              </a:rPr>
              <a:t>т</a:t>
            </a:r>
            <a:r>
              <a:rPr sz="1600" spc="-10" dirty="0">
                <a:latin typeface="Calibri"/>
                <a:cs typeface="Calibri"/>
              </a:rPr>
              <a:t>с</a:t>
            </a:r>
            <a:r>
              <a:rPr sz="1600" dirty="0">
                <a:latin typeface="Calibri"/>
                <a:cs typeface="Calibri"/>
              </a:rPr>
              <a:t>я 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обе</a:t>
            </a:r>
            <a:r>
              <a:rPr sz="1600" spc="-10" dirty="0">
                <a:latin typeface="Calibri"/>
                <a:cs typeface="Calibri"/>
              </a:rPr>
              <a:t>с</a:t>
            </a:r>
            <a:r>
              <a:rPr sz="1600" dirty="0">
                <a:latin typeface="Calibri"/>
                <a:cs typeface="Calibri"/>
              </a:rPr>
              <a:t>печ</a:t>
            </a:r>
            <a:r>
              <a:rPr sz="1600" spc="-5" dirty="0">
                <a:latin typeface="Calibri"/>
                <a:cs typeface="Calibri"/>
              </a:rPr>
              <a:t>и</a:t>
            </a:r>
            <a:r>
              <a:rPr sz="1600" dirty="0">
                <a:latin typeface="Calibri"/>
                <a:cs typeface="Calibri"/>
              </a:rPr>
              <a:t>ть 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 err="1">
                <a:latin typeface="Calibri"/>
                <a:cs typeface="Calibri"/>
              </a:rPr>
              <a:t>жиль</a:t>
            </a:r>
            <a:r>
              <a:rPr sz="1600" spc="-15" dirty="0" err="1">
                <a:latin typeface="Calibri"/>
                <a:cs typeface="Calibri"/>
              </a:rPr>
              <a:t>ё</a:t>
            </a:r>
            <a:r>
              <a:rPr sz="1600" dirty="0" err="1">
                <a:latin typeface="Calibri"/>
                <a:cs typeface="Calibri"/>
              </a:rPr>
              <a:t>м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lang="ru-RU" sz="1600" spc="-35" dirty="0" smtClean="0">
                <a:latin typeface="Calibri"/>
                <a:cs typeface="Calibri"/>
              </a:rPr>
              <a:t>21</a:t>
            </a:r>
            <a:r>
              <a:rPr sz="1600" dirty="0" smtClean="0">
                <a:latin typeface="Calibri"/>
                <a:cs typeface="Calibri"/>
              </a:rPr>
              <a:t> </a:t>
            </a:r>
            <a:r>
              <a:rPr sz="1600" spc="-25" dirty="0" smtClean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д</a:t>
            </a:r>
            <a:r>
              <a:rPr sz="1600" dirty="0">
                <a:latin typeface="Calibri"/>
                <a:cs typeface="Calibri"/>
              </a:rPr>
              <a:t>е</a:t>
            </a:r>
            <a:r>
              <a:rPr sz="1600" spc="-20" dirty="0">
                <a:latin typeface="Calibri"/>
                <a:cs typeface="Calibri"/>
              </a:rPr>
              <a:t>т</a:t>
            </a:r>
            <a:r>
              <a:rPr sz="1600" dirty="0">
                <a:latin typeface="Calibri"/>
                <a:cs typeface="Calibri"/>
              </a:rPr>
              <a:t>е</a:t>
            </a:r>
            <a:r>
              <a:rPr sz="1600" spc="-10" dirty="0">
                <a:latin typeface="Calibri"/>
                <a:cs typeface="Calibri"/>
              </a:rPr>
              <a:t>й</a:t>
            </a:r>
            <a:r>
              <a:rPr sz="1600" dirty="0">
                <a:latin typeface="Calibri"/>
                <a:cs typeface="Calibri"/>
              </a:rPr>
              <a:t>-</a:t>
            </a:r>
            <a:r>
              <a:rPr sz="1600" spc="-10" dirty="0">
                <a:latin typeface="Calibri"/>
                <a:cs typeface="Calibri"/>
              </a:rPr>
              <a:t>с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-10" dirty="0">
                <a:latin typeface="Calibri"/>
                <a:cs typeface="Calibri"/>
              </a:rPr>
              <a:t>ро</a:t>
            </a:r>
            <a:r>
              <a:rPr sz="1600" dirty="0">
                <a:latin typeface="Calibri"/>
                <a:cs typeface="Calibri"/>
              </a:rPr>
              <a:t>т 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и </a:t>
            </a:r>
            <a:r>
              <a:rPr sz="1600" spc="-20" dirty="0">
                <a:latin typeface="Calibri"/>
                <a:cs typeface="Calibri"/>
              </a:rPr>
              <a:t>д</a:t>
            </a:r>
            <a:r>
              <a:rPr sz="1600" dirty="0">
                <a:latin typeface="Calibri"/>
                <a:cs typeface="Calibri"/>
              </a:rPr>
              <a:t>е</a:t>
            </a:r>
            <a:r>
              <a:rPr sz="1600" spc="-20" dirty="0">
                <a:latin typeface="Calibri"/>
                <a:cs typeface="Calibri"/>
              </a:rPr>
              <a:t>т</a:t>
            </a:r>
            <a:r>
              <a:rPr sz="1600" dirty="0">
                <a:latin typeface="Calibri"/>
                <a:cs typeface="Calibri"/>
              </a:rPr>
              <a:t>е</a:t>
            </a:r>
            <a:r>
              <a:rPr sz="1600" spc="-10" dirty="0">
                <a:latin typeface="Calibri"/>
                <a:cs typeface="Calibri"/>
              </a:rPr>
              <a:t>й</a:t>
            </a:r>
            <a:r>
              <a:rPr sz="1600" dirty="0">
                <a:latin typeface="Calibri"/>
                <a:cs typeface="Calibri"/>
              </a:rPr>
              <a:t>,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ос</a:t>
            </a:r>
            <a:r>
              <a:rPr sz="1600" spc="-10" dirty="0">
                <a:latin typeface="Calibri"/>
                <a:cs typeface="Calibri"/>
              </a:rPr>
              <a:t>т</a:t>
            </a:r>
            <a:r>
              <a:rPr sz="1600" dirty="0">
                <a:latin typeface="Calibri"/>
                <a:cs typeface="Calibri"/>
              </a:rPr>
              <a:t>ав</a:t>
            </a:r>
            <a:r>
              <a:rPr sz="1600" spc="-5" dirty="0">
                <a:latin typeface="Calibri"/>
                <a:cs typeface="Calibri"/>
              </a:rPr>
              <a:t>ш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-25" dirty="0">
                <a:latin typeface="Calibri"/>
                <a:cs typeface="Calibri"/>
              </a:rPr>
              <a:t>х</a:t>
            </a:r>
            <a:r>
              <a:rPr sz="1600" spc="-10" dirty="0">
                <a:latin typeface="Calibri"/>
                <a:cs typeface="Calibri"/>
              </a:rPr>
              <a:t>с</a:t>
            </a:r>
            <a:r>
              <a:rPr sz="1600" dirty="0">
                <a:latin typeface="Calibri"/>
                <a:cs typeface="Calibri"/>
              </a:rPr>
              <a:t>я </a:t>
            </a:r>
            <a:r>
              <a:rPr sz="1600" spc="-5" dirty="0">
                <a:latin typeface="Calibri"/>
                <a:cs typeface="Calibri"/>
              </a:rPr>
              <a:t>б</a:t>
            </a:r>
            <a:r>
              <a:rPr sz="1600" dirty="0">
                <a:latin typeface="Calibri"/>
                <a:cs typeface="Calibri"/>
              </a:rPr>
              <a:t>ез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попеч</a:t>
            </a:r>
            <a:r>
              <a:rPr sz="1600" spc="-5" dirty="0">
                <a:latin typeface="Calibri"/>
                <a:cs typeface="Calibri"/>
              </a:rPr>
              <a:t>е</a:t>
            </a:r>
            <a:r>
              <a:rPr sz="1600" dirty="0">
                <a:latin typeface="Calibri"/>
                <a:cs typeface="Calibri"/>
              </a:rPr>
              <a:t>ния</a:t>
            </a:r>
            <a:r>
              <a:rPr sz="1600" spc="-10" dirty="0">
                <a:latin typeface="Calibri"/>
                <a:cs typeface="Calibri"/>
              </a:rPr>
              <a:t> р</a:t>
            </a:r>
            <a:r>
              <a:rPr sz="1600" spc="-35" dirty="0">
                <a:latin typeface="Calibri"/>
                <a:cs typeface="Calibri"/>
              </a:rPr>
              <a:t>о</a:t>
            </a:r>
            <a:r>
              <a:rPr sz="1600" dirty="0">
                <a:latin typeface="Calibri"/>
                <a:cs typeface="Calibri"/>
              </a:rPr>
              <a:t>д</a:t>
            </a:r>
            <a:r>
              <a:rPr sz="1600" spc="-10" dirty="0">
                <a:latin typeface="Calibri"/>
                <a:cs typeface="Calibri"/>
              </a:rPr>
              <a:t>и</a:t>
            </a:r>
            <a:r>
              <a:rPr sz="1600" spc="-20" dirty="0">
                <a:latin typeface="Calibri"/>
                <a:cs typeface="Calibri"/>
              </a:rPr>
              <a:t>т</a:t>
            </a:r>
            <a:r>
              <a:rPr sz="1600" spc="-30" dirty="0">
                <a:latin typeface="Calibri"/>
                <a:cs typeface="Calibri"/>
              </a:rPr>
              <a:t>е</a:t>
            </a:r>
            <a:r>
              <a:rPr sz="1600" dirty="0">
                <a:latin typeface="Calibri"/>
                <a:cs typeface="Calibri"/>
              </a:rPr>
              <a:t>лей.</a:t>
            </a:r>
          </a:p>
        </p:txBody>
      </p:sp>
      <p:sp>
        <p:nvSpPr>
          <p:cNvPr id="9" name="object 9"/>
          <p:cNvSpPr/>
          <p:nvPr/>
        </p:nvSpPr>
        <p:spPr>
          <a:xfrm>
            <a:off x="3786253" y="4788026"/>
            <a:ext cx="2881376" cy="38427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56045" y="5508105"/>
            <a:ext cx="3524250" cy="26432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251500"/>
              </p:ext>
            </p:extLst>
          </p:nvPr>
        </p:nvGraphicFramePr>
        <p:xfrm>
          <a:off x="180032" y="1187627"/>
          <a:ext cx="6517323" cy="185738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088729"/>
                <a:gridCol w="432048"/>
                <a:gridCol w="288032"/>
                <a:gridCol w="432048"/>
                <a:gridCol w="288032"/>
                <a:gridCol w="360040"/>
                <a:gridCol w="360040"/>
                <a:gridCol w="432048"/>
                <a:gridCol w="288032"/>
                <a:gridCol w="504056"/>
                <a:gridCol w="360040"/>
                <a:gridCol w="432048"/>
                <a:gridCol w="432048"/>
                <a:gridCol w="432048"/>
                <a:gridCol w="388034"/>
              </a:tblGrid>
              <a:tr h="24832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Наименование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показателя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5253" marR="5253" marT="5253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2021 </a:t>
                      </a:r>
                      <a:r>
                        <a:rPr lang="ru-RU" sz="1100" dirty="0" smtClean="0"/>
                        <a:t>г</a:t>
                      </a:r>
                      <a:r>
                        <a:rPr lang="ru-RU" sz="1100" dirty="0"/>
                        <a:t>.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5253" marR="5253" marT="525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2022 </a:t>
                      </a:r>
                      <a:r>
                        <a:rPr lang="ru-RU" sz="1100" dirty="0"/>
                        <a:t>г.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5253" marR="5253" marT="525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2023 </a:t>
                      </a:r>
                      <a:r>
                        <a:rPr lang="ru-RU" sz="1100" dirty="0"/>
                        <a:t>г.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5253" marR="5253" marT="525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2024 </a:t>
                      </a:r>
                      <a:r>
                        <a:rPr lang="ru-RU" sz="1100" dirty="0"/>
                        <a:t>г.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5253" marR="5253" marT="525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План </a:t>
                      </a:r>
                      <a:r>
                        <a:rPr lang="ru-RU" sz="1100" dirty="0" smtClean="0"/>
                        <a:t>2025 </a:t>
                      </a:r>
                      <a:r>
                        <a:rPr lang="ru-RU" sz="1100" dirty="0"/>
                        <a:t>г.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План </a:t>
                      </a:r>
                      <a:r>
                        <a:rPr lang="ru-RU" sz="1100" dirty="0" smtClean="0"/>
                        <a:t>2026 </a:t>
                      </a:r>
                      <a:r>
                        <a:rPr lang="ru-RU" sz="1100" dirty="0"/>
                        <a:t>г.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План </a:t>
                      </a:r>
                      <a:r>
                        <a:rPr lang="ru-RU" sz="1100" dirty="0" smtClean="0"/>
                        <a:t>2027 </a:t>
                      </a:r>
                      <a:r>
                        <a:rPr lang="ru-RU" sz="1100" dirty="0"/>
                        <a:t>г.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млн. руб.</a:t>
                      </a:r>
                      <a:endParaRPr lang="ru-RU" sz="1100">
                        <a:latin typeface="Times New Roman"/>
                        <a:ea typeface="Calibri"/>
                      </a:endParaRPr>
                    </a:p>
                  </a:txBody>
                  <a:tcPr marL="5253" marR="5253" marT="525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чел.</a:t>
                      </a:r>
                      <a:endParaRPr lang="ru-RU" sz="1100">
                        <a:latin typeface="Times New Roman"/>
                        <a:ea typeface="Calibri"/>
                      </a:endParaRPr>
                    </a:p>
                  </a:txBody>
                  <a:tcPr marL="5253" marR="5253" marT="525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млн. руб.</a:t>
                      </a:r>
                      <a:endParaRPr lang="ru-RU" sz="1100">
                        <a:latin typeface="Times New Roman"/>
                        <a:ea typeface="Calibri"/>
                      </a:endParaRPr>
                    </a:p>
                  </a:txBody>
                  <a:tcPr marL="5253" marR="5253" marT="525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чел.</a:t>
                      </a:r>
                      <a:endParaRPr lang="ru-RU" sz="1100">
                        <a:latin typeface="Times New Roman"/>
                        <a:ea typeface="Calibri"/>
                      </a:endParaRPr>
                    </a:p>
                  </a:txBody>
                  <a:tcPr marL="5253" marR="5253" marT="525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млн. руб.</a:t>
                      </a:r>
                      <a:endParaRPr lang="ru-RU" sz="1100">
                        <a:latin typeface="Times New Roman"/>
                        <a:ea typeface="Calibri"/>
                      </a:endParaRPr>
                    </a:p>
                  </a:txBody>
                  <a:tcPr marL="5253" marR="5253" marT="525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чел.</a:t>
                      </a:r>
                      <a:endParaRPr lang="ru-RU" sz="1100">
                        <a:latin typeface="Times New Roman"/>
                        <a:ea typeface="Calibri"/>
                      </a:endParaRPr>
                    </a:p>
                  </a:txBody>
                  <a:tcPr marL="5253" marR="5253" marT="525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 руб.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5253" marR="5253" marT="525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чел.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5253" marR="5253" marT="525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 руб.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чел.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 руб.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чел.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 руб.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чел.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11948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Обеспечение жильем детей- сирот и детей, оставшихся без попечения родителей</a:t>
                      </a:r>
                      <a:endParaRPr lang="ru-RU" sz="1100" dirty="0">
                        <a:latin typeface="Times New Roman"/>
                        <a:ea typeface="Calibri"/>
                      </a:endParaRPr>
                    </a:p>
                  </a:txBody>
                  <a:tcPr marL="5253" marR="5253" marT="525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15,2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10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18,7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18,5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29,1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27,6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23,4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26,9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96628" y="107504"/>
            <a:ext cx="6264694" cy="920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1270" algn="ctr">
              <a:lnSpc>
                <a:spcPct val="100000"/>
              </a:lnSpc>
            </a:pPr>
            <a:r>
              <a:rPr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КУЛЬТУРА</a:t>
            </a:r>
          </a:p>
          <a:p>
            <a:pPr marL="12065" marR="5080" indent="-1270" algn="ctr">
              <a:lnSpc>
                <a:spcPct val="100000"/>
              </a:lnSpc>
              <a:spcBef>
                <a:spcPts val="680"/>
              </a:spcBef>
            </a:pPr>
            <a:r>
              <a:rPr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1. Объём расходов бюджета муниципального образования Щербиновский район на культуру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23732" y="3059832"/>
            <a:ext cx="619268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1270" algn="ctr">
              <a:spcBef>
                <a:spcPts val="680"/>
              </a:spcBef>
            </a:pPr>
            <a:r>
              <a:rPr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2. Структура расходов бюджета муниципального образования Щербиновский </a:t>
            </a:r>
            <a:r>
              <a:rPr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район</a:t>
            </a:r>
            <a:r>
              <a:rPr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на культуру</a:t>
            </a:r>
          </a:p>
        </p:txBody>
      </p:sp>
      <p:sp>
        <p:nvSpPr>
          <p:cNvPr id="18" name="object 18"/>
          <p:cNvSpPr/>
          <p:nvPr/>
        </p:nvSpPr>
        <p:spPr>
          <a:xfrm>
            <a:off x="1500126" y="6145300"/>
            <a:ext cx="3729076" cy="274718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198442"/>
              </p:ext>
            </p:extLst>
          </p:nvPr>
        </p:nvGraphicFramePr>
        <p:xfrm>
          <a:off x="359478" y="1027173"/>
          <a:ext cx="6201844" cy="210053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746646"/>
                <a:gridCol w="629618"/>
                <a:gridCol w="877626"/>
                <a:gridCol w="778558"/>
                <a:gridCol w="693258"/>
                <a:gridCol w="674894"/>
                <a:gridCol w="801244"/>
              </a:tblGrid>
              <a:tr h="26202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Наименование показателя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План </a:t>
                      </a:r>
                      <a:r>
                        <a:rPr lang="ru-RU" sz="1500" dirty="0" smtClean="0"/>
                        <a:t>2025 </a:t>
                      </a:r>
                      <a:r>
                        <a:rPr lang="ru-RU" sz="1500" dirty="0"/>
                        <a:t>год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План </a:t>
                      </a:r>
                      <a:r>
                        <a:rPr lang="ru-RU" sz="1500" dirty="0" smtClean="0"/>
                        <a:t>2026 </a:t>
                      </a:r>
                      <a:r>
                        <a:rPr lang="ru-RU" sz="1500" dirty="0"/>
                        <a:t>год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План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2027 </a:t>
                      </a:r>
                      <a:r>
                        <a:rPr lang="ru-RU" sz="1500" dirty="0"/>
                        <a:t>год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79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социальной сферы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социальной сферы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социальной сферы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5096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Расходы на социальную сферу 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1 172,1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dirty="0">
                          <a:effectLst/>
                        </a:rPr>
                        <a:t>100,0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1 110,5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dirty="0">
                          <a:effectLst/>
                        </a:rPr>
                        <a:t>100,0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1 262,5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dirty="0">
                          <a:effectLst/>
                        </a:rPr>
                        <a:t>100,0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063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Расходы на </a:t>
                      </a:r>
                      <a:r>
                        <a:rPr lang="ru-RU" sz="1500" dirty="0" smtClean="0"/>
                        <a:t>культуру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15,7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ru-RU" sz="1600" u="none" strike="noStrike" dirty="0" smtClean="0">
                          <a:effectLst/>
                        </a:rPr>
                        <a:t>1,3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14,1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1,3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13,1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1,0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30655"/>
              </p:ext>
            </p:extLst>
          </p:nvPr>
        </p:nvGraphicFramePr>
        <p:xfrm>
          <a:off x="366342" y="3635898"/>
          <a:ext cx="6192688" cy="281781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983880"/>
                <a:gridCol w="683017"/>
                <a:gridCol w="758908"/>
                <a:gridCol w="607126"/>
                <a:gridCol w="758908"/>
                <a:gridCol w="683017"/>
                <a:gridCol w="717832"/>
              </a:tblGrid>
              <a:tr h="26139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Наименование показателя 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План </a:t>
                      </a:r>
                      <a:r>
                        <a:rPr lang="ru-RU" sz="1500" dirty="0" smtClean="0"/>
                        <a:t>2025 </a:t>
                      </a:r>
                      <a:r>
                        <a:rPr lang="ru-RU" sz="1500" dirty="0"/>
                        <a:t>год 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План </a:t>
                      </a:r>
                      <a:r>
                        <a:rPr lang="ru-RU" sz="1500" dirty="0" smtClean="0"/>
                        <a:t>2026 </a:t>
                      </a:r>
                      <a:r>
                        <a:rPr lang="ru-RU" sz="1500" dirty="0"/>
                        <a:t>год 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4346" marR="4346" marT="434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План </a:t>
                      </a:r>
                      <a:r>
                        <a:rPr lang="ru-RU" sz="1500" dirty="0" smtClean="0"/>
                        <a:t>2027 </a:t>
                      </a:r>
                      <a:r>
                        <a:rPr lang="ru-RU" sz="1500" dirty="0"/>
                        <a:t>год 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52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на </a:t>
                      </a:r>
                      <a:r>
                        <a:rPr lang="ru-RU" sz="1100" dirty="0" smtClean="0"/>
                        <a:t>культуру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4346" marR="4346" marT="43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на </a:t>
                      </a:r>
                      <a:r>
                        <a:rPr lang="ru-RU" sz="1100" dirty="0" smtClean="0"/>
                        <a:t>культуру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на </a:t>
                      </a:r>
                      <a:r>
                        <a:rPr lang="ru-RU" sz="1100" dirty="0" smtClean="0"/>
                        <a:t>культуру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</a:tr>
              <a:tr h="2613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Расходы на </a:t>
                      </a:r>
                      <a:r>
                        <a:rPr lang="ru-RU" sz="1500" dirty="0" smtClean="0"/>
                        <a:t>культуру 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15,7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100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14,1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4346" marR="4346" marT="43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100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13,1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100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</a:tr>
              <a:tr h="2672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в том числе: 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500" dirty="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500" dirty="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500" dirty="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4346" marR="4346" marT="43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50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50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50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</a:tr>
              <a:tr h="7699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spc="-5" dirty="0" smtClean="0"/>
                        <a:t>у</a:t>
                      </a:r>
                      <a:r>
                        <a:rPr lang="ru-RU" sz="1500" dirty="0" smtClean="0"/>
                        <a:t>чр</a:t>
                      </a:r>
                      <a:r>
                        <a:rPr lang="ru-RU" sz="1500" spc="-20" dirty="0" smtClean="0"/>
                        <a:t>е</a:t>
                      </a:r>
                      <a:r>
                        <a:rPr lang="ru-RU" sz="1500" dirty="0" smtClean="0"/>
                        <a:t>ж</a:t>
                      </a:r>
                      <a:r>
                        <a:rPr lang="ru-RU" sz="1500" spc="-15" dirty="0" smtClean="0"/>
                        <a:t>д</a:t>
                      </a:r>
                      <a:r>
                        <a:rPr lang="ru-RU" sz="1500" spc="-5" dirty="0" smtClean="0"/>
                        <a:t>е</a:t>
                      </a:r>
                      <a:r>
                        <a:rPr lang="ru-RU" sz="1500" dirty="0" smtClean="0"/>
                        <a:t>ния </a:t>
                      </a:r>
                      <a:r>
                        <a:rPr lang="ru-RU" sz="1500" spc="-10" dirty="0" smtClean="0"/>
                        <a:t>к</a:t>
                      </a:r>
                      <a:r>
                        <a:rPr lang="ru-RU" sz="1500" spc="-45" dirty="0" smtClean="0"/>
                        <a:t>у</a:t>
                      </a:r>
                      <a:r>
                        <a:rPr lang="ru-RU" sz="1500" dirty="0" smtClean="0"/>
                        <a:t>л</a:t>
                      </a:r>
                      <a:r>
                        <a:rPr lang="ru-RU" sz="1500" spc="-45" dirty="0" smtClean="0"/>
                        <a:t>ь</a:t>
                      </a:r>
                      <a:r>
                        <a:rPr lang="ru-RU" sz="1500" dirty="0" smtClean="0"/>
                        <a:t>т</a:t>
                      </a:r>
                      <a:r>
                        <a:rPr lang="ru-RU" sz="1500" spc="-5" dirty="0" smtClean="0"/>
                        <a:t>у</a:t>
                      </a:r>
                      <a:r>
                        <a:rPr lang="ru-RU" sz="1500" dirty="0" smtClean="0"/>
                        <a:t>ры</a:t>
                      </a:r>
                      <a:r>
                        <a:rPr lang="ru-RU" sz="1500" spc="-50" dirty="0" smtClean="0"/>
                        <a:t> </a:t>
                      </a:r>
                      <a:r>
                        <a:rPr lang="ru-RU" sz="1500" dirty="0" smtClean="0"/>
                        <a:t>и м</a:t>
                      </a:r>
                      <a:r>
                        <a:rPr lang="ru-RU" sz="1500" spc="-10" dirty="0" smtClean="0"/>
                        <a:t>е</a:t>
                      </a:r>
                      <a:r>
                        <a:rPr lang="ru-RU" sz="1500" dirty="0" smtClean="0"/>
                        <a:t>роприятия</a:t>
                      </a:r>
                      <a:r>
                        <a:rPr lang="ru-RU" sz="1500" spc="-30" dirty="0" smtClean="0"/>
                        <a:t> </a:t>
                      </a:r>
                      <a:r>
                        <a:rPr lang="ru-RU" sz="1500" dirty="0" smtClean="0"/>
                        <a:t>в</a:t>
                      </a:r>
                      <a:r>
                        <a:rPr lang="ru-RU" sz="1500" spc="-5" dirty="0" smtClean="0"/>
                        <a:t> </a:t>
                      </a:r>
                      <a:r>
                        <a:rPr lang="ru-RU" sz="1500" dirty="0" smtClean="0"/>
                        <a:t>с</a:t>
                      </a:r>
                      <a:r>
                        <a:rPr lang="ru-RU" sz="1500" spc="5" dirty="0" smtClean="0"/>
                        <a:t>ф</a:t>
                      </a:r>
                      <a:r>
                        <a:rPr lang="ru-RU" sz="1500" spc="-5" dirty="0" smtClean="0"/>
                        <a:t>е</a:t>
                      </a:r>
                      <a:r>
                        <a:rPr lang="ru-RU" sz="1500" dirty="0" smtClean="0"/>
                        <a:t>ре </a:t>
                      </a:r>
                      <a:r>
                        <a:rPr lang="ru-RU" sz="1500" spc="-10" dirty="0" smtClean="0"/>
                        <a:t>к</a:t>
                      </a:r>
                      <a:r>
                        <a:rPr lang="ru-RU" sz="1500" spc="-45" dirty="0" smtClean="0"/>
                        <a:t>у</a:t>
                      </a:r>
                      <a:r>
                        <a:rPr lang="ru-RU" sz="1500" dirty="0" smtClean="0"/>
                        <a:t>л</a:t>
                      </a:r>
                      <a:r>
                        <a:rPr lang="ru-RU" sz="1500" spc="-45" dirty="0" smtClean="0"/>
                        <a:t>ь</a:t>
                      </a:r>
                      <a:r>
                        <a:rPr lang="ru-RU" sz="1500" dirty="0" smtClean="0"/>
                        <a:t>т</a:t>
                      </a:r>
                      <a:r>
                        <a:rPr lang="ru-RU" sz="1500" spc="-5" dirty="0" smtClean="0"/>
                        <a:t>у</a:t>
                      </a:r>
                      <a:r>
                        <a:rPr lang="ru-RU" sz="1500" dirty="0" smtClean="0"/>
                        <a:t>ры 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13,8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87,9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12,3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87,2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11,5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87,8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59519">
                <a:tc>
                  <a:txBody>
                    <a:bodyPr/>
                    <a:lstStyle/>
                    <a:p>
                      <a:pPr marL="1905" marR="294005"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д</a:t>
                      </a:r>
                      <a:r>
                        <a:rPr lang="ru-RU" sz="1500" spc="-15" dirty="0" smtClean="0"/>
                        <a:t>р</a:t>
                      </a:r>
                      <a:r>
                        <a:rPr lang="ru-RU" sz="1500" spc="-5" dirty="0" smtClean="0"/>
                        <a:t>у</a:t>
                      </a:r>
                      <a:r>
                        <a:rPr lang="ru-RU" sz="1500" spc="-10" dirty="0" smtClean="0"/>
                        <a:t>г</a:t>
                      </a:r>
                      <a:r>
                        <a:rPr lang="ru-RU" sz="1500" dirty="0" smtClean="0"/>
                        <a:t>ие</a:t>
                      </a:r>
                      <a:r>
                        <a:rPr lang="ru-RU" sz="1500" spc="-15" dirty="0" smtClean="0"/>
                        <a:t> </a:t>
                      </a:r>
                      <a:r>
                        <a:rPr lang="ru-RU" sz="1500" spc="-10" dirty="0" smtClean="0"/>
                        <a:t>в</a:t>
                      </a:r>
                      <a:r>
                        <a:rPr lang="ru-RU" sz="1500" dirty="0" smtClean="0"/>
                        <a:t>опросы в о</a:t>
                      </a:r>
                      <a:r>
                        <a:rPr lang="ru-RU" sz="1500" spc="-25" dirty="0" smtClean="0"/>
                        <a:t>б</a:t>
                      </a:r>
                      <a:r>
                        <a:rPr lang="ru-RU" sz="1500" dirty="0" smtClean="0"/>
                        <a:t>л</a:t>
                      </a:r>
                      <a:r>
                        <a:rPr lang="ru-RU" sz="1500" spc="-5" dirty="0" smtClean="0"/>
                        <a:t>а</a:t>
                      </a:r>
                      <a:r>
                        <a:rPr lang="ru-RU" sz="1500" dirty="0" smtClean="0"/>
                        <a:t>сти</a:t>
                      </a:r>
                      <a:r>
                        <a:rPr lang="ru-RU" sz="1500" spc="-30" dirty="0" smtClean="0"/>
                        <a:t> </a:t>
                      </a:r>
                      <a:r>
                        <a:rPr lang="ru-RU" sz="1500" spc="-10" dirty="0" smtClean="0"/>
                        <a:t>к</a:t>
                      </a:r>
                      <a:r>
                        <a:rPr lang="ru-RU" sz="1500" spc="-45" dirty="0" smtClean="0"/>
                        <a:t>у</a:t>
                      </a:r>
                      <a:r>
                        <a:rPr lang="ru-RU" sz="1500" dirty="0" smtClean="0"/>
                        <a:t>л</a:t>
                      </a:r>
                      <a:r>
                        <a:rPr lang="ru-RU" sz="1500" spc="-45" dirty="0" smtClean="0"/>
                        <a:t>ь</a:t>
                      </a:r>
                      <a:r>
                        <a:rPr lang="ru-RU" sz="1500" dirty="0" smtClean="0"/>
                        <a:t>т</a:t>
                      </a:r>
                      <a:r>
                        <a:rPr lang="ru-RU" sz="1500" spc="-5" dirty="0" smtClean="0"/>
                        <a:t>у</a:t>
                      </a:r>
                      <a:r>
                        <a:rPr lang="ru-RU" sz="1500" dirty="0" smtClean="0"/>
                        <a:t>ры</a:t>
                      </a:r>
                      <a:endParaRPr lang="ru-RU" sz="1500" dirty="0">
                        <a:latin typeface="+mn-lt"/>
                        <a:cs typeface="Calibri"/>
                      </a:endParaRPr>
                    </a:p>
                  </a:txBody>
                  <a:tcPr marL="2318" marR="2318" marT="231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1,9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12,1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1,8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12,8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1,6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 smtClean="0">
                          <a:effectLst/>
                        </a:rPr>
                        <a:t>12,2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6672" y="17114"/>
            <a:ext cx="6048672" cy="8284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1270" algn="ctr"/>
            <a:r>
              <a:rPr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ФИЗИЧЕСКАЯ КУЛЬТУРА И СПОРТ</a:t>
            </a:r>
          </a:p>
          <a:p>
            <a:pPr marL="12065" marR="5080" indent="-1270" algn="ctr">
              <a:spcBef>
                <a:spcPts val="680"/>
              </a:spcBef>
            </a:pPr>
            <a:r>
              <a:rPr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1. Объём расходов бюджета муниципального образования Щербиновский район на физическую культуру и спорт</a:t>
            </a:r>
          </a:p>
        </p:txBody>
      </p:sp>
      <p:sp>
        <p:nvSpPr>
          <p:cNvPr id="10" name="object 10"/>
          <p:cNvSpPr/>
          <p:nvPr/>
        </p:nvSpPr>
        <p:spPr>
          <a:xfrm>
            <a:off x="1837366" y="7452320"/>
            <a:ext cx="3500462" cy="16573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758181"/>
              </p:ext>
            </p:extLst>
          </p:nvPr>
        </p:nvGraphicFramePr>
        <p:xfrm>
          <a:off x="364667" y="3771836"/>
          <a:ext cx="6192687" cy="3835594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376263"/>
                <a:gridCol w="432048"/>
                <a:gridCol w="792088"/>
                <a:gridCol w="504056"/>
                <a:gridCol w="864096"/>
                <a:gridCol w="456773"/>
                <a:gridCol w="767363"/>
              </a:tblGrid>
              <a:tr h="26202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Наименование показателя 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План </a:t>
                      </a:r>
                      <a:r>
                        <a:rPr lang="ru-RU" sz="1500" dirty="0" smtClean="0"/>
                        <a:t>2025 </a:t>
                      </a:r>
                      <a:r>
                        <a:rPr lang="ru-RU" sz="1500" dirty="0"/>
                        <a:t>год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План </a:t>
                      </a:r>
                      <a:r>
                        <a:rPr lang="ru-RU" sz="1500" dirty="0" smtClean="0"/>
                        <a:t>2026 </a:t>
                      </a:r>
                      <a:r>
                        <a:rPr lang="ru-RU" sz="1500" dirty="0"/>
                        <a:t>год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План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2027 </a:t>
                      </a:r>
                      <a:r>
                        <a:rPr lang="ru-RU" sz="1500" dirty="0"/>
                        <a:t>год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08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</a:t>
                      </a:r>
                      <a:r>
                        <a:rPr lang="ru-RU" sz="1100" dirty="0" smtClean="0"/>
                        <a:t>. руб</a:t>
                      </a:r>
                      <a:r>
                        <a:rPr lang="ru-RU" sz="1100" dirty="0"/>
                        <a:t>.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на </a:t>
                      </a:r>
                      <a:r>
                        <a:rPr lang="ru-RU" sz="1100" dirty="0" smtClean="0"/>
                        <a:t>физическую культуру и спорт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</a:t>
                      </a:r>
                      <a:r>
                        <a:rPr lang="ru-RU" sz="1100" dirty="0" smtClean="0"/>
                        <a:t>. руб</a:t>
                      </a:r>
                      <a:r>
                        <a:rPr lang="ru-RU" sz="1100" dirty="0"/>
                        <a:t>.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4346" marR="4346" marT="43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% в расходах на физическую культуру и спорт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</a:t>
                      </a:r>
                      <a:r>
                        <a:rPr lang="ru-RU" sz="1100" dirty="0" smtClean="0"/>
                        <a:t>. руб</a:t>
                      </a:r>
                      <a:r>
                        <a:rPr lang="ru-RU" sz="1100" dirty="0"/>
                        <a:t>.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% в расходах на физическую культуру и спорт 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</a:tr>
              <a:tr h="50701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Расходы на </a:t>
                      </a:r>
                      <a:r>
                        <a:rPr lang="ru-RU" sz="1400" dirty="0" smtClean="0"/>
                        <a:t>физическую культуру  и спорт</a:t>
                      </a:r>
                      <a:endParaRPr lang="ru-RU" sz="14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41,1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100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36,6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4346" marR="4346" marT="4347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100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34,2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100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2318" marR="2318" marT="2319" marB="0" anchor="ctr"/>
                </a:tc>
              </a:tr>
              <a:tr h="2672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в том числе: </a:t>
                      </a:r>
                      <a:endParaRPr lang="ru-RU" sz="14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4346" marR="4346" marT="43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</a:tr>
              <a:tr h="2593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5" dirty="0" smtClean="0"/>
                        <a:t>физическая культура</a:t>
                      </a:r>
                      <a:endParaRPr lang="ru-RU" sz="14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13,9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33,8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12,3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33,6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11,5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33,6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1905" marR="294005" algn="l">
                        <a:lnSpc>
                          <a:spcPct val="100000"/>
                        </a:lnSpc>
                      </a:pPr>
                      <a:r>
                        <a:rPr lang="ru-RU" sz="1400" dirty="0" smtClean="0"/>
                        <a:t>порт высших достижений</a:t>
                      </a:r>
                      <a:endParaRPr lang="ru-RU" sz="1400" dirty="0">
                        <a:latin typeface="+mn-lt"/>
                        <a:cs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25,7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62,5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23,0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62,8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21,5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62,9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688119">
                <a:tc>
                  <a:txBody>
                    <a:bodyPr/>
                    <a:lstStyle/>
                    <a:p>
                      <a:pPr marL="1905" marR="294005" algn="l">
                        <a:lnSpc>
                          <a:spcPct val="100000"/>
                        </a:lnSpc>
                      </a:pPr>
                      <a:r>
                        <a:rPr lang="ru-RU" sz="1400" dirty="0" smtClean="0"/>
                        <a:t>другие вопросы в области физической культуры и спорта</a:t>
                      </a:r>
                      <a:endParaRPr lang="ru-RU" sz="1400" dirty="0">
                        <a:latin typeface="+mn-lt"/>
                        <a:cs typeface="Calibri"/>
                      </a:endParaRPr>
                    </a:p>
                  </a:txBody>
                  <a:tcPr marL="2318" marR="2318" marT="231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1,5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3,7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1,3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3,6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1,2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3,5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object 10"/>
          <p:cNvSpPr txBox="1"/>
          <p:nvPr/>
        </p:nvSpPr>
        <p:spPr>
          <a:xfrm>
            <a:off x="451550" y="3177580"/>
            <a:ext cx="6048672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1270" algn="ctr">
              <a:lnSpc>
                <a:spcPct val="100000"/>
              </a:lnSpc>
              <a:spcBef>
                <a:spcPts val="680"/>
              </a:spcBef>
            </a:pPr>
            <a:r>
              <a:rPr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2. Структура расходов бюджета муниципального образования </a:t>
            </a:r>
            <a:r>
              <a:rPr sz="1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Щербиновский</a:t>
            </a:r>
            <a:r>
              <a:rPr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район на культуру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867942"/>
              </p:ext>
            </p:extLst>
          </p:nvPr>
        </p:nvGraphicFramePr>
        <p:xfrm>
          <a:off x="317764" y="845546"/>
          <a:ext cx="6203895" cy="232126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698686"/>
                <a:gridCol w="738559"/>
                <a:gridCol w="851567"/>
                <a:gridCol w="625552"/>
                <a:gridCol w="812415"/>
                <a:gridCol w="664703"/>
                <a:gridCol w="812413"/>
              </a:tblGrid>
              <a:tr h="26202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Наименование показателя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План </a:t>
                      </a:r>
                      <a:r>
                        <a:rPr lang="ru-RU" sz="1500" dirty="0" smtClean="0"/>
                        <a:t>2025 </a:t>
                      </a:r>
                      <a:r>
                        <a:rPr lang="ru-RU" sz="1500" dirty="0"/>
                        <a:t>год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План </a:t>
                      </a:r>
                      <a:r>
                        <a:rPr lang="ru-RU" sz="1500" dirty="0" smtClean="0"/>
                        <a:t>2026 </a:t>
                      </a:r>
                      <a:r>
                        <a:rPr lang="ru-RU" sz="1500" dirty="0"/>
                        <a:t>год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План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2027 </a:t>
                      </a:r>
                      <a:r>
                        <a:rPr lang="ru-RU" sz="1500" dirty="0"/>
                        <a:t>год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79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социальной сферы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социальной сферы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млн.руб.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% в расходах социальной сферы</a:t>
                      </a:r>
                      <a:endParaRPr lang="ru-RU" sz="1100" dirty="0"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5096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Расходы на социальную сферу </a:t>
                      </a:r>
                      <a:endParaRPr lang="ru-RU" sz="1400" dirty="0"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1 172,1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dirty="0">
                          <a:effectLst/>
                        </a:rPr>
                        <a:t>100,0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1 110,5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dirty="0">
                          <a:effectLst/>
                        </a:rPr>
                        <a:t>100,0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1 262,5</a:t>
                      </a:r>
                      <a:endParaRPr lang="ru-RU" sz="15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u="none" strike="noStrike" dirty="0">
                          <a:effectLst/>
                        </a:rPr>
                        <a:t>100,0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772569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Расходы на </a:t>
                      </a:r>
                      <a:r>
                        <a:rPr lang="ru-RU" sz="1400" dirty="0" smtClean="0"/>
                        <a:t>физ</a:t>
                      </a:r>
                      <a:r>
                        <a:rPr lang="ru-RU" sz="1400" spc="5" dirty="0" smtClean="0"/>
                        <a:t>и</a:t>
                      </a:r>
                      <a:r>
                        <a:rPr lang="ru-RU" sz="1400" dirty="0" smtClean="0"/>
                        <a:t>чес</a:t>
                      </a:r>
                      <a:r>
                        <a:rPr lang="ru-RU" sz="1400" spc="-5" dirty="0" smtClean="0"/>
                        <a:t>ку</a:t>
                      </a:r>
                      <a:r>
                        <a:rPr lang="ru-RU" sz="1400" dirty="0" smtClean="0"/>
                        <a:t>ю </a:t>
                      </a:r>
                      <a:r>
                        <a:rPr lang="ru-RU" sz="1400" spc="-10" dirty="0" smtClean="0"/>
                        <a:t>к</a:t>
                      </a:r>
                      <a:r>
                        <a:rPr lang="ru-RU" sz="1400" spc="-45" dirty="0" smtClean="0"/>
                        <a:t>у</a:t>
                      </a:r>
                      <a:r>
                        <a:rPr lang="ru-RU" sz="1400" dirty="0" smtClean="0"/>
                        <a:t>л</a:t>
                      </a:r>
                      <a:r>
                        <a:rPr lang="ru-RU" sz="1400" spc="-45" dirty="0" smtClean="0"/>
                        <a:t>ь</a:t>
                      </a:r>
                      <a:r>
                        <a:rPr lang="ru-RU" sz="1400" dirty="0" smtClean="0"/>
                        <a:t>т</a:t>
                      </a:r>
                      <a:r>
                        <a:rPr lang="ru-RU" sz="1400" spc="-5" dirty="0" smtClean="0"/>
                        <a:t>у</a:t>
                      </a:r>
                      <a:r>
                        <a:rPr lang="ru-RU" sz="1400" spc="-10" dirty="0" smtClean="0"/>
                        <a:t>р</a:t>
                      </a:r>
                      <a:r>
                        <a:rPr lang="ru-RU" sz="1400" dirty="0" smtClean="0"/>
                        <a:t>у</a:t>
                      </a:r>
                      <a:r>
                        <a:rPr lang="ru-RU" sz="1400" spc="-50" dirty="0" smtClean="0"/>
                        <a:t> </a:t>
                      </a:r>
                      <a:r>
                        <a:rPr lang="ru-RU" sz="1400" dirty="0" smtClean="0"/>
                        <a:t>и спорт</a:t>
                      </a:r>
                      <a:endParaRPr lang="ru-RU" sz="1400" dirty="0" smtClean="0">
                        <a:latin typeface="+mn-lt"/>
                        <a:cs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41,1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4981" marR="4981" marT="4981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36,6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3,3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34,2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2,7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6672" y="251520"/>
            <a:ext cx="6048672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1270" algn="ctr">
              <a:lnSpc>
                <a:spcPct val="100000"/>
              </a:lnSpc>
            </a:pPr>
            <a:r>
              <a:rPr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НАЦИОНАЛЬНАЯ ОБОРОНА И НАЦИОНАЛЬНАЯ БЕЗОПАСНОСТЬ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476673" y="5065860"/>
            <a:ext cx="6048673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1270" algn="ctr"/>
            <a:r>
              <a:rPr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МЕЖБЮДЖЕТНЫЕ ТРАНСФЕРТЫ</a:t>
            </a: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980247"/>
              </p:ext>
            </p:extLst>
          </p:nvPr>
        </p:nvGraphicFramePr>
        <p:xfrm>
          <a:off x="525169" y="5435192"/>
          <a:ext cx="5996747" cy="356616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728191"/>
                <a:gridCol w="1791544"/>
                <a:gridCol w="833737"/>
                <a:gridCol w="833737"/>
                <a:gridCol w="809538"/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Вид финансовой помощи</a:t>
                      </a:r>
                      <a:endParaRPr lang="ru-RU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Целевое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</a:rPr>
                        <a:t> назначение</a:t>
                      </a:r>
                      <a:endParaRPr lang="ru-RU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План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2025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</a:rPr>
                        <a:t>г.</a:t>
                      </a:r>
                      <a:endParaRPr lang="ru-RU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</a:p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2026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</a:rPr>
                        <a:t>г.</a:t>
                      </a:r>
                      <a:endParaRPr lang="ru-RU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</a:p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20267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ru-RU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920240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Дотация на выравнивание уровня бюджетной обеспеченности сельских поселений</a:t>
                      </a:r>
                      <a:endParaRPr lang="ru-RU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Сокращение различия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</a:rPr>
                        <a:t> в бюджетной обеспеченности между сельскими поселениями </a:t>
                      </a:r>
                      <a:r>
                        <a:rPr lang="ru-RU" sz="1500" baseline="0" dirty="0" err="1" smtClean="0">
                          <a:solidFill>
                            <a:schemeClr val="tx1"/>
                          </a:solidFill>
                        </a:rPr>
                        <a:t>Щербиновского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</a:rPr>
                        <a:t> района</a:t>
                      </a:r>
                      <a:endParaRPr lang="ru-RU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0" algn="ctr"/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5,0</a:t>
                      </a:r>
                      <a:endParaRPr lang="ru-RU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0" algn="ctr"/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2,0</a:t>
                      </a:r>
                      <a:endParaRPr lang="ru-RU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0" algn="ctr"/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2,0</a:t>
                      </a:r>
                      <a:endParaRPr lang="ru-RU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48640">
                <a:tc gridSpan="2">
                  <a:txBody>
                    <a:bodyPr/>
                    <a:lstStyle/>
                    <a:p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в том числе за счет субсидий из краевого бюджета</a:t>
                      </a:r>
                      <a:endParaRPr lang="ru-RU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113" indent="-11113" algn="ctr">
                        <a:tabLst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113" indent="-11113" algn="ctr">
                        <a:tabLst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113" indent="-11113" algn="ctr">
                        <a:tabLst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0040">
                <a:tc gridSpan="2">
                  <a:txBody>
                    <a:bodyPr/>
                    <a:lstStyle/>
                    <a:p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за счет районного бюджета</a:t>
                      </a:r>
                      <a:endParaRPr lang="ru-RU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5,0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0" algn="ctr"/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2,0</a:t>
                      </a:r>
                      <a:endParaRPr lang="ru-RU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0" algn="ctr"/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2,0</a:t>
                      </a:r>
                      <a:endParaRPr lang="ru-RU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627963"/>
              </p:ext>
            </p:extLst>
          </p:nvPr>
        </p:nvGraphicFramePr>
        <p:xfrm>
          <a:off x="450251" y="1115617"/>
          <a:ext cx="6024161" cy="3890745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546703"/>
                <a:gridCol w="558329"/>
                <a:gridCol w="593799"/>
                <a:gridCol w="558329"/>
                <a:gridCol w="648072"/>
                <a:gridCol w="593799"/>
                <a:gridCol w="525130"/>
              </a:tblGrid>
              <a:tr h="23802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Наименование показателя </a:t>
                      </a:r>
                      <a:endParaRPr lang="ru-RU" sz="1200" b="1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/>
                        <a:t>План </a:t>
                      </a:r>
                      <a:r>
                        <a:rPr lang="ru-RU" sz="1300" b="1" dirty="0" smtClean="0"/>
                        <a:t>2025 </a:t>
                      </a:r>
                      <a:r>
                        <a:rPr lang="ru-RU" sz="1300" b="1" dirty="0"/>
                        <a:t>год </a:t>
                      </a:r>
                      <a:endParaRPr lang="ru-RU" sz="1300" b="1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/>
                        <a:t>План </a:t>
                      </a:r>
                      <a:r>
                        <a:rPr lang="ru-RU" sz="1300" b="1" dirty="0" smtClean="0"/>
                        <a:t>2026 </a:t>
                      </a:r>
                      <a:r>
                        <a:rPr lang="ru-RU" sz="1300" b="1" dirty="0" smtClean="0"/>
                        <a:t>год </a:t>
                      </a:r>
                      <a:endParaRPr lang="ru-RU" sz="1300" b="1" dirty="0">
                        <a:latin typeface="+mn-lt"/>
                        <a:ea typeface="Calibri"/>
                      </a:endParaRPr>
                    </a:p>
                  </a:txBody>
                  <a:tcPr marL="4346" marR="4346" marT="434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/>
                        <a:t>План </a:t>
                      </a:r>
                      <a:r>
                        <a:rPr lang="ru-RU" sz="1300" b="1" dirty="0" smtClean="0"/>
                        <a:t>2027 </a:t>
                      </a:r>
                      <a:r>
                        <a:rPr lang="ru-RU" sz="1300" b="1" dirty="0"/>
                        <a:t>год </a:t>
                      </a:r>
                      <a:endParaRPr lang="ru-RU" sz="1300" b="1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52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млн</a:t>
                      </a:r>
                      <a:r>
                        <a:rPr lang="ru-RU" sz="1100" b="1" dirty="0" smtClean="0"/>
                        <a:t>. руб</a:t>
                      </a:r>
                      <a:r>
                        <a:rPr lang="ru-RU" sz="1100" b="1" dirty="0"/>
                        <a:t>. </a:t>
                      </a:r>
                      <a:endParaRPr lang="ru-RU" sz="1100" b="1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% в </a:t>
                      </a:r>
                      <a:r>
                        <a:rPr lang="ru-RU" sz="1100" b="1" dirty="0" smtClean="0"/>
                        <a:t>расходах</a:t>
                      </a:r>
                      <a:endParaRPr lang="ru-RU" sz="1100" b="1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млн</a:t>
                      </a:r>
                      <a:r>
                        <a:rPr lang="ru-RU" sz="1100" b="1" dirty="0" smtClean="0"/>
                        <a:t>. руб</a:t>
                      </a:r>
                      <a:r>
                        <a:rPr lang="ru-RU" sz="1100" b="1" dirty="0"/>
                        <a:t>. </a:t>
                      </a:r>
                      <a:endParaRPr lang="ru-RU" sz="1100" b="1" dirty="0">
                        <a:latin typeface="+mn-lt"/>
                        <a:ea typeface="Calibri"/>
                      </a:endParaRPr>
                    </a:p>
                  </a:txBody>
                  <a:tcPr marL="4346" marR="4346" marT="43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/>
                        <a:t>% в расходах</a:t>
                      </a:r>
                      <a:endParaRPr lang="ru-RU" sz="1100" b="1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млн</a:t>
                      </a:r>
                      <a:r>
                        <a:rPr lang="ru-RU" sz="1100" b="1" dirty="0" smtClean="0"/>
                        <a:t>. руб</a:t>
                      </a:r>
                      <a:r>
                        <a:rPr lang="ru-RU" sz="1100" b="1" dirty="0"/>
                        <a:t>. </a:t>
                      </a:r>
                      <a:endParaRPr lang="ru-RU" sz="1100" b="1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/>
                        <a:t>% в расходах</a:t>
                      </a:r>
                      <a:endParaRPr lang="ru-RU" sz="1100" b="1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</a:tr>
              <a:tr h="596679">
                <a:tc>
                  <a:txBody>
                    <a:bodyPr/>
                    <a:lstStyle/>
                    <a:p>
                      <a:pPr marL="635" marR="139700">
                        <a:lnSpc>
                          <a:spcPct val="100000"/>
                        </a:lnSpc>
                      </a:pPr>
                      <a:r>
                        <a:rPr lang="ru-RU" sz="1300" dirty="0" smtClean="0"/>
                        <a:t>Все</a:t>
                      </a:r>
                      <a:r>
                        <a:rPr lang="ru-RU" sz="1300" spc="-25" dirty="0" smtClean="0"/>
                        <a:t>г</a:t>
                      </a:r>
                      <a:r>
                        <a:rPr lang="ru-RU" sz="1300" dirty="0" smtClean="0"/>
                        <a:t>о</a:t>
                      </a:r>
                      <a:r>
                        <a:rPr lang="ru-RU" sz="1300" spc="5" dirty="0" smtClean="0"/>
                        <a:t> </a:t>
                      </a:r>
                      <a:r>
                        <a:rPr lang="ru-RU" sz="1300" dirty="0" smtClean="0"/>
                        <a:t>р</a:t>
                      </a:r>
                      <a:r>
                        <a:rPr lang="ru-RU" sz="1300" spc="-5" dirty="0" smtClean="0"/>
                        <a:t>а</a:t>
                      </a:r>
                      <a:r>
                        <a:rPr lang="ru-RU" sz="1300" dirty="0" smtClean="0"/>
                        <a:t>с</a:t>
                      </a:r>
                      <a:r>
                        <a:rPr lang="ru-RU" sz="1300" spc="-25" dirty="0" smtClean="0"/>
                        <a:t>хо</a:t>
                      </a:r>
                      <a:r>
                        <a:rPr lang="ru-RU" sz="1300" spc="-15" dirty="0" smtClean="0"/>
                        <a:t>д</a:t>
                      </a:r>
                      <a:r>
                        <a:rPr lang="ru-RU" sz="1300" dirty="0" smtClean="0"/>
                        <a:t>ов на н</a:t>
                      </a:r>
                      <a:r>
                        <a:rPr lang="ru-RU" sz="1300" spc="-5" dirty="0" smtClean="0"/>
                        <a:t>а</a:t>
                      </a:r>
                      <a:r>
                        <a:rPr lang="ru-RU" sz="1300" dirty="0" smtClean="0"/>
                        <a:t>цион</a:t>
                      </a:r>
                      <a:r>
                        <a:rPr lang="ru-RU" sz="1300" spc="-5" dirty="0" smtClean="0"/>
                        <a:t>а</a:t>
                      </a:r>
                      <a:r>
                        <a:rPr lang="ru-RU" sz="1300" dirty="0" smtClean="0"/>
                        <a:t>л</a:t>
                      </a:r>
                      <a:r>
                        <a:rPr lang="ru-RU" sz="1300" spc="-10" dirty="0" smtClean="0"/>
                        <a:t>ьн</a:t>
                      </a:r>
                      <a:r>
                        <a:rPr lang="ru-RU" sz="1300" spc="-5" dirty="0" smtClean="0"/>
                        <a:t>у</a:t>
                      </a:r>
                      <a:r>
                        <a:rPr lang="ru-RU" sz="1300" dirty="0" smtClean="0"/>
                        <a:t>ю</a:t>
                      </a:r>
                      <a:r>
                        <a:rPr lang="ru-RU" sz="1300" spc="-50" dirty="0" smtClean="0"/>
                        <a:t> </a:t>
                      </a:r>
                      <a:r>
                        <a:rPr lang="ru-RU" sz="1300" dirty="0" smtClean="0"/>
                        <a:t>оборо</a:t>
                      </a:r>
                      <a:r>
                        <a:rPr lang="ru-RU" sz="1300" spc="5" dirty="0" smtClean="0"/>
                        <a:t>н</a:t>
                      </a:r>
                      <a:r>
                        <a:rPr lang="ru-RU" sz="1300" dirty="0" smtClean="0"/>
                        <a:t>у</a:t>
                      </a:r>
                      <a:r>
                        <a:rPr lang="ru-RU" sz="1300" spc="-5" dirty="0" smtClean="0"/>
                        <a:t> </a:t>
                      </a:r>
                      <a:r>
                        <a:rPr lang="ru-RU" sz="1300" dirty="0" smtClean="0"/>
                        <a:t>и н</a:t>
                      </a:r>
                      <a:r>
                        <a:rPr lang="ru-RU" sz="1300" spc="-5" dirty="0" smtClean="0"/>
                        <a:t>а</a:t>
                      </a:r>
                      <a:r>
                        <a:rPr lang="ru-RU" sz="1300" dirty="0" smtClean="0"/>
                        <a:t>цион</a:t>
                      </a:r>
                      <a:r>
                        <a:rPr lang="ru-RU" sz="1300" spc="-5" dirty="0" smtClean="0"/>
                        <a:t>а</a:t>
                      </a:r>
                      <a:r>
                        <a:rPr lang="ru-RU" sz="1300" dirty="0" smtClean="0"/>
                        <a:t>л</a:t>
                      </a:r>
                      <a:r>
                        <a:rPr lang="ru-RU" sz="1300" spc="-10" dirty="0" smtClean="0"/>
                        <a:t>ьн</a:t>
                      </a:r>
                      <a:r>
                        <a:rPr lang="ru-RU" sz="1300" spc="-5" dirty="0" smtClean="0"/>
                        <a:t>у</a:t>
                      </a:r>
                      <a:r>
                        <a:rPr lang="ru-RU" sz="1300" dirty="0" smtClean="0"/>
                        <a:t>ю</a:t>
                      </a:r>
                      <a:r>
                        <a:rPr lang="ru-RU" sz="1300" spc="-50" dirty="0" smtClean="0"/>
                        <a:t> </a:t>
                      </a:r>
                      <a:r>
                        <a:rPr lang="ru-RU" sz="1300" dirty="0" smtClean="0"/>
                        <a:t>б</a:t>
                      </a:r>
                      <a:r>
                        <a:rPr lang="ru-RU" sz="1300" spc="-10" dirty="0" smtClean="0"/>
                        <a:t>е</a:t>
                      </a:r>
                      <a:r>
                        <a:rPr lang="ru-RU" sz="1300" dirty="0" smtClean="0"/>
                        <a:t>зо</a:t>
                      </a:r>
                      <a:r>
                        <a:rPr lang="ru-RU" sz="1300" spc="-5" dirty="0" smtClean="0"/>
                        <a:t>па</a:t>
                      </a:r>
                      <a:r>
                        <a:rPr lang="ru-RU" sz="1300" dirty="0" smtClean="0"/>
                        <a:t>с</a:t>
                      </a:r>
                      <a:r>
                        <a:rPr lang="ru-RU" sz="1300" spc="5" dirty="0" smtClean="0"/>
                        <a:t>н</a:t>
                      </a:r>
                      <a:r>
                        <a:rPr lang="ru-RU" sz="1300" dirty="0" smtClean="0"/>
                        <a:t>ость</a:t>
                      </a:r>
                      <a:endParaRPr lang="ru-RU" sz="1300" b="1" dirty="0">
                        <a:latin typeface="+mn-lt"/>
                        <a:cs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/>
                        <a:t>18,8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/>
                        <a:t>16,7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46" marR="4346" marT="4347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/>
                        <a:t>15,6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2318" marR="2318" marT="2319" marB="0" anchor="ctr"/>
                </a:tc>
              </a:tr>
              <a:tr h="2672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в том числе: </a:t>
                      </a:r>
                      <a:endParaRPr lang="ru-RU" sz="1300" dirty="0">
                        <a:latin typeface="+mn-lt"/>
                        <a:ea typeface="Calibri"/>
                      </a:endParaRPr>
                    </a:p>
                  </a:txBody>
                  <a:tcPr marL="2318" marR="2318" marT="2319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18" marR="2318" marT="2319" marB="0" anchor="ctr"/>
                </a:tc>
              </a:tr>
              <a:tr h="596679">
                <a:tc>
                  <a:txBody>
                    <a:bodyPr/>
                    <a:lstStyle/>
                    <a:p>
                      <a:pPr marL="635" marR="172720">
                        <a:lnSpc>
                          <a:spcPct val="100000"/>
                        </a:lnSpc>
                      </a:pPr>
                      <a:r>
                        <a:rPr lang="ru-RU" sz="1300" dirty="0" smtClean="0"/>
                        <a:t>Р</a:t>
                      </a:r>
                      <a:r>
                        <a:rPr lang="ru-RU" sz="1300" spc="-10" dirty="0" smtClean="0"/>
                        <a:t>а</a:t>
                      </a:r>
                      <a:r>
                        <a:rPr lang="ru-RU" sz="1300" dirty="0" smtClean="0"/>
                        <a:t>с</a:t>
                      </a:r>
                      <a:r>
                        <a:rPr lang="ru-RU" sz="1300" spc="-25" dirty="0" smtClean="0"/>
                        <a:t>хо</a:t>
                      </a:r>
                      <a:r>
                        <a:rPr lang="ru-RU" sz="1300" dirty="0" smtClean="0"/>
                        <a:t>ды</a:t>
                      </a:r>
                      <a:r>
                        <a:rPr lang="ru-RU" sz="1300" spc="-15" dirty="0" smtClean="0"/>
                        <a:t> </a:t>
                      </a:r>
                      <a:r>
                        <a:rPr lang="ru-RU" sz="1300" dirty="0" smtClean="0"/>
                        <a:t>на</a:t>
                      </a:r>
                      <a:r>
                        <a:rPr lang="ru-RU" sz="1300" spc="-15" dirty="0" smtClean="0"/>
                        <a:t> </a:t>
                      </a:r>
                      <a:r>
                        <a:rPr lang="ru-RU" sz="1300" dirty="0" smtClean="0"/>
                        <a:t>н</a:t>
                      </a:r>
                      <a:r>
                        <a:rPr lang="ru-RU" sz="1300" spc="-5" dirty="0" smtClean="0"/>
                        <a:t>а</a:t>
                      </a:r>
                      <a:r>
                        <a:rPr lang="ru-RU" sz="1300" dirty="0" smtClean="0"/>
                        <a:t>цион</a:t>
                      </a:r>
                      <a:r>
                        <a:rPr lang="ru-RU" sz="1300" spc="-5" dirty="0" smtClean="0"/>
                        <a:t>а</a:t>
                      </a:r>
                      <a:r>
                        <a:rPr lang="ru-RU" sz="1300" dirty="0" smtClean="0"/>
                        <a:t>л</a:t>
                      </a:r>
                      <a:r>
                        <a:rPr lang="ru-RU" sz="1300" spc="-10" dirty="0" smtClean="0"/>
                        <a:t>ь</a:t>
                      </a:r>
                      <a:r>
                        <a:rPr lang="ru-RU" sz="1300" dirty="0" smtClean="0"/>
                        <a:t>н</a:t>
                      </a:r>
                      <a:r>
                        <a:rPr lang="ru-RU" sz="1300" spc="-5" dirty="0" smtClean="0"/>
                        <a:t>у</a:t>
                      </a:r>
                      <a:r>
                        <a:rPr lang="ru-RU" sz="1300" dirty="0" smtClean="0"/>
                        <a:t>ю оборо</a:t>
                      </a:r>
                      <a:r>
                        <a:rPr lang="ru-RU" sz="1300" spc="5" dirty="0" smtClean="0"/>
                        <a:t>н</a:t>
                      </a:r>
                      <a:r>
                        <a:rPr lang="ru-RU" sz="1300" dirty="0" smtClean="0"/>
                        <a:t>у</a:t>
                      </a:r>
                      <a:r>
                        <a:rPr lang="ru-RU" sz="1300" spc="-15" dirty="0" smtClean="0"/>
                        <a:t> </a:t>
                      </a:r>
                      <a:r>
                        <a:rPr lang="ru-RU" sz="1300" dirty="0" smtClean="0"/>
                        <a:t>(</a:t>
                      </a:r>
                      <a:r>
                        <a:rPr lang="ru-RU" sz="1300" spc="-10" dirty="0" smtClean="0"/>
                        <a:t>м</a:t>
                      </a:r>
                      <a:r>
                        <a:rPr lang="ru-RU" sz="1300" dirty="0" smtClean="0"/>
                        <a:t>обилиза</a:t>
                      </a:r>
                      <a:r>
                        <a:rPr lang="ru-RU" sz="1300" spc="-5" dirty="0" smtClean="0"/>
                        <a:t>ц</a:t>
                      </a:r>
                      <a:r>
                        <a:rPr lang="ru-RU" sz="1300" dirty="0" smtClean="0"/>
                        <a:t>ио</a:t>
                      </a:r>
                      <a:r>
                        <a:rPr lang="ru-RU" sz="1300" spc="5" dirty="0" smtClean="0"/>
                        <a:t>н</a:t>
                      </a:r>
                      <a:r>
                        <a:rPr lang="ru-RU" sz="1300" spc="-10" dirty="0" smtClean="0"/>
                        <a:t>н</a:t>
                      </a:r>
                      <a:r>
                        <a:rPr lang="ru-RU" sz="1300" spc="-5" dirty="0" smtClean="0"/>
                        <a:t>а</a:t>
                      </a:r>
                      <a:r>
                        <a:rPr lang="ru-RU" sz="1300" dirty="0" smtClean="0"/>
                        <a:t>я </a:t>
                      </a:r>
                      <a:r>
                        <a:rPr lang="ru-RU" sz="1300" spc="-5" dirty="0" smtClean="0"/>
                        <a:t>п</a:t>
                      </a:r>
                      <a:r>
                        <a:rPr lang="ru-RU" sz="1300" spc="-25" dirty="0" smtClean="0"/>
                        <a:t>о</a:t>
                      </a:r>
                      <a:r>
                        <a:rPr lang="ru-RU" sz="1300" dirty="0" smtClean="0"/>
                        <a:t>д</a:t>
                      </a:r>
                      <a:r>
                        <a:rPr lang="ru-RU" sz="1300" spc="-25" dirty="0" smtClean="0"/>
                        <a:t>г</a:t>
                      </a:r>
                      <a:r>
                        <a:rPr lang="ru-RU" sz="1300" dirty="0" smtClean="0"/>
                        <a:t>о</a:t>
                      </a:r>
                      <a:r>
                        <a:rPr lang="ru-RU" sz="1300" spc="-10" dirty="0" smtClean="0"/>
                        <a:t>т</a:t>
                      </a:r>
                      <a:r>
                        <a:rPr lang="ru-RU" sz="1300" dirty="0" smtClean="0"/>
                        <a:t>о</a:t>
                      </a:r>
                      <a:r>
                        <a:rPr lang="ru-RU" sz="1300" spc="-5" dirty="0" smtClean="0"/>
                        <a:t>в</a:t>
                      </a:r>
                      <a:r>
                        <a:rPr lang="ru-RU" sz="1300" spc="-20" dirty="0" smtClean="0"/>
                        <a:t>к</a:t>
                      </a:r>
                      <a:r>
                        <a:rPr lang="ru-RU" sz="1300" dirty="0" smtClean="0"/>
                        <a:t>а</a:t>
                      </a:r>
                      <a:r>
                        <a:rPr lang="ru-RU" sz="1300" spc="-15" dirty="0" smtClean="0"/>
                        <a:t> </a:t>
                      </a:r>
                      <a:r>
                        <a:rPr lang="ru-RU" sz="1300" dirty="0" smtClean="0"/>
                        <a:t>э</a:t>
                      </a:r>
                      <a:r>
                        <a:rPr lang="ru-RU" sz="1300" spc="-30" dirty="0" smtClean="0"/>
                        <a:t>к</a:t>
                      </a:r>
                      <a:r>
                        <a:rPr lang="ru-RU" sz="1300" dirty="0" smtClean="0"/>
                        <a:t>о</a:t>
                      </a:r>
                      <a:r>
                        <a:rPr lang="ru-RU" sz="1300" spc="5" dirty="0" smtClean="0"/>
                        <a:t>н</a:t>
                      </a:r>
                      <a:r>
                        <a:rPr lang="ru-RU" sz="1300" dirty="0" smtClean="0"/>
                        <a:t>оми</a:t>
                      </a:r>
                      <a:r>
                        <a:rPr lang="ru-RU" sz="1300" spc="-5" dirty="0" smtClean="0"/>
                        <a:t>к</a:t>
                      </a:r>
                      <a:r>
                        <a:rPr lang="ru-RU" sz="1300" dirty="0" smtClean="0"/>
                        <a:t>и)</a:t>
                      </a:r>
                      <a:endParaRPr lang="ru-RU" sz="1300" dirty="0">
                        <a:latin typeface="+mn-lt"/>
                        <a:cs typeface="Calibri"/>
                      </a:endParaRPr>
                    </a:p>
                  </a:txBody>
                  <a:tcPr marL="2318" marR="2318" marT="231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0,044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0,2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0,044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0,3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0,044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0,3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8559">
                <a:tc>
                  <a:txBody>
                    <a:bodyPr/>
                    <a:lstStyle/>
                    <a:p>
                      <a:pPr marL="635" marR="267970">
                        <a:lnSpc>
                          <a:spcPct val="100000"/>
                        </a:lnSpc>
                      </a:pPr>
                      <a:r>
                        <a:rPr lang="ru-RU" sz="1300" dirty="0" smtClean="0"/>
                        <a:t>Р</a:t>
                      </a:r>
                      <a:r>
                        <a:rPr lang="ru-RU" sz="1300" spc="-10" dirty="0" smtClean="0"/>
                        <a:t>а</a:t>
                      </a:r>
                      <a:r>
                        <a:rPr lang="ru-RU" sz="1300" dirty="0" smtClean="0"/>
                        <a:t>с</a:t>
                      </a:r>
                      <a:r>
                        <a:rPr lang="ru-RU" sz="1300" spc="-25" dirty="0" smtClean="0"/>
                        <a:t>хо</a:t>
                      </a:r>
                      <a:r>
                        <a:rPr lang="ru-RU" sz="1300" dirty="0" smtClean="0"/>
                        <a:t>ды</a:t>
                      </a:r>
                      <a:r>
                        <a:rPr lang="ru-RU" sz="1300" spc="-15" dirty="0" smtClean="0"/>
                        <a:t> </a:t>
                      </a:r>
                      <a:r>
                        <a:rPr lang="ru-RU" sz="1300" dirty="0" smtClean="0"/>
                        <a:t>на</a:t>
                      </a:r>
                      <a:r>
                        <a:rPr lang="ru-RU" sz="1300" spc="-15" dirty="0" smtClean="0"/>
                        <a:t> </a:t>
                      </a:r>
                      <a:r>
                        <a:rPr lang="ru-RU" sz="1300" dirty="0" smtClean="0"/>
                        <a:t>н</a:t>
                      </a:r>
                      <a:r>
                        <a:rPr lang="ru-RU" sz="1300" spc="-5" dirty="0" smtClean="0"/>
                        <a:t>а</a:t>
                      </a:r>
                      <a:r>
                        <a:rPr lang="ru-RU" sz="1300" dirty="0" smtClean="0"/>
                        <a:t>цион</a:t>
                      </a:r>
                      <a:r>
                        <a:rPr lang="ru-RU" sz="1300" spc="-5" dirty="0" smtClean="0"/>
                        <a:t>а</a:t>
                      </a:r>
                      <a:r>
                        <a:rPr lang="ru-RU" sz="1300" dirty="0" smtClean="0"/>
                        <a:t>л</a:t>
                      </a:r>
                      <a:r>
                        <a:rPr lang="ru-RU" sz="1300" spc="-10" dirty="0" smtClean="0"/>
                        <a:t>ь</a:t>
                      </a:r>
                      <a:r>
                        <a:rPr lang="ru-RU" sz="1300" dirty="0" smtClean="0"/>
                        <a:t>н</a:t>
                      </a:r>
                      <a:r>
                        <a:rPr lang="ru-RU" sz="1300" spc="-5" dirty="0" smtClean="0"/>
                        <a:t>у</a:t>
                      </a:r>
                      <a:r>
                        <a:rPr lang="ru-RU" sz="1300" dirty="0" smtClean="0"/>
                        <a:t>ю б</a:t>
                      </a:r>
                      <a:r>
                        <a:rPr lang="ru-RU" sz="1300" spc="-10" dirty="0" smtClean="0"/>
                        <a:t>е</a:t>
                      </a:r>
                      <a:r>
                        <a:rPr lang="ru-RU" sz="1300" dirty="0" smtClean="0"/>
                        <a:t>зо</a:t>
                      </a:r>
                      <a:r>
                        <a:rPr lang="ru-RU" sz="1300" spc="-5" dirty="0" smtClean="0"/>
                        <a:t>па</a:t>
                      </a:r>
                      <a:r>
                        <a:rPr lang="ru-RU" sz="1300" dirty="0" smtClean="0"/>
                        <a:t>с</a:t>
                      </a:r>
                      <a:r>
                        <a:rPr lang="ru-RU" sz="1300" spc="5" dirty="0" smtClean="0"/>
                        <a:t>н</a:t>
                      </a:r>
                      <a:r>
                        <a:rPr lang="ru-RU" sz="1300" dirty="0" smtClean="0"/>
                        <a:t>ость</a:t>
                      </a:r>
                      <a:endParaRPr lang="ru-RU" sz="1300" dirty="0">
                        <a:latin typeface="+mn-lt"/>
                        <a:cs typeface="Calibri"/>
                      </a:endParaRPr>
                    </a:p>
                  </a:txBody>
                  <a:tcPr marL="2318" marR="2318" marT="23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18,72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99,8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16,65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99,7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15,51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99,7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992919">
                <a:tc>
                  <a:txBody>
                    <a:bodyPr/>
                    <a:lstStyle/>
                    <a:p>
                      <a:pPr marL="635" marR="90170">
                        <a:lnSpc>
                          <a:spcPct val="100000"/>
                        </a:lnSpc>
                      </a:pPr>
                      <a:r>
                        <a:rPr lang="ru-RU" sz="1300" dirty="0" smtClean="0"/>
                        <a:t>в</a:t>
                      </a:r>
                      <a:r>
                        <a:rPr lang="ru-RU" sz="1300" spc="-15" dirty="0" smtClean="0"/>
                        <a:t> </a:t>
                      </a:r>
                      <a:r>
                        <a:rPr lang="ru-RU" sz="1300" spc="-50" dirty="0" smtClean="0"/>
                        <a:t>т</a:t>
                      </a:r>
                      <a:r>
                        <a:rPr lang="ru-RU" sz="1300" dirty="0" smtClean="0"/>
                        <a:t>.ч.</a:t>
                      </a:r>
                      <a:r>
                        <a:rPr lang="ru-RU" sz="1300" spc="5" dirty="0" smtClean="0"/>
                        <a:t> </a:t>
                      </a:r>
                      <a:r>
                        <a:rPr lang="ru-RU" sz="1300" dirty="0" smtClean="0"/>
                        <a:t>защита</a:t>
                      </a:r>
                      <a:r>
                        <a:rPr lang="ru-RU" sz="1300" spc="-25" dirty="0" smtClean="0"/>
                        <a:t> </a:t>
                      </a:r>
                      <a:r>
                        <a:rPr lang="ru-RU" sz="1300" dirty="0" smtClean="0"/>
                        <a:t>н</a:t>
                      </a:r>
                      <a:r>
                        <a:rPr lang="ru-RU" sz="1300" spc="-5" dirty="0" smtClean="0"/>
                        <a:t>а</a:t>
                      </a:r>
                      <a:r>
                        <a:rPr lang="ru-RU" sz="1300" dirty="0" smtClean="0"/>
                        <a:t>с</a:t>
                      </a:r>
                      <a:r>
                        <a:rPr lang="ru-RU" sz="1300" spc="-30" dirty="0" smtClean="0"/>
                        <a:t>е</a:t>
                      </a:r>
                      <a:r>
                        <a:rPr lang="ru-RU" sz="1300" dirty="0" smtClean="0"/>
                        <a:t>л</a:t>
                      </a:r>
                      <a:r>
                        <a:rPr lang="ru-RU" sz="1300" spc="-5" dirty="0" smtClean="0"/>
                        <a:t>е</a:t>
                      </a:r>
                      <a:r>
                        <a:rPr lang="ru-RU" sz="1300" dirty="0" smtClean="0"/>
                        <a:t>ния</a:t>
                      </a:r>
                      <a:r>
                        <a:rPr lang="ru-RU" sz="1300" spc="-30" dirty="0" smtClean="0"/>
                        <a:t> </a:t>
                      </a:r>
                      <a:r>
                        <a:rPr lang="ru-RU" sz="1300" dirty="0" smtClean="0"/>
                        <a:t>и </a:t>
                      </a:r>
                      <a:r>
                        <a:rPr lang="ru-RU" sz="1300" spc="-15" dirty="0" smtClean="0"/>
                        <a:t>т</a:t>
                      </a:r>
                      <a:r>
                        <a:rPr lang="ru-RU" sz="1300" spc="-5" dirty="0" smtClean="0"/>
                        <a:t>е</a:t>
                      </a:r>
                      <a:r>
                        <a:rPr lang="ru-RU" sz="1300" dirty="0" smtClean="0"/>
                        <a:t>рри</a:t>
                      </a:r>
                      <a:r>
                        <a:rPr lang="ru-RU" sz="1300" spc="-15" dirty="0" smtClean="0"/>
                        <a:t>т</a:t>
                      </a:r>
                      <a:r>
                        <a:rPr lang="ru-RU" sz="1300" dirty="0" smtClean="0"/>
                        <a:t>ории</a:t>
                      </a:r>
                      <a:r>
                        <a:rPr lang="ru-RU" sz="1300" spc="-30" dirty="0" smtClean="0"/>
                        <a:t> </a:t>
                      </a:r>
                      <a:r>
                        <a:rPr lang="ru-RU" sz="1300" dirty="0" smtClean="0"/>
                        <a:t>от</a:t>
                      </a:r>
                      <a:r>
                        <a:rPr lang="ru-RU" sz="1300" spc="-5" dirty="0" smtClean="0"/>
                        <a:t> </a:t>
                      </a:r>
                      <a:r>
                        <a:rPr lang="ru-RU" sz="1300" dirty="0" smtClean="0"/>
                        <a:t>чр</a:t>
                      </a:r>
                      <a:r>
                        <a:rPr lang="ru-RU" sz="1300" spc="-5" dirty="0" smtClean="0"/>
                        <a:t>е</a:t>
                      </a:r>
                      <a:r>
                        <a:rPr lang="ru-RU" sz="1300" dirty="0" smtClean="0"/>
                        <a:t>зв</a:t>
                      </a:r>
                      <a:r>
                        <a:rPr lang="ru-RU" sz="1300" spc="-5" dirty="0" smtClean="0"/>
                        <a:t>ы</a:t>
                      </a:r>
                      <a:r>
                        <a:rPr lang="ru-RU" sz="1300" dirty="0" smtClean="0"/>
                        <a:t>чай</a:t>
                      </a:r>
                      <a:r>
                        <a:rPr lang="ru-RU" sz="1300" spc="5" dirty="0" smtClean="0"/>
                        <a:t>н</a:t>
                      </a:r>
                      <a:r>
                        <a:rPr lang="ru-RU" sz="1300" dirty="0" smtClean="0"/>
                        <a:t>ых сит</a:t>
                      </a:r>
                      <a:r>
                        <a:rPr lang="ru-RU" sz="1300" spc="-5" dirty="0" smtClean="0"/>
                        <a:t>уа</a:t>
                      </a:r>
                      <a:r>
                        <a:rPr lang="ru-RU" sz="1300" dirty="0" smtClean="0"/>
                        <a:t>ций</a:t>
                      </a:r>
                      <a:r>
                        <a:rPr lang="ru-RU" sz="1300" spc="-40" dirty="0" smtClean="0"/>
                        <a:t> </a:t>
                      </a:r>
                      <a:r>
                        <a:rPr lang="ru-RU" sz="1300" spc="-5" dirty="0" smtClean="0"/>
                        <a:t>п</a:t>
                      </a:r>
                      <a:r>
                        <a:rPr lang="ru-RU" sz="1300" dirty="0" smtClean="0"/>
                        <a:t>рир</a:t>
                      </a:r>
                      <a:r>
                        <a:rPr lang="ru-RU" sz="1300" spc="-25" dirty="0" smtClean="0"/>
                        <a:t>о</a:t>
                      </a:r>
                      <a:r>
                        <a:rPr lang="ru-RU" sz="1300" dirty="0" smtClean="0"/>
                        <a:t>дно</a:t>
                      </a:r>
                      <a:r>
                        <a:rPr lang="ru-RU" sz="1300" spc="-20" dirty="0" smtClean="0"/>
                        <a:t>г</a:t>
                      </a:r>
                      <a:r>
                        <a:rPr lang="ru-RU" sz="1300" dirty="0" smtClean="0"/>
                        <a:t>о</a:t>
                      </a:r>
                      <a:r>
                        <a:rPr lang="ru-RU" sz="1300" spc="-5" dirty="0" smtClean="0"/>
                        <a:t> </a:t>
                      </a:r>
                      <a:r>
                        <a:rPr lang="ru-RU" sz="1300" dirty="0" smtClean="0"/>
                        <a:t>и </a:t>
                      </a:r>
                      <a:r>
                        <a:rPr lang="ru-RU" sz="1300" spc="-15" dirty="0" smtClean="0"/>
                        <a:t>т</a:t>
                      </a:r>
                      <a:r>
                        <a:rPr lang="ru-RU" sz="1300" spc="-20" dirty="0" smtClean="0"/>
                        <a:t>е</a:t>
                      </a:r>
                      <a:r>
                        <a:rPr lang="ru-RU" sz="1300" dirty="0" smtClean="0"/>
                        <a:t>х</a:t>
                      </a:r>
                      <a:r>
                        <a:rPr lang="ru-RU" sz="1300" spc="5" dirty="0" smtClean="0"/>
                        <a:t>н</a:t>
                      </a:r>
                      <a:r>
                        <a:rPr lang="ru-RU" sz="1300" dirty="0" smtClean="0"/>
                        <a:t>о</a:t>
                      </a:r>
                      <a:r>
                        <a:rPr lang="ru-RU" sz="1300" spc="-20" dirty="0" smtClean="0"/>
                        <a:t>г</a:t>
                      </a:r>
                      <a:r>
                        <a:rPr lang="ru-RU" sz="1300" spc="-5" dirty="0" smtClean="0"/>
                        <a:t>е</a:t>
                      </a:r>
                      <a:r>
                        <a:rPr lang="ru-RU" sz="1300" dirty="0" smtClean="0"/>
                        <a:t>нно</a:t>
                      </a:r>
                      <a:r>
                        <a:rPr lang="ru-RU" sz="1300" spc="-20" dirty="0" smtClean="0"/>
                        <a:t>г</a:t>
                      </a:r>
                      <a:r>
                        <a:rPr lang="ru-RU" sz="1300" dirty="0" smtClean="0"/>
                        <a:t>о</a:t>
                      </a:r>
                      <a:r>
                        <a:rPr lang="ru-RU" sz="1300" spc="-20" dirty="0" smtClean="0"/>
                        <a:t> </a:t>
                      </a:r>
                      <a:r>
                        <a:rPr lang="ru-RU" sz="1300" dirty="0" smtClean="0"/>
                        <a:t>хар</a:t>
                      </a:r>
                      <a:r>
                        <a:rPr lang="ru-RU" sz="1300" spc="-5" dirty="0" smtClean="0"/>
                        <a:t>а</a:t>
                      </a:r>
                      <a:r>
                        <a:rPr lang="ru-RU" sz="1300" spc="-10" dirty="0" smtClean="0"/>
                        <a:t>к</a:t>
                      </a:r>
                      <a:r>
                        <a:rPr lang="ru-RU" sz="1300" spc="-15" dirty="0" smtClean="0"/>
                        <a:t>т</a:t>
                      </a:r>
                      <a:r>
                        <a:rPr lang="ru-RU" sz="1300" spc="-5" dirty="0" smtClean="0"/>
                        <a:t>е</a:t>
                      </a:r>
                      <a:r>
                        <a:rPr lang="ru-RU" sz="1300" dirty="0" smtClean="0"/>
                        <a:t>р</a:t>
                      </a:r>
                      <a:r>
                        <a:rPr lang="ru-RU" sz="1300" spc="-5" dirty="0" smtClean="0"/>
                        <a:t>а</a:t>
                      </a:r>
                      <a:r>
                        <a:rPr lang="ru-RU" sz="1300" dirty="0" smtClean="0"/>
                        <a:t>, </a:t>
                      </a:r>
                      <a:r>
                        <a:rPr lang="ru-RU" sz="1300" spc="-10" dirty="0" smtClean="0"/>
                        <a:t>г</a:t>
                      </a:r>
                      <a:r>
                        <a:rPr lang="ru-RU" sz="1300" dirty="0" smtClean="0"/>
                        <a:t>р</a:t>
                      </a:r>
                      <a:r>
                        <a:rPr lang="ru-RU" sz="1300" spc="-5" dirty="0" smtClean="0"/>
                        <a:t>а</a:t>
                      </a:r>
                      <a:r>
                        <a:rPr lang="ru-RU" sz="1300" dirty="0" smtClean="0"/>
                        <a:t>жд</a:t>
                      </a:r>
                      <a:r>
                        <a:rPr lang="ru-RU" sz="1300" spc="-10" dirty="0" smtClean="0"/>
                        <a:t>а</a:t>
                      </a:r>
                      <a:r>
                        <a:rPr lang="ru-RU" sz="1300" dirty="0" smtClean="0"/>
                        <a:t>нс</a:t>
                      </a:r>
                      <a:r>
                        <a:rPr lang="ru-RU" sz="1300" spc="-20" dirty="0" smtClean="0"/>
                        <a:t>к</a:t>
                      </a:r>
                      <a:r>
                        <a:rPr lang="ru-RU" sz="1300" spc="-5" dirty="0" smtClean="0"/>
                        <a:t>а</a:t>
                      </a:r>
                      <a:r>
                        <a:rPr lang="ru-RU" sz="1300" dirty="0" smtClean="0"/>
                        <a:t>я</a:t>
                      </a:r>
                      <a:r>
                        <a:rPr lang="ru-RU" sz="1300" spc="-20" dirty="0" smtClean="0"/>
                        <a:t> </a:t>
                      </a:r>
                      <a:r>
                        <a:rPr lang="ru-RU" sz="1300" dirty="0" smtClean="0"/>
                        <a:t>оборо</a:t>
                      </a:r>
                      <a:r>
                        <a:rPr lang="ru-RU" sz="1300" spc="5" dirty="0" smtClean="0"/>
                        <a:t>н</a:t>
                      </a:r>
                      <a:r>
                        <a:rPr lang="ru-RU" sz="1300" dirty="0" smtClean="0"/>
                        <a:t>а</a:t>
                      </a:r>
                      <a:endParaRPr lang="ru-RU" sz="1300" dirty="0">
                        <a:latin typeface="+mn-lt"/>
                        <a:cs typeface="Calibri"/>
                      </a:endParaRPr>
                    </a:p>
                  </a:txBody>
                  <a:tcPr marL="2318" marR="2318" marT="231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18,69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99,5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16,62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99,5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15,49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99,4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356032" y="395538"/>
            <a:ext cx="624141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1270" algn="ctr">
              <a:lnSpc>
                <a:spcPct val="100000"/>
              </a:lnSpc>
            </a:pPr>
            <a:r>
              <a:rPr sz="2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РЕЗУЛЬТАТЫ ВЫРАВНИВАНИЯ </a:t>
            </a:r>
            <a:r>
              <a:rPr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БЮДЖЕТНОЙ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ОБЕСПЕЧЕННОСТИ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2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СЕЛЬСКИХ </a:t>
            </a:r>
            <a:r>
              <a:rPr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ПОСЕЛЕНИЙ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ЩЕРБИНОВСКОГО </a:t>
            </a:r>
            <a:r>
              <a:rPr sz="2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РАЙОНА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НА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2025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ГОД</a:t>
            </a:r>
            <a:endParaRPr sz="2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86904" y="4716018"/>
            <a:ext cx="6200140" cy="24519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715" indent="264795" algn="just">
              <a:lnSpc>
                <a:spcPct val="100000"/>
              </a:lnSpc>
            </a:pPr>
            <a:r>
              <a:rPr sz="1400" dirty="0" err="1" smtClean="0">
                <a:latin typeface="Calibri"/>
                <a:cs typeface="Calibri"/>
              </a:rPr>
              <a:t>Превыше</a:t>
            </a:r>
            <a:r>
              <a:rPr sz="1400" spc="-10" dirty="0" err="1" smtClean="0">
                <a:latin typeface="Calibri"/>
                <a:cs typeface="Calibri"/>
              </a:rPr>
              <a:t>н</a:t>
            </a:r>
            <a:r>
              <a:rPr sz="1400" dirty="0" err="1" smtClean="0">
                <a:latin typeface="Calibri"/>
                <a:cs typeface="Calibri"/>
              </a:rPr>
              <a:t>ие</a:t>
            </a:r>
            <a:r>
              <a:rPr sz="1400" dirty="0" smtClean="0">
                <a:latin typeface="Calibri"/>
                <a:cs typeface="Calibri"/>
              </a:rPr>
              <a:t> </a:t>
            </a:r>
            <a:r>
              <a:rPr sz="1400" spc="-70" dirty="0" smtClean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ма</a:t>
            </a:r>
            <a:r>
              <a:rPr sz="1400" spc="-20" dirty="0">
                <a:latin typeface="Calibri"/>
                <a:cs typeface="Calibri"/>
              </a:rPr>
              <a:t>к</a:t>
            </a:r>
            <a:r>
              <a:rPr sz="1400" spc="-5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ималь</a:t>
            </a:r>
            <a:r>
              <a:rPr sz="1400" spc="-5" dirty="0">
                <a:latin typeface="Calibri"/>
                <a:cs typeface="Calibri"/>
              </a:rPr>
              <a:t>н</a:t>
            </a:r>
            <a:r>
              <a:rPr sz="1400" dirty="0">
                <a:latin typeface="Calibri"/>
                <a:cs typeface="Calibri"/>
              </a:rPr>
              <a:t>о</a:t>
            </a:r>
            <a:r>
              <a:rPr sz="1400" spc="-10" dirty="0">
                <a:latin typeface="Calibri"/>
                <a:cs typeface="Calibri"/>
              </a:rPr>
              <a:t>г</a:t>
            </a:r>
            <a:r>
              <a:rPr sz="1400" dirty="0">
                <a:latin typeface="Calibri"/>
                <a:cs typeface="Calibri"/>
              </a:rPr>
              <a:t>о </a:t>
            </a:r>
            <a:r>
              <a:rPr sz="1400" spc="-65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у</a:t>
            </a:r>
            <a:r>
              <a:rPr sz="1400" dirty="0">
                <a:latin typeface="Calibri"/>
                <a:cs typeface="Calibri"/>
              </a:rPr>
              <a:t>ров</a:t>
            </a:r>
            <a:r>
              <a:rPr sz="1400" spc="-5" dirty="0">
                <a:latin typeface="Calibri"/>
                <a:cs typeface="Calibri"/>
              </a:rPr>
              <a:t>н</a:t>
            </a:r>
            <a:r>
              <a:rPr sz="1400" dirty="0">
                <a:latin typeface="Calibri"/>
                <a:cs typeface="Calibri"/>
              </a:rPr>
              <a:t>я </a:t>
            </a:r>
            <a:r>
              <a:rPr sz="1400" spc="-8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б</a:t>
            </a:r>
            <a:r>
              <a:rPr sz="1400" spc="-45" dirty="0">
                <a:latin typeface="Calibri"/>
                <a:cs typeface="Calibri"/>
              </a:rPr>
              <a:t>ю</a:t>
            </a:r>
            <a:r>
              <a:rPr sz="1400" dirty="0">
                <a:latin typeface="Calibri"/>
                <a:cs typeface="Calibri"/>
              </a:rPr>
              <a:t>д</a:t>
            </a:r>
            <a:r>
              <a:rPr sz="1400" spc="-10" dirty="0">
                <a:latin typeface="Calibri"/>
                <a:cs typeface="Calibri"/>
              </a:rPr>
              <a:t>ж</a:t>
            </a:r>
            <a:r>
              <a:rPr sz="1400" dirty="0">
                <a:latin typeface="Calibri"/>
                <a:cs typeface="Calibri"/>
              </a:rPr>
              <a:t>ет</a:t>
            </a:r>
            <a:r>
              <a:rPr sz="1400" spc="-20" dirty="0">
                <a:latin typeface="Calibri"/>
                <a:cs typeface="Calibri"/>
              </a:rPr>
              <a:t>н</a:t>
            </a:r>
            <a:r>
              <a:rPr sz="1400" dirty="0">
                <a:latin typeface="Calibri"/>
                <a:cs typeface="Calibri"/>
              </a:rPr>
              <a:t>ой </a:t>
            </a:r>
            <a:r>
              <a:rPr sz="1400" spc="-75" dirty="0">
                <a:latin typeface="Calibri"/>
                <a:cs typeface="Calibri"/>
              </a:rPr>
              <a:t> </a:t>
            </a:r>
            <a:r>
              <a:rPr sz="1400" dirty="0" err="1">
                <a:latin typeface="Calibri"/>
                <a:cs typeface="Calibri"/>
              </a:rPr>
              <a:t>обе</a:t>
            </a:r>
            <a:r>
              <a:rPr sz="1400" spc="-5" dirty="0" err="1">
                <a:latin typeface="Calibri"/>
                <a:cs typeface="Calibri"/>
              </a:rPr>
              <a:t>с</a:t>
            </a:r>
            <a:r>
              <a:rPr sz="1400" dirty="0" err="1">
                <a:latin typeface="Calibri"/>
                <a:cs typeface="Calibri"/>
              </a:rPr>
              <a:t>пече</a:t>
            </a:r>
            <a:r>
              <a:rPr sz="1400" spc="-10" dirty="0" err="1">
                <a:latin typeface="Calibri"/>
                <a:cs typeface="Calibri"/>
              </a:rPr>
              <a:t>нн</a:t>
            </a:r>
            <a:r>
              <a:rPr sz="1400" spc="10" dirty="0" err="1">
                <a:latin typeface="Calibri"/>
                <a:cs typeface="Calibri"/>
              </a:rPr>
              <a:t>о</a:t>
            </a:r>
            <a:r>
              <a:rPr sz="1400" spc="-5" dirty="0" err="1">
                <a:latin typeface="Calibri"/>
                <a:cs typeface="Calibri"/>
              </a:rPr>
              <a:t>с</a:t>
            </a:r>
            <a:r>
              <a:rPr sz="1400" dirty="0" err="1">
                <a:latin typeface="Calibri"/>
                <a:cs typeface="Calibri"/>
              </a:rPr>
              <a:t>ти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70" dirty="0">
                <a:latin typeface="Calibri"/>
                <a:cs typeface="Calibri"/>
              </a:rPr>
              <a:t> </a:t>
            </a:r>
            <a:r>
              <a:rPr sz="1400" spc="-10" dirty="0" err="1" smtClean="0">
                <a:latin typeface="Calibri"/>
                <a:cs typeface="Calibri"/>
              </a:rPr>
              <a:t>н</a:t>
            </a:r>
            <a:r>
              <a:rPr sz="1400" dirty="0" err="1" smtClean="0">
                <a:latin typeface="Calibri"/>
                <a:cs typeface="Calibri"/>
              </a:rPr>
              <a:t>ад</a:t>
            </a:r>
            <a:r>
              <a:rPr lang="ru-RU" sz="1400" dirty="0">
                <a:latin typeface="Calibri"/>
                <a:cs typeface="Calibri"/>
              </a:rPr>
              <a:t> </a:t>
            </a:r>
            <a:r>
              <a:rPr sz="1400" dirty="0" err="1" smtClean="0">
                <a:latin typeface="Calibri"/>
                <a:cs typeface="Calibri"/>
              </a:rPr>
              <a:t>ми</a:t>
            </a:r>
            <a:r>
              <a:rPr sz="1400" spc="-10" dirty="0" err="1" smtClean="0">
                <a:latin typeface="Calibri"/>
                <a:cs typeface="Calibri"/>
              </a:rPr>
              <a:t>н</a:t>
            </a:r>
            <a:r>
              <a:rPr sz="1400" dirty="0" err="1" smtClean="0">
                <a:latin typeface="Calibri"/>
                <a:cs typeface="Calibri"/>
              </a:rPr>
              <a:t>ималь</a:t>
            </a:r>
            <a:r>
              <a:rPr sz="1400" spc="-5" dirty="0" err="1" smtClean="0">
                <a:latin typeface="Calibri"/>
                <a:cs typeface="Calibri"/>
              </a:rPr>
              <a:t>н</a:t>
            </a:r>
            <a:r>
              <a:rPr sz="1400" dirty="0" err="1" smtClean="0">
                <a:latin typeface="Calibri"/>
                <a:cs typeface="Calibri"/>
              </a:rPr>
              <a:t>ым</a:t>
            </a:r>
            <a:r>
              <a:rPr sz="1400" dirty="0" smtClean="0">
                <a:latin typeface="Calibri"/>
                <a:cs typeface="Calibri"/>
              </a:rPr>
              <a:t> </a:t>
            </a:r>
            <a:r>
              <a:rPr sz="1400" spc="-70" dirty="0" smtClean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до </a:t>
            </a:r>
            <a:r>
              <a:rPr sz="1400" dirty="0" err="1">
                <a:latin typeface="Calibri"/>
                <a:cs typeface="Calibri"/>
              </a:rPr>
              <a:t>вырав</a:t>
            </a:r>
            <a:r>
              <a:rPr sz="1400" spc="-5" dirty="0" err="1">
                <a:latin typeface="Calibri"/>
                <a:cs typeface="Calibri"/>
              </a:rPr>
              <a:t>н</a:t>
            </a:r>
            <a:r>
              <a:rPr sz="1400" dirty="0" err="1">
                <a:latin typeface="Calibri"/>
                <a:cs typeface="Calibri"/>
              </a:rPr>
              <a:t>ива</a:t>
            </a:r>
            <a:r>
              <a:rPr sz="1400" spc="-5" dirty="0" err="1">
                <a:latin typeface="Calibri"/>
                <a:cs typeface="Calibri"/>
              </a:rPr>
              <a:t>н</a:t>
            </a:r>
            <a:r>
              <a:rPr sz="1400" dirty="0" err="1">
                <a:latin typeface="Calibri"/>
                <a:cs typeface="Calibri"/>
              </a:rPr>
              <a:t>ия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lang="ru-RU" sz="1400" spc="-10" dirty="0" smtClean="0">
                <a:latin typeface="Calibri"/>
                <a:cs typeface="Calibri"/>
              </a:rPr>
              <a:t>8,15</a:t>
            </a:r>
            <a:r>
              <a:rPr sz="1400" spc="5" dirty="0" smtClean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раза,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после</a:t>
            </a:r>
            <a:r>
              <a:rPr sz="1400" spc="20" dirty="0">
                <a:latin typeface="Calibri"/>
                <a:cs typeface="Calibri"/>
              </a:rPr>
              <a:t> </a:t>
            </a:r>
            <a:r>
              <a:rPr sz="1400" dirty="0" err="1">
                <a:latin typeface="Calibri"/>
                <a:cs typeface="Calibri"/>
              </a:rPr>
              <a:t>вырав</a:t>
            </a:r>
            <a:r>
              <a:rPr sz="1400" spc="-5" dirty="0" err="1">
                <a:latin typeface="Calibri"/>
                <a:cs typeface="Calibri"/>
              </a:rPr>
              <a:t>н</a:t>
            </a:r>
            <a:r>
              <a:rPr sz="1400" dirty="0" err="1">
                <a:latin typeface="Calibri"/>
                <a:cs typeface="Calibri"/>
              </a:rPr>
              <a:t>ива</a:t>
            </a:r>
            <a:r>
              <a:rPr sz="1400" spc="-5" dirty="0" err="1">
                <a:latin typeface="Calibri"/>
                <a:cs typeface="Calibri"/>
              </a:rPr>
              <a:t>н</a:t>
            </a:r>
            <a:r>
              <a:rPr sz="1400" dirty="0" err="1">
                <a:latin typeface="Calibri"/>
                <a:cs typeface="Calibri"/>
              </a:rPr>
              <a:t>ия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lang="ru-RU" sz="1400" spc="-10" dirty="0" smtClean="0">
                <a:latin typeface="Calibri"/>
                <a:cs typeface="Calibri"/>
              </a:rPr>
              <a:t>6,1 </a:t>
            </a:r>
            <a:r>
              <a:rPr sz="1400" dirty="0" err="1" smtClean="0">
                <a:latin typeface="Calibri"/>
                <a:cs typeface="Calibri"/>
              </a:rPr>
              <a:t>раза</a:t>
            </a:r>
            <a:r>
              <a:rPr sz="1400" dirty="0" smtClean="0">
                <a:latin typeface="Calibri"/>
                <a:cs typeface="Calibri"/>
              </a:rPr>
              <a:t>.</a:t>
            </a:r>
            <a:r>
              <a:rPr lang="ru-RU" sz="1400" dirty="0" smtClean="0">
                <a:latin typeface="Calibri"/>
                <a:cs typeface="Calibri"/>
              </a:rPr>
              <a:t> </a:t>
            </a:r>
          </a:p>
          <a:p>
            <a:pPr marL="12700" marR="5715" indent="264795" algn="just">
              <a:lnSpc>
                <a:spcPct val="100000"/>
              </a:lnSpc>
            </a:pPr>
            <a:r>
              <a:rPr sz="1400" dirty="0" err="1" smtClean="0">
                <a:latin typeface="Calibri"/>
                <a:cs typeface="Calibri"/>
              </a:rPr>
              <a:t>С</a:t>
            </a:r>
            <a:r>
              <a:rPr sz="1400" spc="-15" dirty="0" err="1" smtClean="0">
                <a:latin typeface="Calibri"/>
                <a:cs typeface="Calibri"/>
              </a:rPr>
              <a:t>т</a:t>
            </a:r>
            <a:r>
              <a:rPr sz="1400" dirty="0" err="1" smtClean="0">
                <a:latin typeface="Calibri"/>
                <a:cs typeface="Calibri"/>
              </a:rPr>
              <a:t>епень</a:t>
            </a:r>
            <a:r>
              <a:rPr sz="1400" dirty="0" smtClean="0">
                <a:latin typeface="Calibri"/>
                <a:cs typeface="Calibri"/>
              </a:rPr>
              <a:t> </a:t>
            </a:r>
            <a:r>
              <a:rPr sz="1400" spc="-100" dirty="0" smtClean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о</a:t>
            </a:r>
            <a:r>
              <a:rPr sz="1400" spc="-5" dirty="0">
                <a:latin typeface="Calibri"/>
                <a:cs typeface="Calibri"/>
              </a:rPr>
              <a:t>к</a:t>
            </a:r>
            <a:r>
              <a:rPr sz="1400" dirty="0">
                <a:latin typeface="Calibri"/>
                <a:cs typeface="Calibri"/>
              </a:rPr>
              <a:t>ра</a:t>
            </a:r>
            <a:r>
              <a:rPr sz="1400" spc="-10" dirty="0">
                <a:latin typeface="Calibri"/>
                <a:cs typeface="Calibri"/>
              </a:rPr>
              <a:t>щ</a:t>
            </a:r>
            <a:r>
              <a:rPr sz="1400" dirty="0">
                <a:latin typeface="Calibri"/>
                <a:cs typeface="Calibri"/>
              </a:rPr>
              <a:t>е</a:t>
            </a:r>
            <a:r>
              <a:rPr sz="1400" spc="-5" dirty="0">
                <a:latin typeface="Calibri"/>
                <a:cs typeface="Calibri"/>
              </a:rPr>
              <a:t>н</a:t>
            </a:r>
            <a:r>
              <a:rPr sz="1400" spc="5" dirty="0">
                <a:latin typeface="Calibri"/>
                <a:cs typeface="Calibri"/>
              </a:rPr>
              <a:t>и</a:t>
            </a:r>
            <a:r>
              <a:rPr sz="1400" dirty="0">
                <a:latin typeface="Calibri"/>
                <a:cs typeface="Calibri"/>
              </a:rPr>
              <a:t>я </a:t>
            </a:r>
            <a:r>
              <a:rPr sz="1400" spc="-1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а</a:t>
            </a:r>
            <a:r>
              <a:rPr sz="1400" spc="-15" dirty="0">
                <a:latin typeface="Calibri"/>
                <a:cs typeface="Calibri"/>
              </a:rPr>
              <a:t>з</a:t>
            </a:r>
            <a:r>
              <a:rPr sz="1400" dirty="0">
                <a:latin typeface="Calibri"/>
                <a:cs typeface="Calibri"/>
              </a:rPr>
              <a:t>личия </a:t>
            </a:r>
            <a:r>
              <a:rPr sz="1400" spc="-10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м</a:t>
            </a:r>
            <a:r>
              <a:rPr sz="1400" spc="-10" dirty="0">
                <a:latin typeface="Calibri"/>
                <a:cs typeface="Calibri"/>
              </a:rPr>
              <a:t>е</a:t>
            </a:r>
            <a:r>
              <a:rPr sz="1400" dirty="0">
                <a:latin typeface="Calibri"/>
                <a:cs typeface="Calibri"/>
              </a:rPr>
              <a:t>ж</a:t>
            </a:r>
            <a:r>
              <a:rPr sz="1400" spc="-10" dirty="0">
                <a:latin typeface="Calibri"/>
                <a:cs typeface="Calibri"/>
              </a:rPr>
              <a:t>д</a:t>
            </a:r>
            <a:r>
              <a:rPr sz="1400" dirty="0">
                <a:latin typeface="Calibri"/>
                <a:cs typeface="Calibri"/>
              </a:rPr>
              <a:t>у </a:t>
            </a:r>
            <a:r>
              <a:rPr sz="1400" spc="-10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н</a:t>
            </a:r>
            <a:r>
              <a:rPr sz="1400" dirty="0">
                <a:latin typeface="Calibri"/>
                <a:cs typeface="Calibri"/>
              </a:rPr>
              <a:t>аи</a:t>
            </a:r>
            <a:r>
              <a:rPr sz="1400" spc="-5" dirty="0">
                <a:latin typeface="Calibri"/>
                <a:cs typeface="Calibri"/>
              </a:rPr>
              <a:t>б</a:t>
            </a:r>
            <a:r>
              <a:rPr sz="1400" spc="-25" dirty="0">
                <a:latin typeface="Calibri"/>
                <a:cs typeface="Calibri"/>
              </a:rPr>
              <a:t>о</a:t>
            </a:r>
            <a:r>
              <a:rPr sz="1400" dirty="0">
                <a:latin typeface="Calibri"/>
                <a:cs typeface="Calibri"/>
              </a:rPr>
              <a:t>лее </a:t>
            </a:r>
            <a:r>
              <a:rPr sz="1400" spc="-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и </a:t>
            </a:r>
            <a:r>
              <a:rPr sz="1400" spc="-100" dirty="0">
                <a:latin typeface="Calibri"/>
                <a:cs typeface="Calibri"/>
              </a:rPr>
              <a:t> </a:t>
            </a:r>
            <a:r>
              <a:rPr sz="1400" spc="-10" dirty="0" err="1" smtClean="0">
                <a:latin typeface="Calibri"/>
                <a:cs typeface="Calibri"/>
              </a:rPr>
              <a:t>н</a:t>
            </a:r>
            <a:r>
              <a:rPr sz="1400" dirty="0" err="1" smtClean="0">
                <a:latin typeface="Calibri"/>
                <a:cs typeface="Calibri"/>
              </a:rPr>
              <a:t>аиме</a:t>
            </a:r>
            <a:r>
              <a:rPr sz="1400" spc="-5" dirty="0" err="1" smtClean="0">
                <a:latin typeface="Calibri"/>
                <a:cs typeface="Calibri"/>
              </a:rPr>
              <a:t>н</a:t>
            </a:r>
            <a:r>
              <a:rPr sz="1400" dirty="0" err="1" smtClean="0">
                <a:latin typeface="Calibri"/>
                <a:cs typeface="Calibri"/>
              </a:rPr>
              <a:t>ее</a:t>
            </a:r>
            <a:r>
              <a:rPr lang="ru-RU" sz="1400" dirty="0">
                <a:latin typeface="Calibri"/>
                <a:cs typeface="Calibri"/>
              </a:rPr>
              <a:t> </a:t>
            </a:r>
            <a:r>
              <a:rPr sz="1400" dirty="0" err="1" smtClean="0">
                <a:latin typeface="Calibri"/>
                <a:cs typeface="Calibri"/>
              </a:rPr>
              <a:t>обе</a:t>
            </a:r>
            <a:r>
              <a:rPr sz="1400" spc="-5" dirty="0" err="1" smtClean="0">
                <a:latin typeface="Calibri"/>
                <a:cs typeface="Calibri"/>
              </a:rPr>
              <a:t>с</a:t>
            </a:r>
            <a:r>
              <a:rPr sz="1400" dirty="0" err="1" smtClean="0">
                <a:latin typeface="Calibri"/>
                <a:cs typeface="Calibri"/>
              </a:rPr>
              <a:t>пече</a:t>
            </a:r>
            <a:r>
              <a:rPr sz="1400" spc="-10" dirty="0" err="1" smtClean="0">
                <a:latin typeface="Calibri"/>
                <a:cs typeface="Calibri"/>
              </a:rPr>
              <a:t>нн</a:t>
            </a:r>
            <a:r>
              <a:rPr sz="1400" dirty="0" err="1" smtClean="0">
                <a:latin typeface="Calibri"/>
                <a:cs typeface="Calibri"/>
              </a:rPr>
              <a:t>ыми</a:t>
            </a:r>
            <a:r>
              <a:rPr sz="1400" dirty="0" smtClean="0">
                <a:latin typeface="Calibri"/>
                <a:cs typeface="Calibri"/>
              </a:rPr>
              <a:t> </a:t>
            </a:r>
            <a:r>
              <a:rPr sz="1400" spc="-95" dirty="0" smtClean="0">
                <a:latin typeface="Calibri"/>
                <a:cs typeface="Calibri"/>
              </a:rPr>
              <a:t> </a:t>
            </a:r>
            <a:r>
              <a:rPr sz="1400" spc="-5" dirty="0" err="1" smtClean="0">
                <a:latin typeface="Calibri"/>
                <a:cs typeface="Calibri"/>
              </a:rPr>
              <a:t>с</a:t>
            </a:r>
            <a:r>
              <a:rPr sz="1400" spc="-25" dirty="0" err="1" smtClean="0">
                <a:latin typeface="Calibri"/>
                <a:cs typeface="Calibri"/>
              </a:rPr>
              <a:t>е</a:t>
            </a:r>
            <a:r>
              <a:rPr sz="1400" dirty="0" err="1" smtClean="0">
                <a:latin typeface="Calibri"/>
                <a:cs typeface="Calibri"/>
              </a:rPr>
              <a:t>ль</a:t>
            </a:r>
            <a:r>
              <a:rPr sz="1400" spc="5" dirty="0" err="1" smtClean="0">
                <a:latin typeface="Calibri"/>
                <a:cs typeface="Calibri"/>
              </a:rPr>
              <a:t>с</a:t>
            </a:r>
            <a:r>
              <a:rPr sz="1400" spc="-5" dirty="0" err="1" smtClean="0">
                <a:latin typeface="Calibri"/>
                <a:cs typeface="Calibri"/>
              </a:rPr>
              <a:t>к</a:t>
            </a:r>
            <a:r>
              <a:rPr sz="1400" dirty="0" err="1" smtClean="0">
                <a:latin typeface="Calibri"/>
                <a:cs typeface="Calibri"/>
              </a:rPr>
              <a:t>и</a:t>
            </a:r>
            <a:r>
              <a:rPr sz="1400" spc="10" dirty="0" err="1" smtClean="0">
                <a:latin typeface="Calibri"/>
                <a:cs typeface="Calibri"/>
              </a:rPr>
              <a:t>м</a:t>
            </a:r>
            <a:r>
              <a:rPr sz="1400" dirty="0" err="1" smtClean="0">
                <a:latin typeface="Calibri"/>
                <a:cs typeface="Calibri"/>
              </a:rPr>
              <a:t>и</a:t>
            </a:r>
            <a:r>
              <a:rPr lang="ru-RU" sz="1400" dirty="0" smtClean="0">
                <a:latin typeface="Calibri"/>
                <a:cs typeface="Calibri"/>
              </a:rPr>
              <a:t> </a:t>
            </a:r>
            <a:r>
              <a:rPr sz="1400" dirty="0" err="1" smtClean="0">
                <a:latin typeface="Calibri"/>
                <a:cs typeface="Calibri"/>
              </a:rPr>
              <a:t>по</a:t>
            </a:r>
            <a:r>
              <a:rPr sz="1400" spc="-5" dirty="0" err="1" smtClean="0">
                <a:latin typeface="Calibri"/>
                <a:cs typeface="Calibri"/>
              </a:rPr>
              <a:t>с</a:t>
            </a:r>
            <a:r>
              <a:rPr sz="1400" dirty="0" err="1" smtClean="0">
                <a:latin typeface="Calibri"/>
                <a:cs typeface="Calibri"/>
              </a:rPr>
              <a:t>ле</a:t>
            </a:r>
            <a:r>
              <a:rPr sz="1400" spc="-10" dirty="0" err="1" smtClean="0">
                <a:latin typeface="Calibri"/>
                <a:cs typeface="Calibri"/>
              </a:rPr>
              <a:t>н</a:t>
            </a:r>
            <a:r>
              <a:rPr sz="1400" dirty="0" err="1" smtClean="0">
                <a:latin typeface="Calibri"/>
                <a:cs typeface="Calibri"/>
              </a:rPr>
              <a:t>и</a:t>
            </a:r>
            <a:r>
              <a:rPr sz="1400" spc="-10" dirty="0" err="1" smtClean="0">
                <a:latin typeface="Calibri"/>
                <a:cs typeface="Calibri"/>
              </a:rPr>
              <a:t>я</a:t>
            </a:r>
            <a:r>
              <a:rPr sz="1400" dirty="0" err="1" smtClean="0">
                <a:latin typeface="Calibri"/>
                <a:cs typeface="Calibri"/>
              </a:rPr>
              <a:t>ми</a:t>
            </a:r>
            <a:r>
              <a:rPr sz="1400" spc="15" dirty="0" smtClean="0">
                <a:latin typeface="Calibri"/>
                <a:cs typeface="Calibri"/>
              </a:rPr>
              <a:t> </a:t>
            </a:r>
            <a:r>
              <a:rPr sz="1400" spc="-15" dirty="0">
                <a:latin typeface="Calibri"/>
                <a:cs typeface="Calibri"/>
              </a:rPr>
              <a:t>Щ</a:t>
            </a:r>
            <a:r>
              <a:rPr sz="1400" dirty="0">
                <a:latin typeface="Calibri"/>
                <a:cs typeface="Calibri"/>
              </a:rPr>
              <a:t>ер</a:t>
            </a:r>
            <a:r>
              <a:rPr sz="1400" spc="-5" dirty="0">
                <a:latin typeface="Calibri"/>
                <a:cs typeface="Calibri"/>
              </a:rPr>
              <a:t>б</a:t>
            </a:r>
            <a:r>
              <a:rPr sz="1400" dirty="0">
                <a:latin typeface="Calibri"/>
                <a:cs typeface="Calibri"/>
              </a:rPr>
              <a:t>и</a:t>
            </a:r>
            <a:r>
              <a:rPr sz="1400" spc="-10" dirty="0">
                <a:latin typeface="Calibri"/>
                <a:cs typeface="Calibri"/>
              </a:rPr>
              <a:t>н</a:t>
            </a:r>
            <a:r>
              <a:rPr sz="1400" dirty="0">
                <a:latin typeface="Calibri"/>
                <a:cs typeface="Calibri"/>
              </a:rPr>
              <a:t>овс</a:t>
            </a:r>
            <a:r>
              <a:rPr sz="1400" spc="-25" dirty="0">
                <a:latin typeface="Calibri"/>
                <a:cs typeface="Calibri"/>
              </a:rPr>
              <a:t>к</a:t>
            </a:r>
            <a:r>
              <a:rPr sz="1400" dirty="0">
                <a:latin typeface="Calibri"/>
                <a:cs typeface="Calibri"/>
              </a:rPr>
              <a:t>о</a:t>
            </a:r>
            <a:r>
              <a:rPr sz="1400" spc="-10" dirty="0">
                <a:latin typeface="Calibri"/>
                <a:cs typeface="Calibri"/>
              </a:rPr>
              <a:t>г</a:t>
            </a:r>
            <a:r>
              <a:rPr sz="1400" dirty="0">
                <a:latin typeface="Calibri"/>
                <a:cs typeface="Calibri"/>
              </a:rPr>
              <a:t>о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райо</a:t>
            </a:r>
            <a:r>
              <a:rPr sz="1400" spc="-10" dirty="0">
                <a:latin typeface="Calibri"/>
                <a:cs typeface="Calibri"/>
              </a:rPr>
              <a:t>н</a:t>
            </a:r>
            <a:r>
              <a:rPr sz="1400" dirty="0">
                <a:latin typeface="Calibri"/>
                <a:cs typeface="Calibri"/>
              </a:rPr>
              <a:t>а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15" dirty="0">
                <a:latin typeface="Calibri"/>
                <a:cs typeface="Calibri"/>
              </a:rPr>
              <a:t>д</a:t>
            </a:r>
            <a:r>
              <a:rPr sz="1400" dirty="0">
                <a:latin typeface="Calibri"/>
                <a:cs typeface="Calibri"/>
              </a:rPr>
              <a:t>о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и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по</a:t>
            </a:r>
            <a:r>
              <a:rPr sz="1400" spc="-5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ле </a:t>
            </a:r>
            <a:r>
              <a:rPr sz="1400" dirty="0" err="1">
                <a:latin typeface="Calibri"/>
                <a:cs typeface="Calibri"/>
              </a:rPr>
              <a:t>ра</a:t>
            </a:r>
            <a:r>
              <a:rPr sz="1400" spc="-5" dirty="0" err="1">
                <a:latin typeface="Calibri"/>
                <a:cs typeface="Calibri"/>
              </a:rPr>
              <a:t>с</a:t>
            </a:r>
            <a:r>
              <a:rPr sz="1400" dirty="0" err="1">
                <a:latin typeface="Calibri"/>
                <a:cs typeface="Calibri"/>
              </a:rPr>
              <a:t>пр</a:t>
            </a:r>
            <a:r>
              <a:rPr sz="1400" spc="-10" dirty="0" err="1">
                <a:latin typeface="Calibri"/>
                <a:cs typeface="Calibri"/>
              </a:rPr>
              <a:t>е</a:t>
            </a:r>
            <a:r>
              <a:rPr sz="1400" spc="-15" dirty="0" err="1">
                <a:latin typeface="Calibri"/>
                <a:cs typeface="Calibri"/>
              </a:rPr>
              <a:t>д</a:t>
            </a:r>
            <a:r>
              <a:rPr sz="1400" spc="-25" dirty="0" err="1">
                <a:latin typeface="Calibri"/>
                <a:cs typeface="Calibri"/>
              </a:rPr>
              <a:t>е</a:t>
            </a:r>
            <a:r>
              <a:rPr sz="1400" dirty="0" err="1">
                <a:latin typeface="Calibri"/>
                <a:cs typeface="Calibri"/>
              </a:rPr>
              <a:t>ле</a:t>
            </a:r>
            <a:r>
              <a:rPr sz="1400" spc="-10" dirty="0" err="1">
                <a:latin typeface="Calibri"/>
                <a:cs typeface="Calibri"/>
              </a:rPr>
              <a:t>н</a:t>
            </a:r>
            <a:r>
              <a:rPr sz="1400" dirty="0" err="1">
                <a:latin typeface="Calibri"/>
                <a:cs typeface="Calibri"/>
              </a:rPr>
              <a:t>ия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spc="-15" dirty="0" err="1" smtClean="0">
                <a:latin typeface="Calibri"/>
                <a:cs typeface="Calibri"/>
              </a:rPr>
              <a:t>д</a:t>
            </a:r>
            <a:r>
              <a:rPr sz="1400" spc="-10" dirty="0" err="1" smtClean="0">
                <a:latin typeface="Calibri"/>
                <a:cs typeface="Calibri"/>
              </a:rPr>
              <a:t>о</a:t>
            </a:r>
            <a:r>
              <a:rPr sz="1400" dirty="0" err="1" smtClean="0">
                <a:latin typeface="Calibri"/>
                <a:cs typeface="Calibri"/>
              </a:rPr>
              <a:t>таци</a:t>
            </a:r>
            <a:r>
              <a:rPr lang="ru-RU" sz="1400" dirty="0" smtClean="0">
                <a:latin typeface="Calibri"/>
                <a:cs typeface="Calibri"/>
              </a:rPr>
              <a:t>и</a:t>
            </a:r>
            <a:r>
              <a:rPr sz="1400" spc="-5" dirty="0" smtClean="0">
                <a:latin typeface="Calibri"/>
                <a:cs typeface="Calibri"/>
              </a:rPr>
              <a:t> </a:t>
            </a:r>
            <a:r>
              <a:rPr sz="1400" spc="-5" dirty="0" err="1" smtClean="0">
                <a:latin typeface="Calibri"/>
                <a:cs typeface="Calibri"/>
              </a:rPr>
              <a:t>с</a:t>
            </a:r>
            <a:r>
              <a:rPr sz="1400" dirty="0" err="1" smtClean="0">
                <a:latin typeface="Calibri"/>
                <a:cs typeface="Calibri"/>
              </a:rPr>
              <a:t>остави</a:t>
            </a:r>
            <a:r>
              <a:rPr lang="ru-RU" sz="1400" dirty="0" smtClean="0">
                <a:latin typeface="Calibri"/>
                <a:cs typeface="Calibri"/>
              </a:rPr>
              <a:t>т</a:t>
            </a:r>
            <a:r>
              <a:rPr sz="1400" spc="15" dirty="0" smtClean="0">
                <a:latin typeface="Calibri"/>
                <a:cs typeface="Calibri"/>
              </a:rPr>
              <a:t> </a:t>
            </a:r>
            <a:r>
              <a:rPr lang="ru-RU" sz="1400" dirty="0" smtClean="0">
                <a:latin typeface="Calibri"/>
                <a:cs typeface="Calibri"/>
              </a:rPr>
              <a:t>1,33 </a:t>
            </a:r>
            <a:r>
              <a:rPr sz="1400" dirty="0" err="1" smtClean="0">
                <a:latin typeface="Calibri"/>
                <a:cs typeface="Calibri"/>
              </a:rPr>
              <a:t>ра</a:t>
            </a:r>
            <a:r>
              <a:rPr sz="1400" spc="-5" dirty="0" err="1" smtClean="0">
                <a:latin typeface="Calibri"/>
                <a:cs typeface="Calibri"/>
              </a:rPr>
              <a:t>з</a:t>
            </a:r>
            <a:r>
              <a:rPr sz="1400" dirty="0" err="1" smtClean="0">
                <a:latin typeface="Calibri"/>
                <a:cs typeface="Calibri"/>
              </a:rPr>
              <a:t>а</a:t>
            </a:r>
            <a:r>
              <a:rPr sz="1400" dirty="0" smtClean="0">
                <a:latin typeface="Calibri"/>
                <a:cs typeface="Calibri"/>
              </a:rPr>
              <a:t>.</a:t>
            </a:r>
            <a:endParaRPr lang="ru-RU" sz="1400" dirty="0" smtClean="0">
              <a:latin typeface="Calibri"/>
              <a:cs typeface="Calibri"/>
            </a:endParaRPr>
          </a:p>
          <a:p>
            <a:pPr marL="12700" marR="5715" indent="264795" algn="just">
              <a:lnSpc>
                <a:spcPct val="100000"/>
              </a:lnSpc>
            </a:pPr>
            <a:endParaRPr lang="ru-RU" sz="1400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1"/>
              </a:spcBef>
            </a:pPr>
            <a:endParaRPr sz="950" dirty="0">
              <a:latin typeface="Times New Roman"/>
              <a:cs typeface="Times New Roman"/>
            </a:endParaRPr>
          </a:p>
          <a:p>
            <a:pPr marL="12065" marR="5080" indent="-1270" algn="ctr"/>
            <a:r>
              <a:rPr sz="2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МУНИЦИПАЛЬНЫЙ </a:t>
            </a:r>
            <a:r>
              <a:rPr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ДОЛГ</a:t>
            </a:r>
            <a:endParaRPr lang="ru-RU" sz="20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  <a:p>
            <a:pPr marL="12065" marR="5080" indent="-1270" algn="ctr"/>
            <a:r>
              <a:rPr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СТРУКТУРА </a:t>
            </a:r>
            <a:r>
              <a:rPr sz="2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МУНИЦИПАЛЬНОГО ДОЛГА ЩЕРБИНОВСКОГО РАЙОНА</a:t>
            </a:r>
          </a:p>
        </p:txBody>
      </p:sp>
      <p:graphicFrame>
        <p:nvGraphicFramePr>
          <p:cNvPr id="13" name="object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537862"/>
              </p:ext>
            </p:extLst>
          </p:nvPr>
        </p:nvGraphicFramePr>
        <p:xfrm>
          <a:off x="333466" y="1475659"/>
          <a:ext cx="6286544" cy="3026663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621809"/>
                <a:gridCol w="1832367"/>
                <a:gridCol w="1832368"/>
              </a:tblGrid>
              <a:tr h="706247">
                <a:tc>
                  <a:txBody>
                    <a:bodyPr/>
                    <a:lstStyle/>
                    <a:p>
                      <a:pPr marL="290195" marR="283845" algn="ctr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сельского поселения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90195" marR="283845" algn="ctr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chemeClr val="tx1"/>
                          </a:solidFill>
                        </a:rPr>
                        <a:t>Б</a:t>
                      </a:r>
                      <a:r>
                        <a:rPr sz="1200" spc="-30" dirty="0">
                          <a:solidFill>
                            <a:schemeClr val="tx1"/>
                          </a:solidFill>
                        </a:rPr>
                        <a:t>ю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д</a:t>
                      </a:r>
                      <a:r>
                        <a:rPr sz="1200" spc="-25" dirty="0">
                          <a:solidFill>
                            <a:schemeClr val="tx1"/>
                          </a:solidFill>
                        </a:rPr>
                        <a:t>ж</a:t>
                      </a:r>
                      <a:r>
                        <a:rPr sz="1200" spc="-5" dirty="0">
                          <a:solidFill>
                            <a:schemeClr val="tx1"/>
                          </a:solidFill>
                        </a:rPr>
                        <a:t>е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тн</a:t>
                      </a:r>
                      <a:r>
                        <a:rPr sz="1200" spc="-5" dirty="0">
                          <a:solidFill>
                            <a:schemeClr val="tx1"/>
                          </a:solidFill>
                        </a:rPr>
                        <a:t>а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я обес</a:t>
                      </a:r>
                      <a:r>
                        <a:rPr sz="1200" spc="-10" dirty="0">
                          <a:solidFill>
                            <a:schemeClr val="tx1"/>
                          </a:solidFill>
                        </a:rPr>
                        <a:t>п</a:t>
                      </a:r>
                      <a:r>
                        <a:rPr sz="1200" spc="-5" dirty="0">
                          <a:solidFill>
                            <a:schemeClr val="tx1"/>
                          </a:solidFill>
                        </a:rPr>
                        <a:t>е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ченность</a:t>
                      </a:r>
                      <a:r>
                        <a:rPr sz="1200" spc="-4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sz="1200" spc="-15" dirty="0">
                          <a:solidFill>
                            <a:schemeClr val="tx1"/>
                          </a:solidFill>
                        </a:rPr>
                        <a:t>д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о </a:t>
                      </a:r>
                      <a:r>
                        <a:rPr sz="1200" spc="-10" dirty="0">
                          <a:solidFill>
                            <a:schemeClr val="tx1"/>
                          </a:solidFill>
                        </a:rPr>
                        <a:t>в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ыр</a:t>
                      </a:r>
                      <a:r>
                        <a:rPr sz="1200" spc="-5" dirty="0">
                          <a:solidFill>
                            <a:schemeClr val="tx1"/>
                          </a:solidFill>
                        </a:rPr>
                        <a:t>а</a:t>
                      </a:r>
                      <a:r>
                        <a:rPr sz="1200" spc="-10" dirty="0">
                          <a:solidFill>
                            <a:schemeClr val="tx1"/>
                          </a:solidFill>
                        </a:rPr>
                        <a:t>в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ни</a:t>
                      </a:r>
                      <a:r>
                        <a:rPr sz="1200" spc="-10" dirty="0">
                          <a:solidFill>
                            <a:schemeClr val="tx1"/>
                          </a:solidFill>
                        </a:rPr>
                        <a:t>в</a:t>
                      </a:r>
                      <a:r>
                        <a:rPr sz="1200" spc="-5" dirty="0">
                          <a:solidFill>
                            <a:schemeClr val="tx1"/>
                          </a:solidFill>
                        </a:rPr>
                        <a:t>а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ния</a:t>
                      </a:r>
                      <a:endParaRPr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3515" marR="175260" indent="-1270" algn="ctr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chemeClr val="tx1"/>
                          </a:solidFill>
                        </a:rPr>
                        <a:t>Б</a:t>
                      </a:r>
                      <a:r>
                        <a:rPr sz="1200" spc="-30" dirty="0">
                          <a:solidFill>
                            <a:schemeClr val="tx1"/>
                          </a:solidFill>
                        </a:rPr>
                        <a:t>ю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д</a:t>
                      </a:r>
                      <a:r>
                        <a:rPr sz="1200" spc="-25" dirty="0">
                          <a:solidFill>
                            <a:schemeClr val="tx1"/>
                          </a:solidFill>
                        </a:rPr>
                        <a:t>ж</a:t>
                      </a:r>
                      <a:r>
                        <a:rPr sz="1200" spc="-5" dirty="0">
                          <a:solidFill>
                            <a:schemeClr val="tx1"/>
                          </a:solidFill>
                        </a:rPr>
                        <a:t>е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тн</a:t>
                      </a:r>
                      <a:r>
                        <a:rPr sz="1200" spc="-5" dirty="0">
                          <a:solidFill>
                            <a:schemeClr val="tx1"/>
                          </a:solidFill>
                        </a:rPr>
                        <a:t>а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я обес</a:t>
                      </a:r>
                      <a:r>
                        <a:rPr sz="1200" spc="-10" dirty="0">
                          <a:solidFill>
                            <a:schemeClr val="tx1"/>
                          </a:solidFill>
                        </a:rPr>
                        <a:t>п</a:t>
                      </a:r>
                      <a:r>
                        <a:rPr sz="1200" spc="-5" dirty="0">
                          <a:solidFill>
                            <a:schemeClr val="tx1"/>
                          </a:solidFill>
                        </a:rPr>
                        <a:t>е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ченность</a:t>
                      </a:r>
                      <a:r>
                        <a:rPr sz="1200" spc="-4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sz="1200" spc="-5" dirty="0">
                          <a:solidFill>
                            <a:schemeClr val="tx1"/>
                          </a:solidFill>
                        </a:rPr>
                        <a:t>п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осле </a:t>
                      </a:r>
                      <a:r>
                        <a:rPr sz="1200" spc="-10" dirty="0">
                          <a:solidFill>
                            <a:schemeClr val="tx1"/>
                          </a:solidFill>
                        </a:rPr>
                        <a:t>в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ыр</a:t>
                      </a:r>
                      <a:r>
                        <a:rPr sz="1200" spc="-5" dirty="0">
                          <a:solidFill>
                            <a:schemeClr val="tx1"/>
                          </a:solidFill>
                        </a:rPr>
                        <a:t>а</a:t>
                      </a:r>
                      <a:r>
                        <a:rPr sz="1200" spc="-10" dirty="0">
                          <a:solidFill>
                            <a:schemeClr val="tx1"/>
                          </a:solidFill>
                        </a:rPr>
                        <a:t>в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ни</a:t>
                      </a:r>
                      <a:r>
                        <a:rPr sz="1200" spc="-10" dirty="0">
                          <a:solidFill>
                            <a:schemeClr val="tx1"/>
                          </a:solidFill>
                        </a:rPr>
                        <a:t>в</a:t>
                      </a:r>
                      <a:r>
                        <a:rPr sz="1200" spc="-5" dirty="0">
                          <a:solidFill>
                            <a:schemeClr val="tx1"/>
                          </a:solidFill>
                        </a:rPr>
                        <a:t>а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ния</a:t>
                      </a:r>
                      <a:endParaRPr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</a:tr>
              <a:tr h="286893"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</a:pPr>
                      <a:r>
                        <a:rPr sz="1500" spc="-125" dirty="0">
                          <a:solidFill>
                            <a:schemeClr val="tx1"/>
                          </a:solidFill>
                        </a:rPr>
                        <a:t>Г</a:t>
                      </a:r>
                      <a:r>
                        <a:rPr sz="1500" dirty="0">
                          <a:solidFill>
                            <a:schemeClr val="tx1"/>
                          </a:solidFill>
                        </a:rPr>
                        <a:t>л</a:t>
                      </a:r>
                      <a:r>
                        <a:rPr sz="1500" spc="-5" dirty="0">
                          <a:solidFill>
                            <a:schemeClr val="tx1"/>
                          </a:solidFill>
                        </a:rPr>
                        <a:t>а</a:t>
                      </a:r>
                      <a:r>
                        <a:rPr sz="1500" dirty="0">
                          <a:solidFill>
                            <a:schemeClr val="tx1"/>
                          </a:solidFill>
                        </a:rPr>
                        <a:t>фиро</a:t>
                      </a:r>
                      <a:r>
                        <a:rPr sz="1500" spc="-5" dirty="0">
                          <a:solidFill>
                            <a:schemeClr val="tx1"/>
                          </a:solidFill>
                        </a:rPr>
                        <a:t>в</a:t>
                      </a:r>
                      <a:r>
                        <a:rPr sz="1500" dirty="0">
                          <a:solidFill>
                            <a:schemeClr val="tx1"/>
                          </a:solidFill>
                        </a:rPr>
                        <a:t>с</a:t>
                      </a:r>
                      <a:r>
                        <a:rPr sz="1500" spc="-30" dirty="0">
                          <a:solidFill>
                            <a:schemeClr val="tx1"/>
                          </a:solidFill>
                        </a:rPr>
                        <a:t>к</a:t>
                      </a:r>
                      <a:r>
                        <a:rPr sz="1500" dirty="0">
                          <a:solidFill>
                            <a:schemeClr val="tx1"/>
                          </a:solidFill>
                        </a:rPr>
                        <a:t>ое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ru-RU" sz="1500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0,27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635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ru-RU" sz="1500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0,36 </a:t>
                      </a:r>
                    </a:p>
                  </a:txBody>
                  <a:tcPr marL="0" marR="0" marT="0" marB="0" anchor="b"/>
                </a:tc>
              </a:tr>
              <a:tr h="286892"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</a:pPr>
                      <a:r>
                        <a:rPr sz="1500" dirty="0">
                          <a:solidFill>
                            <a:schemeClr val="tx1"/>
                          </a:solidFill>
                        </a:rPr>
                        <a:t>Ейс</a:t>
                      </a:r>
                      <a:r>
                        <a:rPr sz="1500" spc="-30" dirty="0">
                          <a:solidFill>
                            <a:schemeClr val="tx1"/>
                          </a:solidFill>
                        </a:rPr>
                        <a:t>к</a:t>
                      </a:r>
                      <a:r>
                        <a:rPr sz="1500" spc="-10" dirty="0">
                          <a:solidFill>
                            <a:schemeClr val="tx1"/>
                          </a:solidFill>
                        </a:rPr>
                        <a:t>о</a:t>
                      </a:r>
                      <a:r>
                        <a:rPr sz="1500" spc="-5" dirty="0">
                          <a:solidFill>
                            <a:schemeClr val="tx1"/>
                          </a:solidFill>
                        </a:rPr>
                        <a:t>у</a:t>
                      </a:r>
                      <a:r>
                        <a:rPr sz="1500" spc="-10" dirty="0">
                          <a:solidFill>
                            <a:schemeClr val="tx1"/>
                          </a:solidFill>
                        </a:rPr>
                        <a:t>к</a:t>
                      </a:r>
                      <a:r>
                        <a:rPr sz="1500" dirty="0">
                          <a:solidFill>
                            <a:schemeClr val="tx1"/>
                          </a:solidFill>
                        </a:rPr>
                        <a:t>р</a:t>
                      </a:r>
                      <a:r>
                        <a:rPr sz="1500" spc="-5" dirty="0">
                          <a:solidFill>
                            <a:schemeClr val="tx1"/>
                          </a:solidFill>
                        </a:rPr>
                        <a:t>еп</a:t>
                      </a:r>
                      <a:r>
                        <a:rPr sz="1500" dirty="0">
                          <a:solidFill>
                            <a:schemeClr val="tx1"/>
                          </a:solidFill>
                        </a:rPr>
                        <a:t>л</a:t>
                      </a:r>
                      <a:r>
                        <a:rPr sz="1500" spc="-5" dirty="0">
                          <a:solidFill>
                            <a:schemeClr val="tx1"/>
                          </a:solidFill>
                        </a:rPr>
                        <a:t>е</a:t>
                      </a:r>
                      <a:r>
                        <a:rPr sz="1500" dirty="0">
                          <a:solidFill>
                            <a:schemeClr val="tx1"/>
                          </a:solidFill>
                        </a:rPr>
                        <a:t>нс</a:t>
                      </a:r>
                      <a:r>
                        <a:rPr sz="1500" spc="-30" dirty="0">
                          <a:solidFill>
                            <a:schemeClr val="tx1"/>
                          </a:solidFill>
                        </a:rPr>
                        <a:t>к</a:t>
                      </a:r>
                      <a:r>
                        <a:rPr sz="1500" dirty="0">
                          <a:solidFill>
                            <a:schemeClr val="tx1"/>
                          </a:solidFill>
                        </a:rPr>
                        <a:t>ое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ru-RU" sz="1500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0,33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635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ru-RU" sz="1500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0,38 </a:t>
                      </a:r>
                    </a:p>
                  </a:txBody>
                  <a:tcPr marL="0" marR="0" marT="0" marB="0" anchor="b"/>
                </a:tc>
              </a:tr>
              <a:tr h="286893"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</a:pPr>
                      <a:r>
                        <a:rPr lang="ru-RU" sz="1500" dirty="0" err="1" smtClean="0">
                          <a:solidFill>
                            <a:schemeClr val="tx1"/>
                          </a:solidFill>
                          <a:latin typeface="+mn-lt"/>
                          <a:cs typeface="Calibri"/>
                        </a:rPr>
                        <a:t>Екатериновское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ru-RU" sz="1500" kern="120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0,55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635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ru-RU" sz="1500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0,55 </a:t>
                      </a:r>
                    </a:p>
                  </a:txBody>
                  <a:tcPr marL="0" marR="0" marT="0" marB="0" anchor="b"/>
                </a:tc>
              </a:tr>
              <a:tr h="286893"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Ни</a:t>
                      </a:r>
                      <a:r>
                        <a:rPr lang="ru-RU" sz="1500" spc="-3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r>
                        <a:rPr lang="ru-RU" sz="1500" spc="-25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r>
                        <a:rPr lang="ru-RU" sz="1500" spc="-5" dirty="0" smtClean="0">
                          <a:solidFill>
                            <a:schemeClr val="tx1"/>
                          </a:solidFill>
                        </a:rPr>
                        <a:t>ае</a:t>
                      </a:r>
                      <a:r>
                        <a:rPr lang="ru-RU" sz="1500" spc="-1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r>
                        <a:rPr lang="ru-RU" sz="1500" spc="-3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ое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ru-RU" sz="1500" kern="120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0,59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635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ru-RU" sz="1500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0,59 </a:t>
                      </a:r>
                    </a:p>
                  </a:txBody>
                  <a:tcPr marL="0" marR="0" marT="0" marB="0" anchor="b"/>
                </a:tc>
              </a:tr>
              <a:tr h="286893"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</a:pPr>
                      <a:r>
                        <a:rPr lang="ru-RU" sz="1500" dirty="0" err="1" smtClean="0">
                          <a:solidFill>
                            <a:schemeClr val="tx1"/>
                          </a:solidFill>
                          <a:latin typeface="+mn-lt"/>
                          <a:cs typeface="Calibri"/>
                        </a:rPr>
                        <a:t>Новощербиновское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ru-RU" sz="1500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0,71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635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ru-RU" sz="1500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0,71 </a:t>
                      </a:r>
                    </a:p>
                  </a:txBody>
                  <a:tcPr marL="0" marR="0" marT="0" marB="0" anchor="b"/>
                </a:tc>
              </a:tr>
              <a:tr h="286893"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</a:pPr>
                      <a:r>
                        <a:rPr lang="ru-RU" sz="1500" dirty="0" err="1" smtClean="0">
                          <a:solidFill>
                            <a:schemeClr val="tx1"/>
                          </a:solidFill>
                          <a:latin typeface="+mn-lt"/>
                          <a:cs typeface="Calibri"/>
                        </a:rPr>
                        <a:t>Старощербиновское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ru-RU" sz="1500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2,20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635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ru-RU" sz="1500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2,20 </a:t>
                      </a:r>
                    </a:p>
                  </a:txBody>
                  <a:tcPr marL="0" marR="0" marT="0" marB="0" anchor="b"/>
                </a:tc>
              </a:tr>
              <a:tr h="286893"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</a:pPr>
                      <a:r>
                        <a:rPr lang="ru-RU" sz="1500" dirty="0" err="1" smtClean="0">
                          <a:solidFill>
                            <a:schemeClr val="tx1"/>
                          </a:solidFill>
                          <a:latin typeface="+mn-lt"/>
                          <a:cs typeface="Calibri"/>
                        </a:rPr>
                        <a:t>Шабельское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ru-RU" sz="1500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0,67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635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ru-RU" sz="1500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0,67 </a:t>
                      </a:r>
                    </a:p>
                  </a:txBody>
                  <a:tcPr marL="0" marR="0" marT="0" marB="0" anchor="b"/>
                </a:tc>
              </a:tr>
              <a:tr h="286893"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</a:pPr>
                      <a:r>
                        <a:rPr lang="ru-RU" sz="1500" dirty="0" err="1" smtClean="0">
                          <a:solidFill>
                            <a:schemeClr val="tx1"/>
                          </a:solidFill>
                          <a:latin typeface="+mn-lt"/>
                          <a:cs typeface="Calibri"/>
                        </a:rPr>
                        <a:t>Щербиновское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ru-RU" sz="1500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0,60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635" algn="ctr" defTabSz="914400" rtl="0" eaLnBrk="1" fontAlgn="b" latinLnBrk="0" hangingPunct="1">
                        <a:lnSpc>
                          <a:spcPct val="100000"/>
                        </a:lnSpc>
                      </a:pPr>
                      <a:r>
                        <a:rPr lang="ru-RU" sz="1500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0,60 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21" name="object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552447"/>
              </p:ext>
            </p:extLst>
          </p:nvPr>
        </p:nvGraphicFramePr>
        <p:xfrm>
          <a:off x="786672" y="7167970"/>
          <a:ext cx="5666664" cy="1510739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3923076"/>
                <a:gridCol w="871794"/>
                <a:gridCol w="871794"/>
              </a:tblGrid>
              <a:tr h="527933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500" dirty="0"/>
                        <a:t>Н</a:t>
                      </a:r>
                      <a:r>
                        <a:rPr sz="1500" spc="-10" dirty="0"/>
                        <a:t>а</a:t>
                      </a:r>
                      <a:r>
                        <a:rPr sz="1500" dirty="0"/>
                        <a:t>им</a:t>
                      </a:r>
                      <a:r>
                        <a:rPr sz="1500" spc="-10" dirty="0"/>
                        <a:t>е</a:t>
                      </a:r>
                      <a:r>
                        <a:rPr sz="1500" dirty="0"/>
                        <a:t>но</a:t>
                      </a:r>
                      <a:r>
                        <a:rPr sz="1500" spc="-5" dirty="0"/>
                        <a:t>ва</a:t>
                      </a:r>
                      <a:r>
                        <a:rPr sz="1500" dirty="0"/>
                        <a:t>ние</a:t>
                      </a:r>
                      <a:r>
                        <a:rPr sz="1500" spc="-50" dirty="0"/>
                        <a:t> </a:t>
                      </a:r>
                      <a:r>
                        <a:rPr sz="1500" spc="-5" dirty="0"/>
                        <a:t>п</a:t>
                      </a:r>
                      <a:r>
                        <a:rPr sz="1500" dirty="0"/>
                        <a:t>о</a:t>
                      </a:r>
                      <a:r>
                        <a:rPr sz="1500" spc="-20" dirty="0"/>
                        <a:t>к</a:t>
                      </a:r>
                      <a:r>
                        <a:rPr sz="1500" spc="-5" dirty="0"/>
                        <a:t>а</a:t>
                      </a:r>
                      <a:r>
                        <a:rPr sz="1500" dirty="0"/>
                        <a:t>за</a:t>
                      </a:r>
                      <a:r>
                        <a:rPr sz="1500" spc="-15" dirty="0"/>
                        <a:t>т</a:t>
                      </a:r>
                      <a:r>
                        <a:rPr sz="1500" spc="-30" dirty="0"/>
                        <a:t>е</a:t>
                      </a:r>
                      <a:r>
                        <a:rPr sz="1500" dirty="0"/>
                        <a:t>ля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588" indent="0" algn="ctr">
                        <a:lnSpc>
                          <a:spcPct val="100000"/>
                        </a:lnSpc>
                      </a:pPr>
                      <a:r>
                        <a:rPr sz="1500" dirty="0" smtClean="0"/>
                        <a:t>2</a:t>
                      </a:r>
                      <a:r>
                        <a:rPr sz="1500" spc="5" dirty="0" smtClean="0"/>
                        <a:t>0</a:t>
                      </a:r>
                      <a:r>
                        <a:rPr lang="ru-RU" sz="1500" spc="0" dirty="0" smtClean="0"/>
                        <a:t>24</a:t>
                      </a:r>
                      <a:r>
                        <a:rPr lang="ru-RU" sz="1500" spc="5" baseline="0" dirty="0" smtClean="0"/>
                        <a:t> </a:t>
                      </a:r>
                      <a:r>
                        <a:rPr sz="1500" spc="-55" dirty="0" smtClean="0"/>
                        <a:t>г</a:t>
                      </a:r>
                      <a:r>
                        <a:rPr sz="1500" dirty="0"/>
                        <a:t>.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588" indent="0" algn="ctr">
                        <a:lnSpc>
                          <a:spcPct val="100000"/>
                        </a:lnSpc>
                        <a:tabLst/>
                      </a:pPr>
                      <a:r>
                        <a:rPr sz="1500" dirty="0" smtClean="0"/>
                        <a:t>2</a:t>
                      </a:r>
                      <a:r>
                        <a:rPr sz="1500" spc="5" dirty="0" smtClean="0"/>
                        <a:t>0</a:t>
                      </a:r>
                      <a:r>
                        <a:rPr lang="ru-RU" sz="1500" spc="0" dirty="0" smtClean="0"/>
                        <a:t>25</a:t>
                      </a:r>
                      <a:r>
                        <a:rPr lang="ru-RU" sz="1500" spc="5" baseline="0" dirty="0" smtClean="0"/>
                        <a:t> </a:t>
                      </a:r>
                      <a:r>
                        <a:rPr sz="1500" spc="-55" dirty="0" smtClean="0"/>
                        <a:t>г</a:t>
                      </a:r>
                      <a:r>
                        <a:rPr sz="1500" dirty="0"/>
                        <a:t>.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</a:tr>
              <a:tr h="239429"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</a:pPr>
                      <a:r>
                        <a:rPr sz="1500" dirty="0"/>
                        <a:t>Б</a:t>
                      </a:r>
                      <a:r>
                        <a:rPr sz="1500" spc="-30" dirty="0"/>
                        <a:t>ю</a:t>
                      </a:r>
                      <a:r>
                        <a:rPr sz="1500" dirty="0"/>
                        <a:t>д</a:t>
                      </a:r>
                      <a:r>
                        <a:rPr sz="1500" spc="-25" dirty="0"/>
                        <a:t>ж</a:t>
                      </a:r>
                      <a:r>
                        <a:rPr sz="1500" spc="-5" dirty="0"/>
                        <a:t>е</a:t>
                      </a:r>
                      <a:r>
                        <a:rPr sz="1500" dirty="0"/>
                        <a:t>тные</a:t>
                      </a:r>
                      <a:r>
                        <a:rPr sz="1500" spc="-40" dirty="0"/>
                        <a:t> </a:t>
                      </a:r>
                      <a:r>
                        <a:rPr sz="1500" spc="-10" dirty="0"/>
                        <a:t>к</a:t>
                      </a:r>
                      <a:r>
                        <a:rPr sz="1500" dirty="0"/>
                        <a:t>р</a:t>
                      </a:r>
                      <a:r>
                        <a:rPr sz="1500" spc="-20" dirty="0"/>
                        <a:t>е</a:t>
                      </a:r>
                      <a:r>
                        <a:rPr sz="1500" dirty="0"/>
                        <a:t>диты,</a:t>
                      </a:r>
                      <a:r>
                        <a:rPr sz="1500" spc="-20" dirty="0"/>
                        <a:t> </a:t>
                      </a:r>
                      <a:r>
                        <a:rPr sz="1500" dirty="0"/>
                        <a:t>мл</a:t>
                      </a:r>
                      <a:r>
                        <a:rPr sz="1500" spc="5" dirty="0"/>
                        <a:t>н</a:t>
                      </a:r>
                      <a:r>
                        <a:rPr sz="1500" dirty="0"/>
                        <a:t>.</a:t>
                      </a:r>
                      <a:r>
                        <a:rPr sz="1500" spc="-10" dirty="0"/>
                        <a:t>р</a:t>
                      </a:r>
                      <a:r>
                        <a:rPr sz="1500" spc="-5" dirty="0"/>
                        <a:t>у</a:t>
                      </a:r>
                      <a:r>
                        <a:rPr sz="1500" dirty="0"/>
                        <a:t>б.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34,0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34,0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</a:tr>
              <a:tr h="503948">
                <a:tc>
                  <a:txBody>
                    <a:bodyPr/>
                    <a:lstStyle/>
                    <a:p>
                      <a:pPr marL="1270" marR="379730">
                        <a:lnSpc>
                          <a:spcPct val="100000"/>
                        </a:lnSpc>
                      </a:pPr>
                      <a:r>
                        <a:rPr sz="1500" dirty="0"/>
                        <a:t>Р</a:t>
                      </a:r>
                      <a:r>
                        <a:rPr sz="1500" spc="-10" dirty="0"/>
                        <a:t>а</a:t>
                      </a:r>
                      <a:r>
                        <a:rPr sz="1500" dirty="0"/>
                        <a:t>с</a:t>
                      </a:r>
                      <a:r>
                        <a:rPr sz="1500" spc="-25" dirty="0"/>
                        <a:t>хо</a:t>
                      </a:r>
                      <a:r>
                        <a:rPr sz="1500" dirty="0"/>
                        <a:t>ды</a:t>
                      </a:r>
                      <a:r>
                        <a:rPr sz="1500" spc="-15" dirty="0"/>
                        <a:t> </a:t>
                      </a:r>
                      <a:r>
                        <a:rPr sz="1500" dirty="0"/>
                        <a:t>на</a:t>
                      </a:r>
                      <a:r>
                        <a:rPr sz="1500" spc="-15" dirty="0"/>
                        <a:t> </a:t>
                      </a:r>
                      <a:r>
                        <a:rPr sz="1500" dirty="0"/>
                        <a:t>обс</a:t>
                      </a:r>
                      <a:r>
                        <a:rPr sz="1500" spc="5" dirty="0"/>
                        <a:t>л</a:t>
                      </a:r>
                      <a:r>
                        <a:rPr sz="1500" spc="-5" dirty="0"/>
                        <a:t>у</a:t>
                      </a:r>
                      <a:r>
                        <a:rPr sz="1500" dirty="0"/>
                        <a:t>жи</a:t>
                      </a:r>
                      <a:r>
                        <a:rPr sz="1500" spc="-10" dirty="0"/>
                        <a:t>в</a:t>
                      </a:r>
                      <a:r>
                        <a:rPr sz="1500" spc="-5" dirty="0"/>
                        <a:t>а</a:t>
                      </a:r>
                      <a:r>
                        <a:rPr sz="1500" dirty="0"/>
                        <a:t>ние </a:t>
                      </a:r>
                      <a:r>
                        <a:rPr sz="1500" spc="-20" dirty="0"/>
                        <a:t>м</a:t>
                      </a:r>
                      <a:r>
                        <a:rPr sz="1500" spc="-5" dirty="0"/>
                        <a:t>у</a:t>
                      </a:r>
                      <a:r>
                        <a:rPr sz="1500" dirty="0"/>
                        <a:t>ницип</a:t>
                      </a:r>
                      <a:r>
                        <a:rPr sz="1500" spc="-10" dirty="0"/>
                        <a:t>а</a:t>
                      </a:r>
                      <a:r>
                        <a:rPr sz="1500" dirty="0"/>
                        <a:t>л</a:t>
                      </a:r>
                      <a:r>
                        <a:rPr sz="1500" spc="-10" dirty="0"/>
                        <a:t>ьн</a:t>
                      </a:r>
                      <a:r>
                        <a:rPr sz="1500" dirty="0"/>
                        <a:t>о</a:t>
                      </a:r>
                      <a:r>
                        <a:rPr sz="1500" spc="-20" dirty="0"/>
                        <a:t>г</a:t>
                      </a:r>
                      <a:r>
                        <a:rPr sz="1500" dirty="0"/>
                        <a:t>о</a:t>
                      </a:r>
                      <a:r>
                        <a:rPr sz="1500" spc="-30" dirty="0"/>
                        <a:t> </a:t>
                      </a:r>
                      <a:r>
                        <a:rPr sz="1500" spc="-15" dirty="0"/>
                        <a:t>д</a:t>
                      </a:r>
                      <a:r>
                        <a:rPr sz="1500" spc="-25" dirty="0"/>
                        <a:t>о</a:t>
                      </a:r>
                      <a:r>
                        <a:rPr sz="1500" dirty="0"/>
                        <a:t>л</a:t>
                      </a:r>
                      <a:r>
                        <a:rPr sz="1500" spc="-10" dirty="0"/>
                        <a:t>г</a:t>
                      </a:r>
                      <a:r>
                        <a:rPr sz="1500" spc="-5" dirty="0"/>
                        <a:t>а</a:t>
                      </a:r>
                      <a:r>
                        <a:rPr sz="1500" dirty="0"/>
                        <a:t>,</a:t>
                      </a:r>
                      <a:r>
                        <a:rPr sz="1500" spc="5" dirty="0"/>
                        <a:t> </a:t>
                      </a:r>
                      <a:r>
                        <a:rPr sz="1500" dirty="0"/>
                        <a:t>мл</a:t>
                      </a:r>
                      <a:r>
                        <a:rPr sz="1500" spc="5" dirty="0"/>
                        <a:t>н</a:t>
                      </a:r>
                      <a:r>
                        <a:rPr sz="1500" dirty="0"/>
                        <a:t>.</a:t>
                      </a:r>
                      <a:r>
                        <a:rPr sz="1500" spc="-10" dirty="0"/>
                        <a:t>р</a:t>
                      </a:r>
                      <a:r>
                        <a:rPr sz="1500" spc="-5" dirty="0"/>
                        <a:t>у</a:t>
                      </a:r>
                      <a:r>
                        <a:rPr sz="1500" dirty="0"/>
                        <a:t>б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0,03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0,03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</a:tr>
              <a:tr h="239429">
                <a:tc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</a:pPr>
                      <a:r>
                        <a:rPr sz="1500" spc="-20" dirty="0"/>
                        <a:t>Д</a:t>
                      </a:r>
                      <a:r>
                        <a:rPr sz="1500" spc="-25" dirty="0"/>
                        <a:t>о</a:t>
                      </a:r>
                      <a:r>
                        <a:rPr sz="1500" dirty="0"/>
                        <a:t>л</a:t>
                      </a:r>
                      <a:r>
                        <a:rPr sz="1500" spc="-20" dirty="0"/>
                        <a:t>г</a:t>
                      </a:r>
                      <a:r>
                        <a:rPr sz="1500" dirty="0"/>
                        <a:t>о</a:t>
                      </a:r>
                      <a:r>
                        <a:rPr sz="1500" spc="-5" dirty="0"/>
                        <a:t>ва</a:t>
                      </a:r>
                      <a:r>
                        <a:rPr sz="1500" dirty="0"/>
                        <a:t>я</a:t>
                      </a:r>
                      <a:r>
                        <a:rPr sz="1500" spc="5" dirty="0"/>
                        <a:t> </a:t>
                      </a:r>
                      <a:r>
                        <a:rPr sz="1500" dirty="0"/>
                        <a:t>н</a:t>
                      </a:r>
                      <a:r>
                        <a:rPr sz="1500" spc="-5" dirty="0"/>
                        <a:t>а</a:t>
                      </a:r>
                      <a:r>
                        <a:rPr sz="1500" spc="-10" dirty="0"/>
                        <a:t>гр</a:t>
                      </a:r>
                      <a:r>
                        <a:rPr sz="1500" spc="-5" dirty="0"/>
                        <a:t>у</a:t>
                      </a:r>
                      <a:r>
                        <a:rPr sz="1500" dirty="0"/>
                        <a:t>з</a:t>
                      </a:r>
                      <a:r>
                        <a:rPr sz="1500" spc="-15" dirty="0"/>
                        <a:t>к</a:t>
                      </a:r>
                      <a:r>
                        <a:rPr sz="1500" spc="-5" dirty="0"/>
                        <a:t>а</a:t>
                      </a:r>
                      <a:r>
                        <a:rPr sz="1500" dirty="0"/>
                        <a:t>,</a:t>
                      </a:r>
                      <a:r>
                        <a:rPr sz="1500" spc="-5" dirty="0"/>
                        <a:t> </a:t>
                      </a:r>
                      <a:r>
                        <a:rPr sz="1500" dirty="0"/>
                        <a:t>%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10,6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9,6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30936" y="2"/>
            <a:ext cx="406908" cy="3063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605273" y="644654"/>
            <a:ext cx="676655" cy="1005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1791" y="987552"/>
            <a:ext cx="5742432" cy="81473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6081" y="288038"/>
            <a:ext cx="0" cy="718185"/>
          </a:xfrm>
          <a:custGeom>
            <a:avLst/>
            <a:gdLst/>
            <a:ahLst/>
            <a:cxnLst/>
            <a:rect l="l" t="t" r="r" b="b"/>
            <a:pathLst>
              <a:path h="718185">
                <a:moveTo>
                  <a:pt x="0" y="717804"/>
                </a:moveTo>
                <a:lnTo>
                  <a:pt x="0" y="0"/>
                </a:lnTo>
              </a:path>
            </a:pathLst>
          </a:custGeom>
          <a:ln w="27432">
            <a:solidFill>
              <a:srgbClr val="97B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596644" y="522723"/>
            <a:ext cx="1209675" cy="330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i="1" spc="-120" dirty="0">
                <a:solidFill>
                  <a:srgbClr val="5799C8"/>
                </a:solidFill>
                <a:latin typeface="Courier New"/>
                <a:cs typeface="Courier New"/>
              </a:rPr>
              <a:t>A</a:t>
            </a:r>
            <a:r>
              <a:rPr sz="2150" i="1" spc="-20" dirty="0">
                <a:solidFill>
                  <a:srgbClr val="5799C8"/>
                </a:solidFill>
                <a:latin typeface="Courier New"/>
                <a:cs typeface="Courier New"/>
              </a:rPr>
              <a:t>3</a:t>
            </a:r>
            <a:r>
              <a:rPr sz="2150" i="1" spc="-290" dirty="0">
                <a:solidFill>
                  <a:srgbClr val="5799C8"/>
                </a:solidFill>
                <a:latin typeface="Courier New"/>
                <a:cs typeface="Courier New"/>
              </a:rPr>
              <a:t>0</a:t>
            </a:r>
            <a:r>
              <a:rPr sz="2150" i="1" dirty="0">
                <a:solidFill>
                  <a:srgbClr val="5799C8"/>
                </a:solidFill>
                <a:latin typeface="Courier New"/>
                <a:cs typeface="Courier New"/>
              </a:rPr>
              <a:t>B</a:t>
            </a:r>
            <a:r>
              <a:rPr sz="2150" i="1" spc="-290" dirty="0">
                <a:solidFill>
                  <a:srgbClr val="5799C8"/>
                </a:solidFill>
                <a:latin typeface="Courier New"/>
                <a:cs typeface="Courier New"/>
              </a:rPr>
              <a:t>C</a:t>
            </a:r>
            <a:r>
              <a:rPr sz="2150" i="1" spc="-105" dirty="0">
                <a:solidFill>
                  <a:srgbClr val="5799C8"/>
                </a:solidFill>
                <a:latin typeface="Courier New"/>
                <a:cs typeface="Courier New"/>
              </a:rPr>
              <a:t>KOE</a:t>
            </a:r>
            <a:endParaRPr sz="215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00933" y="527295"/>
            <a:ext cx="660400" cy="330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50" i="1" dirty="0">
                <a:solidFill>
                  <a:srgbClr val="5799C8"/>
                </a:solidFill>
                <a:latin typeface="Courier New"/>
                <a:cs typeface="Courier New"/>
              </a:rPr>
              <a:t>M</a:t>
            </a:r>
            <a:r>
              <a:rPr sz="2150" i="1" spc="80" dirty="0">
                <a:solidFill>
                  <a:srgbClr val="5799C8"/>
                </a:solidFill>
                <a:latin typeface="Courier New"/>
                <a:cs typeface="Courier New"/>
              </a:rPr>
              <a:t>O</a:t>
            </a:r>
            <a:r>
              <a:rPr sz="2150" i="1" spc="-215" dirty="0">
                <a:solidFill>
                  <a:srgbClr val="5799C8"/>
                </a:solidFill>
                <a:latin typeface="Courier New"/>
                <a:cs typeface="Courier New"/>
              </a:rPr>
              <a:t>P</a:t>
            </a:r>
            <a:r>
              <a:rPr sz="2150" i="1" spc="-40" dirty="0">
                <a:solidFill>
                  <a:srgbClr val="5799C8"/>
                </a:solidFill>
                <a:latin typeface="Courier New"/>
                <a:cs typeface="Courier New"/>
              </a:rPr>
              <a:t>E</a:t>
            </a:r>
            <a:endParaRPr sz="2150">
              <a:latin typeface="Courier New"/>
              <a:cs typeface="Courier New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225127" y="686277"/>
            <a:ext cx="171450" cy="295911"/>
          </a:xfrm>
          <a:custGeom>
            <a:avLst/>
            <a:gdLst/>
            <a:ahLst/>
            <a:cxnLst/>
            <a:rect l="l" t="t" r="r" b="b"/>
            <a:pathLst>
              <a:path w="171450" h="295909">
                <a:moveTo>
                  <a:pt x="0" y="0"/>
                </a:moveTo>
                <a:lnTo>
                  <a:pt x="170947" y="0"/>
                </a:lnTo>
                <a:lnTo>
                  <a:pt x="170947" y="295718"/>
                </a:lnTo>
                <a:lnTo>
                  <a:pt x="0" y="295718"/>
                </a:lnTo>
                <a:lnTo>
                  <a:pt x="0" y="0"/>
                </a:lnTo>
                <a:close/>
              </a:path>
            </a:pathLst>
          </a:custGeom>
          <a:solidFill>
            <a:srgbClr val="E1E9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232652" y="717035"/>
            <a:ext cx="190500" cy="269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spc="160" dirty="0">
                <a:solidFill>
                  <a:srgbClr val="ACB5A8"/>
                </a:solidFill>
                <a:latin typeface="Arial"/>
                <a:cs typeface="Arial"/>
              </a:rPr>
              <a:t>..</a:t>
            </a:r>
            <a:endParaRPr sz="1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" name="object 3"/>
          <p:cNvSpPr/>
          <p:nvPr/>
        </p:nvSpPr>
        <p:spPr>
          <a:xfrm>
            <a:off x="3286127" y="214261"/>
            <a:ext cx="714375" cy="8924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04663" y="1475656"/>
            <a:ext cx="6120681" cy="48705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215" algn="ctr">
              <a:lnSpc>
                <a:spcPct val="100000"/>
              </a:lnSpc>
            </a:pPr>
            <a:r>
              <a:rPr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cs typeface="Calibri"/>
              </a:rPr>
              <a:t>УВАЖАЕМЫЕ ЩЕРБИНОВЦЫ</a:t>
            </a:r>
            <a:r>
              <a:rPr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cs typeface="Calibri"/>
              </a:rPr>
              <a:t>!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cs typeface="Calibri"/>
            </a:endParaRPr>
          </a:p>
          <a:p>
            <a:pPr marL="69215" algn="ctr">
              <a:lnSpc>
                <a:spcPct val="100000"/>
              </a:lnSpc>
            </a:pPr>
            <a:endParaRPr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  <a:p>
            <a:pPr marL="12700" marR="8255" indent="358140" algn="just">
              <a:lnSpc>
                <a:spcPct val="100000"/>
              </a:lnSpc>
              <a:spcBef>
                <a:spcPts val="1115"/>
              </a:spcBef>
            </a:pPr>
            <a:r>
              <a:rPr sz="1600" spc="-10" dirty="0">
                <a:latin typeface="Calibri"/>
                <a:cs typeface="Calibri"/>
              </a:rPr>
              <a:t>Пе</a:t>
            </a:r>
            <a:r>
              <a:rPr sz="1600" dirty="0">
                <a:latin typeface="Calibri"/>
                <a:cs typeface="Calibri"/>
              </a:rPr>
              <a:t>р</a:t>
            </a:r>
            <a:r>
              <a:rPr sz="1600" spc="-40" dirty="0">
                <a:latin typeface="Calibri"/>
                <a:cs typeface="Calibri"/>
              </a:rPr>
              <a:t>е</a:t>
            </a:r>
            <a:r>
              <a:rPr sz="1600" spc="-10" dirty="0">
                <a:latin typeface="Calibri"/>
                <a:cs typeface="Calibri"/>
              </a:rPr>
              <a:t>д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вами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и</a:t>
            </a:r>
            <a:r>
              <a:rPr sz="1600" spc="-25" dirty="0">
                <a:latin typeface="Calibri"/>
                <a:cs typeface="Calibri"/>
              </a:rPr>
              <a:t>з</a:t>
            </a:r>
            <a:r>
              <a:rPr sz="1600" spc="-5" dirty="0">
                <a:latin typeface="Calibri"/>
                <a:cs typeface="Calibri"/>
              </a:rPr>
              <a:t>д</a:t>
            </a:r>
            <a:r>
              <a:rPr sz="1600" spc="-10" dirty="0">
                <a:latin typeface="Calibri"/>
                <a:cs typeface="Calibri"/>
              </a:rPr>
              <a:t>ание,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в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spc="-35" dirty="0">
                <a:latin typeface="Calibri"/>
                <a:cs typeface="Calibri"/>
              </a:rPr>
              <a:t>к</a:t>
            </a:r>
            <a:r>
              <a:rPr sz="1600" spc="-25" dirty="0">
                <a:latin typeface="Calibri"/>
                <a:cs typeface="Calibri"/>
              </a:rPr>
              <a:t>о</a:t>
            </a:r>
            <a:r>
              <a:rPr sz="1600" spc="-20" dirty="0">
                <a:latin typeface="Calibri"/>
                <a:cs typeface="Calibri"/>
              </a:rPr>
              <a:t>т</a:t>
            </a:r>
            <a:r>
              <a:rPr sz="1600" spc="-10" dirty="0">
                <a:latin typeface="Calibri"/>
                <a:cs typeface="Calibri"/>
              </a:rPr>
              <a:t>о</a:t>
            </a:r>
            <a:r>
              <a:rPr sz="1600" dirty="0">
                <a:latin typeface="Calibri"/>
                <a:cs typeface="Calibri"/>
              </a:rPr>
              <a:t>р</a:t>
            </a:r>
            <a:r>
              <a:rPr sz="1600" spc="-5" dirty="0">
                <a:latin typeface="Calibri"/>
                <a:cs typeface="Calibri"/>
              </a:rPr>
              <a:t>о</a:t>
            </a:r>
            <a:r>
              <a:rPr sz="1600" spc="-15" dirty="0">
                <a:latin typeface="Calibri"/>
                <a:cs typeface="Calibri"/>
              </a:rPr>
              <a:t>м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в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к</a:t>
            </a:r>
            <a:r>
              <a:rPr sz="1600" spc="-20" dirty="0">
                <a:latin typeface="Calibri"/>
                <a:cs typeface="Calibri"/>
              </a:rPr>
              <a:t>р</a:t>
            </a:r>
            <a:r>
              <a:rPr sz="1600" spc="-10" dirty="0">
                <a:latin typeface="Calibri"/>
                <a:cs typeface="Calibri"/>
              </a:rPr>
              <a:t>а</a:t>
            </a:r>
            <a:r>
              <a:rPr sz="1600" spc="-5" dirty="0">
                <a:latin typeface="Calibri"/>
                <a:cs typeface="Calibri"/>
              </a:rPr>
              <a:t>т</a:t>
            </a:r>
            <a:r>
              <a:rPr sz="1600" spc="-35" dirty="0">
                <a:latin typeface="Calibri"/>
                <a:cs typeface="Calibri"/>
              </a:rPr>
              <a:t>к</a:t>
            </a:r>
            <a:r>
              <a:rPr sz="1600" spc="-10" dirty="0">
                <a:latin typeface="Calibri"/>
                <a:cs typeface="Calibri"/>
              </a:rPr>
              <a:t>ой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и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д</a:t>
            </a:r>
            <a:r>
              <a:rPr sz="1600" spc="-10" dirty="0">
                <a:latin typeface="Calibri"/>
                <a:cs typeface="Calibri"/>
              </a:rPr>
              <a:t>ос</a:t>
            </a:r>
            <a:r>
              <a:rPr sz="1600" dirty="0">
                <a:latin typeface="Calibri"/>
                <a:cs typeface="Calibri"/>
              </a:rPr>
              <a:t>т</a:t>
            </a:r>
            <a:r>
              <a:rPr sz="1600" spc="-10" dirty="0">
                <a:latin typeface="Calibri"/>
                <a:cs typeface="Calibri"/>
              </a:rPr>
              <a:t>у</a:t>
            </a:r>
            <a:r>
              <a:rPr sz="1600" spc="-20" dirty="0">
                <a:latin typeface="Calibri"/>
                <a:cs typeface="Calibri"/>
              </a:rPr>
              <a:t>п</a:t>
            </a:r>
            <a:r>
              <a:rPr sz="1600" spc="-5" dirty="0">
                <a:latin typeface="Calibri"/>
                <a:cs typeface="Calibri"/>
              </a:rPr>
              <a:t>н</a:t>
            </a:r>
            <a:r>
              <a:rPr sz="1600" spc="-10" dirty="0">
                <a:latin typeface="Calibri"/>
                <a:cs typeface="Calibri"/>
              </a:rPr>
              <a:t>ой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ф</a:t>
            </a:r>
            <a:r>
              <a:rPr sz="1600" spc="-10" dirty="0">
                <a:latin typeface="Calibri"/>
                <a:cs typeface="Calibri"/>
              </a:rPr>
              <a:t>о</a:t>
            </a:r>
            <a:r>
              <a:rPr sz="1600" dirty="0">
                <a:latin typeface="Calibri"/>
                <a:cs typeface="Calibri"/>
              </a:rPr>
              <a:t>р</a:t>
            </a:r>
            <a:r>
              <a:rPr sz="1600" spc="-10" dirty="0">
                <a:latin typeface="Calibri"/>
                <a:cs typeface="Calibri"/>
              </a:rPr>
              <a:t>ме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о</a:t>
            </a:r>
            <a:r>
              <a:rPr sz="1600" spc="-10" dirty="0">
                <a:latin typeface="Calibri"/>
                <a:cs typeface="Calibri"/>
              </a:rPr>
              <a:t>тра</a:t>
            </a:r>
            <a:r>
              <a:rPr sz="1600" spc="-35" dirty="0">
                <a:latin typeface="Calibri"/>
                <a:cs typeface="Calibri"/>
              </a:rPr>
              <a:t>ж</a:t>
            </a:r>
            <a:r>
              <a:rPr sz="1600" spc="-10" dirty="0">
                <a:latin typeface="Calibri"/>
                <a:cs typeface="Calibri"/>
              </a:rPr>
              <a:t>ены</a:t>
            </a:r>
            <a:r>
              <a:rPr sz="1600" dirty="0">
                <a:latin typeface="Calibri"/>
                <a:cs typeface="Calibri"/>
              </a:rPr>
              <a:t>    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пара</a:t>
            </a:r>
            <a:r>
              <a:rPr sz="1600" spc="-5" dirty="0">
                <a:latin typeface="Calibri"/>
                <a:cs typeface="Calibri"/>
              </a:rPr>
              <a:t>м</a:t>
            </a:r>
            <a:r>
              <a:rPr sz="1600" spc="-25" dirty="0">
                <a:latin typeface="Calibri"/>
                <a:cs typeface="Calibri"/>
              </a:rPr>
              <a:t>е</a:t>
            </a:r>
            <a:r>
              <a:rPr sz="1600" spc="-10" dirty="0">
                <a:latin typeface="Calibri"/>
                <a:cs typeface="Calibri"/>
              </a:rPr>
              <a:t>тры</a:t>
            </a:r>
            <a:r>
              <a:rPr sz="1600" dirty="0">
                <a:latin typeface="Calibri"/>
                <a:cs typeface="Calibri"/>
              </a:rPr>
              <a:t>    </a:t>
            </a:r>
            <a:r>
              <a:rPr sz="1600" spc="-10" dirty="0">
                <a:latin typeface="Calibri"/>
                <a:cs typeface="Calibri"/>
              </a:rPr>
              <a:t> б</a:t>
            </a:r>
            <a:r>
              <a:rPr sz="1600" spc="-65" dirty="0">
                <a:latin typeface="Calibri"/>
                <a:cs typeface="Calibri"/>
              </a:rPr>
              <a:t>ю</a:t>
            </a:r>
            <a:r>
              <a:rPr sz="1600" spc="-10" dirty="0">
                <a:latin typeface="Calibri"/>
                <a:cs typeface="Calibri"/>
              </a:rPr>
              <a:t>д</a:t>
            </a:r>
            <a:r>
              <a:rPr sz="1600" spc="-25" dirty="0">
                <a:latin typeface="Calibri"/>
                <a:cs typeface="Calibri"/>
              </a:rPr>
              <a:t>же</a:t>
            </a:r>
            <a:r>
              <a:rPr sz="1600" spc="0" dirty="0">
                <a:latin typeface="Calibri"/>
                <a:cs typeface="Calibri"/>
              </a:rPr>
              <a:t>т</a:t>
            </a:r>
            <a:r>
              <a:rPr sz="1600" spc="-10" dirty="0">
                <a:latin typeface="Calibri"/>
                <a:cs typeface="Calibri"/>
              </a:rPr>
              <a:t>а</a:t>
            </a:r>
            <a:r>
              <a:rPr sz="1600" dirty="0">
                <a:latin typeface="Calibri"/>
                <a:cs typeface="Calibri"/>
              </a:rPr>
              <a:t>    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30" dirty="0">
                <a:latin typeface="Calibri"/>
                <a:cs typeface="Calibri"/>
              </a:rPr>
              <a:t>м</a:t>
            </a:r>
            <a:r>
              <a:rPr sz="1600" spc="-10" dirty="0">
                <a:latin typeface="Calibri"/>
                <a:cs typeface="Calibri"/>
              </a:rPr>
              <a:t>у</a:t>
            </a:r>
            <a:r>
              <a:rPr sz="1600" spc="-15" dirty="0">
                <a:latin typeface="Calibri"/>
                <a:cs typeface="Calibri"/>
              </a:rPr>
              <a:t>н</a:t>
            </a:r>
            <a:r>
              <a:rPr sz="1600" spc="-10" dirty="0">
                <a:latin typeface="Calibri"/>
                <a:cs typeface="Calibri"/>
              </a:rPr>
              <a:t>иц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-10" dirty="0">
                <a:latin typeface="Calibri"/>
                <a:cs typeface="Calibri"/>
              </a:rPr>
              <a:t>паль</a:t>
            </a:r>
            <a:r>
              <a:rPr sz="1600" spc="-20" dirty="0">
                <a:latin typeface="Calibri"/>
                <a:cs typeface="Calibri"/>
              </a:rPr>
              <a:t>н</a:t>
            </a:r>
            <a:r>
              <a:rPr sz="1600" spc="-10" dirty="0">
                <a:latin typeface="Calibri"/>
                <a:cs typeface="Calibri"/>
              </a:rPr>
              <a:t>о</a:t>
            </a:r>
            <a:r>
              <a:rPr sz="1600" spc="-25" dirty="0">
                <a:latin typeface="Calibri"/>
                <a:cs typeface="Calibri"/>
              </a:rPr>
              <a:t>г</a:t>
            </a:r>
            <a:r>
              <a:rPr sz="1600" spc="-10" dirty="0">
                <a:latin typeface="Calibri"/>
                <a:cs typeface="Calibri"/>
              </a:rPr>
              <a:t>о</a:t>
            </a:r>
            <a:r>
              <a:rPr sz="1600" dirty="0">
                <a:latin typeface="Calibri"/>
                <a:cs typeface="Calibri"/>
              </a:rPr>
              <a:t>    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обра</a:t>
            </a:r>
            <a:r>
              <a:rPr sz="1600" spc="-5" dirty="0">
                <a:latin typeface="Calibri"/>
                <a:cs typeface="Calibri"/>
              </a:rPr>
              <a:t>з</a:t>
            </a:r>
            <a:r>
              <a:rPr sz="1600" spc="-10" dirty="0">
                <a:latin typeface="Calibri"/>
                <a:cs typeface="Calibri"/>
              </a:rPr>
              <a:t>ован</a:t>
            </a:r>
            <a:r>
              <a:rPr sz="1600" spc="-25" dirty="0">
                <a:latin typeface="Calibri"/>
                <a:cs typeface="Calibri"/>
              </a:rPr>
              <a:t>и</a:t>
            </a:r>
            <a:r>
              <a:rPr sz="1600" spc="-10" dirty="0">
                <a:latin typeface="Calibri"/>
                <a:cs typeface="Calibri"/>
              </a:rPr>
              <a:t>я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35" dirty="0">
                <a:latin typeface="Calibri"/>
                <a:cs typeface="Calibri"/>
              </a:rPr>
              <a:t>Щ</a:t>
            </a:r>
            <a:r>
              <a:rPr sz="1600" spc="-10" dirty="0">
                <a:latin typeface="Calibri"/>
                <a:cs typeface="Calibri"/>
              </a:rPr>
              <a:t>ербиновский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район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5" dirty="0" err="1">
                <a:latin typeface="Calibri"/>
                <a:cs typeface="Calibri"/>
              </a:rPr>
              <a:t>н</a:t>
            </a:r>
            <a:r>
              <a:rPr sz="1600" spc="-10" dirty="0" err="1">
                <a:latin typeface="Calibri"/>
                <a:cs typeface="Calibri"/>
              </a:rPr>
              <a:t>а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15" dirty="0" smtClean="0">
                <a:latin typeface="Calibri"/>
                <a:cs typeface="Calibri"/>
              </a:rPr>
              <a:t>20</a:t>
            </a:r>
            <a:r>
              <a:rPr lang="ru-RU" sz="1600" spc="-15" dirty="0" smtClean="0">
                <a:latin typeface="Calibri"/>
                <a:cs typeface="Calibri"/>
              </a:rPr>
              <a:t>25</a:t>
            </a:r>
            <a:r>
              <a:rPr sz="1600" spc="25" dirty="0" smtClean="0">
                <a:latin typeface="Calibri"/>
                <a:cs typeface="Calibri"/>
              </a:rPr>
              <a:t> </a:t>
            </a:r>
            <a:r>
              <a:rPr lang="ru-RU" sz="1600" spc="-10" dirty="0" smtClean="0">
                <a:latin typeface="Calibri"/>
                <a:cs typeface="Calibri"/>
              </a:rPr>
              <a:t>год и на плановый период 2026 и 2027 годов.</a:t>
            </a:r>
            <a:endParaRPr sz="1600" dirty="0">
              <a:latin typeface="Calibri"/>
              <a:cs typeface="Calibri"/>
            </a:endParaRPr>
          </a:p>
          <a:p>
            <a:pPr marL="12700" marR="5080" indent="358140" algn="just">
              <a:lnSpc>
                <a:spcPct val="100000"/>
              </a:lnSpc>
              <a:spcBef>
                <a:spcPts val="990"/>
              </a:spcBef>
            </a:pPr>
            <a:r>
              <a:rPr sz="1600" spc="-10" dirty="0">
                <a:latin typeface="Calibri"/>
                <a:cs typeface="Calibri"/>
              </a:rPr>
              <a:t>Б</a:t>
            </a:r>
            <a:r>
              <a:rPr sz="1600" spc="-65" dirty="0">
                <a:latin typeface="Calibri"/>
                <a:cs typeface="Calibri"/>
              </a:rPr>
              <a:t>ю</a:t>
            </a:r>
            <a:r>
              <a:rPr sz="1600" spc="-10" dirty="0">
                <a:latin typeface="Calibri"/>
                <a:cs typeface="Calibri"/>
              </a:rPr>
              <a:t>д</a:t>
            </a:r>
            <a:r>
              <a:rPr sz="1600" spc="-40" dirty="0">
                <a:latin typeface="Calibri"/>
                <a:cs typeface="Calibri"/>
              </a:rPr>
              <a:t>ж</a:t>
            </a:r>
            <a:r>
              <a:rPr sz="1600" spc="-25" dirty="0">
                <a:latin typeface="Calibri"/>
                <a:cs typeface="Calibri"/>
              </a:rPr>
              <a:t>е</a:t>
            </a:r>
            <a:r>
              <a:rPr sz="1600" spc="-10" dirty="0">
                <a:latin typeface="Calibri"/>
                <a:cs typeface="Calibri"/>
              </a:rPr>
              <a:t>т</a:t>
            </a:r>
            <a:r>
              <a:rPr sz="1600" dirty="0">
                <a:latin typeface="Calibri"/>
                <a:cs typeface="Calibri"/>
              </a:rPr>
              <a:t>  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д</a:t>
            </a:r>
            <a:r>
              <a:rPr sz="1600" spc="-5" dirty="0">
                <a:latin typeface="Calibri"/>
                <a:cs typeface="Calibri"/>
              </a:rPr>
              <a:t>л</a:t>
            </a:r>
            <a:r>
              <a:rPr sz="1600" spc="-10" dirty="0">
                <a:latin typeface="Calibri"/>
                <a:cs typeface="Calibri"/>
              </a:rPr>
              <a:t>я</a:t>
            </a:r>
            <a:r>
              <a:rPr sz="1600" dirty="0">
                <a:latin typeface="Calibri"/>
                <a:cs typeface="Calibri"/>
              </a:rPr>
              <a:t>  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граждан</a:t>
            </a:r>
            <a:r>
              <a:rPr sz="1600" dirty="0">
                <a:latin typeface="Calibri"/>
                <a:cs typeface="Calibri"/>
              </a:rPr>
              <a:t>  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–</a:t>
            </a:r>
            <a:r>
              <a:rPr sz="1600" dirty="0">
                <a:latin typeface="Calibri"/>
                <a:cs typeface="Calibri"/>
              </a:rPr>
              <a:t>  </a:t>
            </a:r>
            <a:r>
              <a:rPr sz="1600" spc="-6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д</a:t>
            </a:r>
            <a:r>
              <a:rPr sz="1600" spc="-10" dirty="0">
                <a:latin typeface="Calibri"/>
                <a:cs typeface="Calibri"/>
              </a:rPr>
              <a:t>ок</a:t>
            </a:r>
            <a:r>
              <a:rPr sz="1600" spc="-25" dirty="0">
                <a:latin typeface="Calibri"/>
                <a:cs typeface="Calibri"/>
              </a:rPr>
              <a:t>у</a:t>
            </a:r>
            <a:r>
              <a:rPr sz="1600" spc="-5" dirty="0">
                <a:latin typeface="Calibri"/>
                <a:cs typeface="Calibri"/>
              </a:rPr>
              <a:t>ме</a:t>
            </a:r>
            <a:r>
              <a:rPr sz="1600" spc="-10" dirty="0">
                <a:latin typeface="Calibri"/>
                <a:cs typeface="Calibri"/>
              </a:rPr>
              <a:t>нт</a:t>
            </a:r>
            <a:r>
              <a:rPr sz="1600" dirty="0">
                <a:latin typeface="Calibri"/>
                <a:cs typeface="Calibri"/>
              </a:rPr>
              <a:t>  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(анали</a:t>
            </a:r>
            <a:r>
              <a:rPr sz="1600" spc="-5" dirty="0">
                <a:latin typeface="Calibri"/>
                <a:cs typeface="Calibri"/>
              </a:rPr>
              <a:t>т</a:t>
            </a:r>
            <a:r>
              <a:rPr sz="1600" spc="-10" dirty="0">
                <a:latin typeface="Calibri"/>
                <a:cs typeface="Calibri"/>
              </a:rPr>
              <a:t>ич</a:t>
            </a:r>
            <a:r>
              <a:rPr sz="1600" spc="-20" dirty="0">
                <a:latin typeface="Calibri"/>
                <a:cs typeface="Calibri"/>
              </a:rPr>
              <a:t>е</a:t>
            </a:r>
            <a:r>
              <a:rPr sz="1600" spc="-10" dirty="0">
                <a:latin typeface="Calibri"/>
                <a:cs typeface="Calibri"/>
              </a:rPr>
              <a:t>ский</a:t>
            </a:r>
            <a:r>
              <a:rPr sz="1600" dirty="0">
                <a:latin typeface="Calibri"/>
                <a:cs typeface="Calibri"/>
              </a:rPr>
              <a:t>  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материал), разра</a:t>
            </a:r>
            <a:r>
              <a:rPr sz="1600" spc="-20" dirty="0">
                <a:latin typeface="Calibri"/>
                <a:cs typeface="Calibri"/>
              </a:rPr>
              <a:t>б</a:t>
            </a:r>
            <a:r>
              <a:rPr sz="1600" spc="-10" dirty="0">
                <a:latin typeface="Calibri"/>
                <a:cs typeface="Calibri"/>
              </a:rPr>
              <a:t>а</a:t>
            </a:r>
            <a:r>
              <a:rPr sz="1600" spc="-5" dirty="0">
                <a:latin typeface="Calibri"/>
                <a:cs typeface="Calibri"/>
              </a:rPr>
              <a:t>т</a:t>
            </a:r>
            <a:r>
              <a:rPr sz="1600" spc="-25" dirty="0">
                <a:latin typeface="Calibri"/>
                <a:cs typeface="Calibri"/>
              </a:rPr>
              <a:t>ы</a:t>
            </a:r>
            <a:r>
              <a:rPr sz="1600" spc="-10" dirty="0">
                <a:latin typeface="Calibri"/>
                <a:cs typeface="Calibri"/>
              </a:rPr>
              <a:t>ва</a:t>
            </a:r>
            <a:r>
              <a:rPr sz="1600" spc="-25" dirty="0">
                <a:latin typeface="Calibri"/>
                <a:cs typeface="Calibri"/>
              </a:rPr>
              <a:t>е</a:t>
            </a:r>
            <a:r>
              <a:rPr sz="1600" spc="-10" dirty="0">
                <a:latin typeface="Calibri"/>
                <a:cs typeface="Calibri"/>
              </a:rPr>
              <a:t>мый</a:t>
            </a:r>
            <a:r>
              <a:rPr sz="1600" dirty="0">
                <a:latin typeface="Calibri"/>
                <a:cs typeface="Calibri"/>
              </a:rPr>
              <a:t>  </a:t>
            </a:r>
            <a:r>
              <a:rPr sz="1600" spc="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и</a:t>
            </a:r>
            <a:r>
              <a:rPr sz="1600" dirty="0">
                <a:latin typeface="Calibri"/>
                <a:cs typeface="Calibri"/>
              </a:rPr>
              <a:t>  </a:t>
            </a:r>
            <a:r>
              <a:rPr sz="1600" spc="5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</a:t>
            </a:r>
            <a:r>
              <a:rPr sz="1600" spc="-20" dirty="0">
                <a:latin typeface="Calibri"/>
                <a:cs typeface="Calibri"/>
              </a:rPr>
              <a:t>у</a:t>
            </a:r>
            <a:r>
              <a:rPr sz="1600" spc="-35" dirty="0">
                <a:latin typeface="Calibri"/>
                <a:cs typeface="Calibri"/>
              </a:rPr>
              <a:t>б</a:t>
            </a:r>
            <a:r>
              <a:rPr sz="1600" spc="-10" dirty="0">
                <a:latin typeface="Calibri"/>
                <a:cs typeface="Calibri"/>
              </a:rPr>
              <a:t>лик</a:t>
            </a:r>
            <a:r>
              <a:rPr sz="1600" spc="-25" dirty="0">
                <a:latin typeface="Calibri"/>
                <a:cs typeface="Calibri"/>
              </a:rPr>
              <a:t>уе</a:t>
            </a:r>
            <a:r>
              <a:rPr sz="1600" spc="-5" dirty="0">
                <a:latin typeface="Calibri"/>
                <a:cs typeface="Calibri"/>
              </a:rPr>
              <a:t>м</a:t>
            </a:r>
            <a:r>
              <a:rPr sz="1600" spc="-10" dirty="0">
                <a:latin typeface="Calibri"/>
                <a:cs typeface="Calibri"/>
              </a:rPr>
              <a:t>ый</a:t>
            </a:r>
            <a:r>
              <a:rPr sz="1600" dirty="0">
                <a:latin typeface="Calibri"/>
                <a:cs typeface="Calibri"/>
              </a:rPr>
              <a:t>  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в</a:t>
            </a:r>
            <a:r>
              <a:rPr sz="1600" dirty="0">
                <a:latin typeface="Calibri"/>
                <a:cs typeface="Calibri"/>
              </a:rPr>
              <a:t>  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о</a:t>
            </a:r>
            <a:r>
              <a:rPr sz="1600" spc="-10" dirty="0">
                <a:latin typeface="Calibri"/>
                <a:cs typeface="Calibri"/>
              </a:rPr>
              <a:t>ткры</a:t>
            </a:r>
            <a:r>
              <a:rPr sz="1600" spc="-20" dirty="0">
                <a:latin typeface="Calibri"/>
                <a:cs typeface="Calibri"/>
              </a:rPr>
              <a:t>т</a:t>
            </a:r>
            <a:r>
              <a:rPr sz="1600" spc="-10" dirty="0">
                <a:latin typeface="Calibri"/>
                <a:cs typeface="Calibri"/>
              </a:rPr>
              <a:t>ом</a:t>
            </a:r>
            <a:r>
              <a:rPr sz="1600" dirty="0">
                <a:latin typeface="Calibri"/>
                <a:cs typeface="Calibri"/>
              </a:rPr>
              <a:t>  </a:t>
            </a:r>
            <a:r>
              <a:rPr sz="1600" spc="6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д</a:t>
            </a:r>
            <a:r>
              <a:rPr sz="1600" spc="-10" dirty="0">
                <a:latin typeface="Calibri"/>
                <a:cs typeface="Calibri"/>
              </a:rPr>
              <a:t>ос</a:t>
            </a:r>
            <a:r>
              <a:rPr sz="1600" dirty="0">
                <a:latin typeface="Calibri"/>
                <a:cs typeface="Calibri"/>
              </a:rPr>
              <a:t>т</a:t>
            </a:r>
            <a:r>
              <a:rPr sz="1600" spc="-5" dirty="0">
                <a:latin typeface="Calibri"/>
                <a:cs typeface="Calibri"/>
              </a:rPr>
              <a:t>у</a:t>
            </a:r>
            <a:r>
              <a:rPr sz="1600" spc="-10" dirty="0">
                <a:latin typeface="Calibri"/>
                <a:cs typeface="Calibri"/>
              </a:rPr>
              <a:t>пе</a:t>
            </a:r>
            <a:r>
              <a:rPr sz="1600" dirty="0">
                <a:latin typeface="Calibri"/>
                <a:cs typeface="Calibri"/>
              </a:rPr>
              <a:t>  </a:t>
            </a:r>
            <a:r>
              <a:rPr sz="1600" spc="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в</a:t>
            </a:r>
            <a:r>
              <a:rPr sz="1600" dirty="0">
                <a:latin typeface="Calibri"/>
                <a:cs typeface="Calibri"/>
              </a:rPr>
              <a:t>  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ц</a:t>
            </a:r>
            <a:r>
              <a:rPr sz="1600" spc="-40" dirty="0">
                <a:latin typeface="Calibri"/>
                <a:cs typeface="Calibri"/>
              </a:rPr>
              <a:t>е</a:t>
            </a:r>
            <a:r>
              <a:rPr sz="1600" dirty="0">
                <a:latin typeface="Calibri"/>
                <a:cs typeface="Calibri"/>
              </a:rPr>
              <a:t>л</a:t>
            </a:r>
            <a:r>
              <a:rPr sz="1600" spc="-10" dirty="0">
                <a:latin typeface="Calibri"/>
                <a:cs typeface="Calibri"/>
              </a:rPr>
              <a:t>ях пр</a:t>
            </a:r>
            <a:r>
              <a:rPr sz="1600" spc="-40" dirty="0">
                <a:latin typeface="Calibri"/>
                <a:cs typeface="Calibri"/>
              </a:rPr>
              <a:t>е</a:t>
            </a:r>
            <a:r>
              <a:rPr sz="1600" spc="-10" dirty="0">
                <a:latin typeface="Calibri"/>
                <a:cs typeface="Calibri"/>
              </a:rPr>
              <a:t>до</a:t>
            </a:r>
            <a:r>
              <a:rPr sz="1600" spc="-20" dirty="0">
                <a:latin typeface="Calibri"/>
                <a:cs typeface="Calibri"/>
              </a:rPr>
              <a:t>с</a:t>
            </a:r>
            <a:r>
              <a:rPr sz="1600" spc="-10" dirty="0">
                <a:latin typeface="Calibri"/>
                <a:cs typeface="Calibri"/>
              </a:rPr>
              <a:t>та</a:t>
            </a:r>
            <a:r>
              <a:rPr sz="1600" spc="-15" dirty="0">
                <a:latin typeface="Calibri"/>
                <a:cs typeface="Calibri"/>
              </a:rPr>
              <a:t>в</a:t>
            </a:r>
            <a:r>
              <a:rPr sz="1600" spc="-10" dirty="0">
                <a:latin typeface="Calibri"/>
                <a:cs typeface="Calibri"/>
              </a:rPr>
              <a:t>ления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114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гр</a:t>
            </a:r>
            <a:r>
              <a:rPr sz="1600" spc="-20" dirty="0">
                <a:latin typeface="Calibri"/>
                <a:cs typeface="Calibri"/>
              </a:rPr>
              <a:t>а</a:t>
            </a:r>
            <a:r>
              <a:rPr sz="1600" spc="-10" dirty="0">
                <a:latin typeface="Calibri"/>
                <a:cs typeface="Calibri"/>
              </a:rPr>
              <a:t>жда</a:t>
            </a:r>
            <a:r>
              <a:rPr sz="1600" spc="-25" dirty="0">
                <a:latin typeface="Calibri"/>
                <a:cs typeface="Calibri"/>
              </a:rPr>
              <a:t>н</a:t>
            </a:r>
            <a:r>
              <a:rPr sz="1600" spc="-10" dirty="0">
                <a:latin typeface="Calibri"/>
                <a:cs typeface="Calibri"/>
              </a:rPr>
              <a:t>ам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1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акту</a:t>
            </a:r>
            <a:r>
              <a:rPr sz="1600" spc="-25" dirty="0">
                <a:latin typeface="Calibri"/>
                <a:cs typeface="Calibri"/>
              </a:rPr>
              <a:t>а</a:t>
            </a:r>
            <a:r>
              <a:rPr sz="1600" spc="-10" dirty="0">
                <a:latin typeface="Calibri"/>
                <a:cs typeface="Calibri"/>
              </a:rPr>
              <a:t>ль</a:t>
            </a:r>
            <a:r>
              <a:rPr sz="1600" spc="-20" dirty="0">
                <a:latin typeface="Calibri"/>
                <a:cs typeface="Calibri"/>
              </a:rPr>
              <a:t>н</a:t>
            </a:r>
            <a:r>
              <a:rPr sz="1600" spc="-10" dirty="0">
                <a:latin typeface="Calibri"/>
                <a:cs typeface="Calibri"/>
              </a:rPr>
              <a:t>ой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1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ин</a:t>
            </a:r>
            <a:r>
              <a:rPr sz="1600" spc="-5" dirty="0">
                <a:latin typeface="Calibri"/>
                <a:cs typeface="Calibri"/>
              </a:rPr>
              <a:t>ф</a:t>
            </a:r>
            <a:r>
              <a:rPr sz="1600" spc="-10" dirty="0">
                <a:latin typeface="Calibri"/>
                <a:cs typeface="Calibri"/>
              </a:rPr>
              <a:t>ормации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10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о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1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б</a:t>
            </a:r>
            <a:r>
              <a:rPr sz="1600" spc="-65" dirty="0">
                <a:latin typeface="Calibri"/>
                <a:cs typeface="Calibri"/>
              </a:rPr>
              <a:t>ю</a:t>
            </a:r>
            <a:r>
              <a:rPr sz="1600" spc="-10" dirty="0">
                <a:latin typeface="Calibri"/>
                <a:cs typeface="Calibri"/>
              </a:rPr>
              <a:t>д</a:t>
            </a:r>
            <a:r>
              <a:rPr sz="1600" spc="-25" dirty="0">
                <a:latin typeface="Calibri"/>
                <a:cs typeface="Calibri"/>
              </a:rPr>
              <a:t>же</a:t>
            </a:r>
            <a:r>
              <a:rPr sz="1600" spc="-20" dirty="0">
                <a:latin typeface="Calibri"/>
                <a:cs typeface="Calibri"/>
              </a:rPr>
              <a:t>т</a:t>
            </a:r>
            <a:r>
              <a:rPr sz="1600" spc="-10" dirty="0">
                <a:latin typeface="Calibri"/>
                <a:cs typeface="Calibri"/>
              </a:rPr>
              <a:t>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1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и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о</a:t>
            </a:r>
            <a:r>
              <a:rPr sz="1600" spc="-10" dirty="0">
                <a:latin typeface="Calibri"/>
                <a:cs typeface="Calibri"/>
              </a:rPr>
              <a:t>тч</a:t>
            </a:r>
            <a:r>
              <a:rPr sz="1600" spc="-30" dirty="0">
                <a:latin typeface="Calibri"/>
                <a:cs typeface="Calibri"/>
              </a:rPr>
              <a:t>ё</a:t>
            </a:r>
            <a:r>
              <a:rPr sz="1600" spc="-20" dirty="0">
                <a:latin typeface="Calibri"/>
                <a:cs typeface="Calibri"/>
              </a:rPr>
              <a:t>т</a:t>
            </a:r>
            <a:r>
              <a:rPr sz="1600" spc="-10" dirty="0">
                <a:latin typeface="Calibri"/>
                <a:cs typeface="Calibri"/>
              </a:rPr>
              <a:t>е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о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е</a:t>
            </a:r>
            <a:r>
              <a:rPr sz="1600" spc="-25" dirty="0">
                <a:latin typeface="Calibri"/>
                <a:cs typeface="Calibri"/>
              </a:rPr>
              <a:t>г</a:t>
            </a:r>
            <a:r>
              <a:rPr sz="1600" spc="-10" dirty="0">
                <a:latin typeface="Calibri"/>
                <a:cs typeface="Calibri"/>
              </a:rPr>
              <a:t>о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 err="1">
                <a:latin typeface="Calibri"/>
                <a:cs typeface="Calibri"/>
              </a:rPr>
              <a:t>ис</a:t>
            </a:r>
            <a:r>
              <a:rPr sz="1600" spc="-20" dirty="0" err="1">
                <a:latin typeface="Calibri"/>
                <a:cs typeface="Calibri"/>
              </a:rPr>
              <a:t>п</a:t>
            </a:r>
            <a:r>
              <a:rPr sz="1600" spc="-40" dirty="0" err="1">
                <a:latin typeface="Calibri"/>
                <a:cs typeface="Calibri"/>
              </a:rPr>
              <a:t>о</a:t>
            </a:r>
            <a:r>
              <a:rPr sz="1600" spc="-10" dirty="0" err="1">
                <a:latin typeface="Calibri"/>
                <a:cs typeface="Calibri"/>
              </a:rPr>
              <a:t>лнении</a:t>
            </a:r>
            <a:r>
              <a:rPr sz="1600" spc="-5" dirty="0" smtClean="0">
                <a:latin typeface="Calibri"/>
                <a:cs typeface="Calibri"/>
              </a:rPr>
              <a:t>.</a:t>
            </a:r>
            <a:endParaRPr lang="ru-RU" sz="1600" spc="-5" dirty="0" smtClean="0">
              <a:latin typeface="Calibri"/>
              <a:cs typeface="Calibri"/>
            </a:endParaRPr>
          </a:p>
          <a:p>
            <a:pPr marL="12700" marR="5080" indent="358140" algn="just">
              <a:lnSpc>
                <a:spcPct val="100000"/>
              </a:lnSpc>
              <a:spcBef>
                <a:spcPts val="990"/>
              </a:spcBef>
            </a:pPr>
            <a:endParaRPr sz="1600" dirty="0">
              <a:latin typeface="Calibri"/>
              <a:cs typeface="Calibri"/>
            </a:endParaRPr>
          </a:p>
          <a:p>
            <a:pPr marL="67310" algn="ctr">
              <a:lnSpc>
                <a:spcPct val="100000"/>
              </a:lnSpc>
              <a:spcBef>
                <a:spcPts val="1300"/>
              </a:spcBef>
            </a:pPr>
            <a:r>
              <a:rPr sz="1800" dirty="0">
                <a:latin typeface="Calibri"/>
                <a:cs typeface="Calibri"/>
              </a:rPr>
              <a:t>«Б</a:t>
            </a:r>
            <a:r>
              <a:rPr sz="1800" spc="-55" dirty="0">
                <a:latin typeface="Calibri"/>
                <a:cs typeface="Calibri"/>
              </a:rPr>
              <a:t>ю</a:t>
            </a:r>
            <a:r>
              <a:rPr sz="1800" dirty="0">
                <a:latin typeface="Calibri"/>
                <a:cs typeface="Calibri"/>
              </a:rPr>
              <a:t>д</a:t>
            </a:r>
            <a:r>
              <a:rPr sz="1800" spc="-30" dirty="0">
                <a:latin typeface="Calibri"/>
                <a:cs typeface="Calibri"/>
              </a:rPr>
              <a:t>ж</a:t>
            </a:r>
            <a:r>
              <a:rPr sz="1800" spc="-10" dirty="0">
                <a:latin typeface="Calibri"/>
                <a:cs typeface="Calibri"/>
              </a:rPr>
              <a:t>е</a:t>
            </a:r>
            <a:r>
              <a:rPr sz="1800" dirty="0">
                <a:latin typeface="Calibri"/>
                <a:cs typeface="Calibri"/>
              </a:rPr>
              <a:t>т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д</a:t>
            </a:r>
            <a:r>
              <a:rPr sz="1800" spc="5" dirty="0">
                <a:latin typeface="Calibri"/>
                <a:cs typeface="Calibri"/>
              </a:rPr>
              <a:t>л</a:t>
            </a:r>
            <a:r>
              <a:rPr sz="1800" dirty="0">
                <a:latin typeface="Calibri"/>
                <a:cs typeface="Calibri"/>
              </a:rPr>
              <a:t>я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граждан» </a:t>
            </a:r>
            <a:r>
              <a:rPr sz="1800" spc="-15" dirty="0">
                <a:latin typeface="Calibri"/>
                <a:cs typeface="Calibri"/>
              </a:rPr>
              <a:t>о</a:t>
            </a:r>
            <a:r>
              <a:rPr sz="1800" dirty="0">
                <a:latin typeface="Calibri"/>
                <a:cs typeface="Calibri"/>
              </a:rPr>
              <a:t>тра</a:t>
            </a:r>
            <a:r>
              <a:rPr sz="1800" spc="-25" dirty="0">
                <a:latin typeface="Calibri"/>
                <a:cs typeface="Calibri"/>
              </a:rPr>
              <a:t>ж</a:t>
            </a:r>
            <a:r>
              <a:rPr sz="1800" dirty="0">
                <a:latin typeface="Calibri"/>
                <a:cs typeface="Calibri"/>
              </a:rPr>
              <a:t>а</a:t>
            </a:r>
            <a:r>
              <a:rPr sz="1800" spc="-10" dirty="0">
                <a:latin typeface="Calibri"/>
                <a:cs typeface="Calibri"/>
              </a:rPr>
              <a:t>е</a:t>
            </a:r>
            <a:r>
              <a:rPr sz="1800" dirty="0">
                <a:latin typeface="Calibri"/>
                <a:cs typeface="Calibri"/>
              </a:rPr>
              <a:t>т сл</a:t>
            </a:r>
            <a:r>
              <a:rPr sz="1800" spc="-20" dirty="0">
                <a:latin typeface="Calibri"/>
                <a:cs typeface="Calibri"/>
              </a:rPr>
              <a:t>е</a:t>
            </a:r>
            <a:r>
              <a:rPr sz="1800" spc="-10" dirty="0">
                <a:latin typeface="Calibri"/>
                <a:cs typeface="Calibri"/>
              </a:rPr>
              <a:t>д</a:t>
            </a:r>
            <a:r>
              <a:rPr sz="1800" dirty="0">
                <a:latin typeface="Calibri"/>
                <a:cs typeface="Calibri"/>
              </a:rPr>
              <a:t>ую</a:t>
            </a:r>
            <a:r>
              <a:rPr sz="1800" spc="-20" dirty="0">
                <a:latin typeface="Calibri"/>
                <a:cs typeface="Calibri"/>
              </a:rPr>
              <a:t>щ</a:t>
            </a:r>
            <a:r>
              <a:rPr sz="1800" dirty="0">
                <a:latin typeface="Calibri"/>
                <a:cs typeface="Calibri"/>
              </a:rPr>
              <a:t>ую и</a:t>
            </a:r>
            <a:r>
              <a:rPr sz="1800" spc="-10" dirty="0">
                <a:latin typeface="Calibri"/>
                <a:cs typeface="Calibri"/>
              </a:rPr>
              <a:t>н</a:t>
            </a:r>
            <a:r>
              <a:rPr sz="1800" dirty="0">
                <a:latin typeface="Calibri"/>
                <a:cs typeface="Calibri"/>
              </a:rPr>
              <a:t>фо</a:t>
            </a:r>
            <a:r>
              <a:rPr sz="1800" spc="5" dirty="0">
                <a:latin typeface="Calibri"/>
                <a:cs typeface="Calibri"/>
              </a:rPr>
              <a:t>р</a:t>
            </a:r>
            <a:r>
              <a:rPr sz="1800" dirty="0">
                <a:latin typeface="Calibri"/>
                <a:cs typeface="Calibri"/>
              </a:rPr>
              <a:t>ма</a:t>
            </a:r>
            <a:r>
              <a:rPr sz="1800" spc="-10" dirty="0">
                <a:latin typeface="Calibri"/>
                <a:cs typeface="Calibri"/>
              </a:rPr>
              <a:t>ц</a:t>
            </a:r>
            <a:r>
              <a:rPr sz="1800" dirty="0">
                <a:latin typeface="Calibri"/>
                <a:cs typeface="Calibri"/>
              </a:rPr>
              <a:t>и</a:t>
            </a:r>
            <a:r>
              <a:rPr sz="1800" spc="-10" dirty="0">
                <a:latin typeface="Calibri"/>
                <a:cs typeface="Calibri"/>
              </a:rPr>
              <a:t>ю</a:t>
            </a:r>
            <a:r>
              <a:rPr sz="1800" dirty="0">
                <a:latin typeface="Calibri"/>
                <a:cs typeface="Calibri"/>
              </a:rPr>
              <a:t>:</a:t>
            </a:r>
          </a:p>
          <a:p>
            <a:pPr marL="218440" indent="-20574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218440" algn="l"/>
              </a:tabLst>
            </a:pPr>
            <a:r>
              <a:rPr sz="1600" b="1" spc="-10" dirty="0">
                <a:latin typeface="Calibri"/>
                <a:cs typeface="Calibri"/>
              </a:rPr>
              <a:t>опис</a:t>
            </a:r>
            <a:r>
              <a:rPr sz="1600" b="1" spc="-5" dirty="0">
                <a:latin typeface="Calibri"/>
                <a:cs typeface="Calibri"/>
              </a:rPr>
              <a:t>а</a:t>
            </a:r>
            <a:r>
              <a:rPr sz="1600" b="1" spc="-10" dirty="0">
                <a:latin typeface="Calibri"/>
                <a:cs typeface="Calibri"/>
              </a:rPr>
              <a:t>ние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б</a:t>
            </a:r>
            <a:r>
              <a:rPr sz="1600" b="1" spc="-55" dirty="0">
                <a:latin typeface="Calibri"/>
                <a:cs typeface="Calibri"/>
              </a:rPr>
              <a:t>ю</a:t>
            </a:r>
            <a:r>
              <a:rPr sz="1600" b="1" spc="-15" dirty="0">
                <a:latin typeface="Calibri"/>
                <a:cs typeface="Calibri"/>
              </a:rPr>
              <a:t>д</a:t>
            </a:r>
            <a:r>
              <a:rPr sz="1600" b="1" spc="-40" dirty="0">
                <a:latin typeface="Calibri"/>
                <a:cs typeface="Calibri"/>
              </a:rPr>
              <a:t>ж</a:t>
            </a:r>
            <a:r>
              <a:rPr sz="1600" b="1" spc="-10" dirty="0">
                <a:latin typeface="Calibri"/>
                <a:cs typeface="Calibri"/>
              </a:rPr>
              <a:t>ет</a:t>
            </a:r>
            <a:r>
              <a:rPr sz="1600" b="1" spc="-5" dirty="0">
                <a:latin typeface="Calibri"/>
                <a:cs typeface="Calibri"/>
              </a:rPr>
              <a:t>н</a:t>
            </a:r>
            <a:r>
              <a:rPr sz="1600" b="1" spc="-10" dirty="0">
                <a:latin typeface="Calibri"/>
                <a:cs typeface="Calibri"/>
              </a:rPr>
              <a:t>о</a:t>
            </a:r>
            <a:r>
              <a:rPr sz="1600" b="1" spc="-15" dirty="0">
                <a:latin typeface="Calibri"/>
                <a:cs typeface="Calibri"/>
              </a:rPr>
              <a:t>г</a:t>
            </a:r>
            <a:r>
              <a:rPr sz="1600" b="1" spc="-10" dirty="0">
                <a:latin typeface="Calibri"/>
                <a:cs typeface="Calibri"/>
              </a:rPr>
              <a:t>о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</a:t>
            </a:r>
            <a:r>
              <a:rPr sz="1600" b="1" spc="-20" dirty="0">
                <a:latin typeface="Calibri"/>
                <a:cs typeface="Calibri"/>
              </a:rPr>
              <a:t>р</a:t>
            </a:r>
            <a:r>
              <a:rPr sz="1600" b="1" spc="-10" dirty="0">
                <a:latin typeface="Calibri"/>
                <a:cs typeface="Calibri"/>
              </a:rPr>
              <a:t>о</a:t>
            </a:r>
            <a:r>
              <a:rPr sz="1600" b="1" spc="-20" dirty="0">
                <a:latin typeface="Calibri"/>
                <a:cs typeface="Calibri"/>
              </a:rPr>
              <a:t>ц</a:t>
            </a:r>
            <a:r>
              <a:rPr sz="1600" b="1" spc="-10" dirty="0">
                <a:latin typeface="Calibri"/>
                <a:cs typeface="Calibri"/>
              </a:rPr>
              <a:t>е</a:t>
            </a:r>
            <a:r>
              <a:rPr sz="1600" b="1" spc="-20" dirty="0">
                <a:latin typeface="Calibri"/>
                <a:cs typeface="Calibri"/>
              </a:rPr>
              <a:t>с</a:t>
            </a:r>
            <a:r>
              <a:rPr sz="1600" b="1" spc="-10" dirty="0">
                <a:latin typeface="Calibri"/>
                <a:cs typeface="Calibri"/>
              </a:rPr>
              <a:t>са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в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30" dirty="0">
                <a:latin typeface="Calibri"/>
                <a:cs typeface="Calibri"/>
              </a:rPr>
              <a:t>д</a:t>
            </a:r>
            <a:r>
              <a:rPr sz="1600" b="1" spc="-10" dirty="0">
                <a:latin typeface="Calibri"/>
                <a:cs typeface="Calibri"/>
              </a:rPr>
              <a:t>оступной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ф</a:t>
            </a:r>
            <a:r>
              <a:rPr sz="1600" b="1" spc="-5" dirty="0">
                <a:latin typeface="Calibri"/>
                <a:cs typeface="Calibri"/>
              </a:rPr>
              <a:t>о</a:t>
            </a:r>
            <a:r>
              <a:rPr sz="1600" b="1" spc="-15" dirty="0">
                <a:latin typeface="Calibri"/>
                <a:cs typeface="Calibri"/>
              </a:rPr>
              <a:t>р</a:t>
            </a:r>
            <a:r>
              <a:rPr sz="1600" b="1" spc="-10" dirty="0">
                <a:latin typeface="Calibri"/>
                <a:cs typeface="Calibri"/>
              </a:rPr>
              <a:t>ме;</a:t>
            </a:r>
            <a:endParaRPr sz="1600" dirty="0">
              <a:latin typeface="Calibri"/>
              <a:cs typeface="Calibri"/>
            </a:endParaRPr>
          </a:p>
          <a:p>
            <a:pPr marL="218440" indent="-205740">
              <a:lnSpc>
                <a:spcPct val="100000"/>
              </a:lnSpc>
              <a:buFont typeface="Wingdings"/>
              <a:buChar char=""/>
              <a:tabLst>
                <a:tab pos="218440" algn="l"/>
              </a:tabLst>
            </a:pPr>
            <a:r>
              <a:rPr sz="1600" b="1" spc="-10" dirty="0">
                <a:latin typeface="Calibri"/>
                <a:cs typeface="Calibri"/>
              </a:rPr>
              <a:t>общие</a:t>
            </a:r>
            <a:r>
              <a:rPr sz="1600" b="1" spc="-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ха</a:t>
            </a:r>
            <a:r>
              <a:rPr sz="1600" b="1" spc="-15" dirty="0">
                <a:latin typeface="Calibri"/>
                <a:cs typeface="Calibri"/>
              </a:rPr>
              <a:t>р</a:t>
            </a:r>
            <a:r>
              <a:rPr sz="1600" b="1" spc="-10" dirty="0">
                <a:latin typeface="Calibri"/>
                <a:cs typeface="Calibri"/>
              </a:rPr>
              <a:t>ак</a:t>
            </a:r>
            <a:r>
              <a:rPr sz="1600" b="1" spc="-25" dirty="0">
                <a:latin typeface="Calibri"/>
                <a:cs typeface="Calibri"/>
              </a:rPr>
              <a:t>т</a:t>
            </a:r>
            <a:r>
              <a:rPr sz="1600" b="1" spc="-10" dirty="0">
                <a:latin typeface="Calibri"/>
                <a:cs typeface="Calibri"/>
              </a:rPr>
              <a:t>ер</a:t>
            </a:r>
            <a:r>
              <a:rPr sz="1600" b="1" spc="-15" dirty="0">
                <a:latin typeface="Calibri"/>
                <a:cs typeface="Calibri"/>
              </a:rPr>
              <a:t>и</a:t>
            </a:r>
            <a:r>
              <a:rPr sz="1600" b="1" spc="-10" dirty="0">
                <a:latin typeface="Calibri"/>
                <a:cs typeface="Calibri"/>
              </a:rPr>
              <a:t>стики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30" dirty="0">
                <a:latin typeface="Calibri"/>
                <a:cs typeface="Calibri"/>
              </a:rPr>
              <a:t>до</a:t>
            </a:r>
            <a:r>
              <a:rPr sz="1600" b="1" spc="-35" dirty="0">
                <a:latin typeface="Calibri"/>
                <a:cs typeface="Calibri"/>
              </a:rPr>
              <a:t>х</a:t>
            </a:r>
            <a:r>
              <a:rPr sz="1600" b="1" spc="-45" dirty="0">
                <a:latin typeface="Calibri"/>
                <a:cs typeface="Calibri"/>
              </a:rPr>
              <a:t>о</a:t>
            </a:r>
            <a:r>
              <a:rPr sz="1600" b="1" spc="-30" dirty="0">
                <a:latin typeface="Calibri"/>
                <a:cs typeface="Calibri"/>
              </a:rPr>
              <a:t>д</a:t>
            </a:r>
            <a:r>
              <a:rPr sz="1600" b="1" spc="-10" dirty="0">
                <a:latin typeface="Calibri"/>
                <a:cs typeface="Calibri"/>
              </a:rPr>
              <a:t>ов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и</a:t>
            </a:r>
            <a:r>
              <a:rPr sz="1600" b="1" spc="-5" dirty="0">
                <a:latin typeface="Calibri"/>
                <a:cs typeface="Calibri"/>
              </a:rPr>
              <a:t> </a:t>
            </a:r>
            <a:r>
              <a:rPr sz="1600" b="1" spc="-20" dirty="0">
                <a:latin typeface="Calibri"/>
                <a:cs typeface="Calibri"/>
              </a:rPr>
              <a:t>р</a:t>
            </a:r>
            <a:r>
              <a:rPr sz="1600" b="1" spc="-10" dirty="0">
                <a:latin typeface="Calibri"/>
                <a:cs typeface="Calibri"/>
              </a:rPr>
              <a:t>а</a:t>
            </a:r>
            <a:r>
              <a:rPr sz="1600" b="1" spc="-5" dirty="0">
                <a:latin typeface="Calibri"/>
                <a:cs typeface="Calibri"/>
              </a:rPr>
              <a:t>с</a:t>
            </a:r>
            <a:r>
              <a:rPr sz="1600" b="1" spc="-35" dirty="0">
                <a:latin typeface="Calibri"/>
                <a:cs typeface="Calibri"/>
              </a:rPr>
              <a:t>х</a:t>
            </a:r>
            <a:r>
              <a:rPr sz="1600" b="1" spc="-45" dirty="0">
                <a:latin typeface="Calibri"/>
                <a:cs typeface="Calibri"/>
              </a:rPr>
              <a:t>о</a:t>
            </a:r>
            <a:r>
              <a:rPr sz="1600" b="1" spc="-30" dirty="0">
                <a:latin typeface="Calibri"/>
                <a:cs typeface="Calibri"/>
              </a:rPr>
              <a:t>д</a:t>
            </a:r>
            <a:r>
              <a:rPr sz="1600" b="1" spc="-10" dirty="0">
                <a:latin typeface="Calibri"/>
                <a:cs typeface="Calibri"/>
              </a:rPr>
              <a:t>ов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б</a:t>
            </a:r>
            <a:r>
              <a:rPr sz="1600" b="1" spc="-55" dirty="0">
                <a:latin typeface="Calibri"/>
                <a:cs typeface="Calibri"/>
              </a:rPr>
              <a:t>ю</a:t>
            </a:r>
            <a:r>
              <a:rPr sz="1600" b="1" spc="-15" dirty="0">
                <a:latin typeface="Calibri"/>
                <a:cs typeface="Calibri"/>
              </a:rPr>
              <a:t>д</a:t>
            </a:r>
            <a:r>
              <a:rPr sz="1600" b="1" spc="-40" dirty="0">
                <a:latin typeface="Calibri"/>
                <a:cs typeface="Calibri"/>
              </a:rPr>
              <a:t>ж</a:t>
            </a:r>
            <a:r>
              <a:rPr sz="1600" b="1" spc="-10" dirty="0">
                <a:latin typeface="Calibri"/>
                <a:cs typeface="Calibri"/>
              </a:rPr>
              <a:t>ета;</a:t>
            </a:r>
            <a:endParaRPr sz="1600" dirty="0">
              <a:latin typeface="Calibri"/>
              <a:cs typeface="Calibri"/>
            </a:endParaRPr>
          </a:p>
          <a:p>
            <a:pPr marL="198120" marR="641985" indent="-186055">
              <a:lnSpc>
                <a:spcPct val="100000"/>
              </a:lnSpc>
            </a:pPr>
            <a:r>
              <a:rPr sz="1600" spc="-15" dirty="0">
                <a:latin typeface="Wingdings"/>
                <a:cs typeface="Wingdings"/>
              </a:rPr>
              <a:t></a:t>
            </a:r>
            <a:r>
              <a:rPr sz="1600" spc="-204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о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30" dirty="0">
                <a:latin typeface="Calibri"/>
                <a:cs typeface="Calibri"/>
              </a:rPr>
              <a:t>до</a:t>
            </a:r>
            <a:r>
              <a:rPr sz="1600" b="1" spc="-35" dirty="0">
                <a:latin typeface="Calibri"/>
                <a:cs typeface="Calibri"/>
              </a:rPr>
              <a:t>х</a:t>
            </a:r>
            <a:r>
              <a:rPr sz="1600" b="1" spc="-45" dirty="0">
                <a:latin typeface="Calibri"/>
                <a:cs typeface="Calibri"/>
              </a:rPr>
              <a:t>о</a:t>
            </a:r>
            <a:r>
              <a:rPr sz="1600" b="1" spc="-15" dirty="0">
                <a:latin typeface="Calibri"/>
                <a:cs typeface="Calibri"/>
              </a:rPr>
              <a:t>д</a:t>
            </a:r>
            <a:r>
              <a:rPr sz="1600" b="1" spc="-20" dirty="0">
                <a:latin typeface="Calibri"/>
                <a:cs typeface="Calibri"/>
              </a:rPr>
              <a:t>а</a:t>
            </a:r>
            <a:r>
              <a:rPr sz="1600" b="1" spc="-10" dirty="0">
                <a:latin typeface="Calibri"/>
                <a:cs typeface="Calibri"/>
              </a:rPr>
              <a:t>х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б</a:t>
            </a:r>
            <a:r>
              <a:rPr sz="1600" b="1" spc="-55" dirty="0">
                <a:latin typeface="Calibri"/>
                <a:cs typeface="Calibri"/>
              </a:rPr>
              <a:t>ю</a:t>
            </a:r>
            <a:r>
              <a:rPr sz="1600" b="1" spc="-15" dirty="0">
                <a:latin typeface="Calibri"/>
                <a:cs typeface="Calibri"/>
              </a:rPr>
              <a:t>д</a:t>
            </a:r>
            <a:r>
              <a:rPr sz="1600" b="1" spc="-40" dirty="0">
                <a:latin typeface="Calibri"/>
                <a:cs typeface="Calibri"/>
              </a:rPr>
              <a:t>ж</a:t>
            </a:r>
            <a:r>
              <a:rPr sz="1600" b="1" spc="-10" dirty="0">
                <a:latin typeface="Calibri"/>
                <a:cs typeface="Calibri"/>
              </a:rPr>
              <a:t>ета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по</a:t>
            </a:r>
            <a:r>
              <a:rPr sz="1600" b="1" spc="-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г</a:t>
            </a:r>
            <a:r>
              <a:rPr sz="1600" b="1" spc="-30" dirty="0">
                <a:latin typeface="Calibri"/>
                <a:cs typeface="Calibri"/>
              </a:rPr>
              <a:t>р</a:t>
            </a:r>
            <a:r>
              <a:rPr sz="1600" b="1" spc="-10" dirty="0">
                <a:latin typeface="Calibri"/>
                <a:cs typeface="Calibri"/>
              </a:rPr>
              <a:t>уппам</a:t>
            </a:r>
            <a:r>
              <a:rPr sz="1600" b="1" spc="-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и</a:t>
            </a:r>
            <a:r>
              <a:rPr sz="1600" b="1" spc="-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рас</a:t>
            </a:r>
            <a:r>
              <a:rPr sz="1600" b="1" spc="-35" dirty="0">
                <a:latin typeface="Calibri"/>
                <a:cs typeface="Calibri"/>
              </a:rPr>
              <a:t>х</a:t>
            </a:r>
            <a:r>
              <a:rPr sz="1600" b="1" spc="-45" dirty="0">
                <a:latin typeface="Calibri"/>
                <a:cs typeface="Calibri"/>
              </a:rPr>
              <a:t>о</a:t>
            </a:r>
            <a:r>
              <a:rPr sz="1600" b="1" spc="-15" dirty="0">
                <a:latin typeface="Calibri"/>
                <a:cs typeface="Calibri"/>
              </a:rPr>
              <a:t>д</a:t>
            </a:r>
            <a:r>
              <a:rPr sz="1600" b="1" spc="-20" dirty="0">
                <a:latin typeface="Calibri"/>
                <a:cs typeface="Calibri"/>
              </a:rPr>
              <a:t>а</a:t>
            </a:r>
            <a:r>
              <a:rPr sz="1600" b="1" spc="-10" dirty="0">
                <a:latin typeface="Calibri"/>
                <a:cs typeface="Calibri"/>
              </a:rPr>
              <a:t>х</a:t>
            </a:r>
            <a:r>
              <a:rPr sz="1600" b="1" spc="3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по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</a:t>
            </a:r>
            <a:r>
              <a:rPr sz="1600" b="1" spc="-45" dirty="0">
                <a:latin typeface="Calibri"/>
                <a:cs typeface="Calibri"/>
              </a:rPr>
              <a:t>о</a:t>
            </a:r>
            <a:r>
              <a:rPr sz="1600" b="1" spc="-15" dirty="0">
                <a:latin typeface="Calibri"/>
                <a:cs typeface="Calibri"/>
              </a:rPr>
              <a:t>др</a:t>
            </a:r>
            <a:r>
              <a:rPr sz="1600" b="1" spc="-10" dirty="0">
                <a:latin typeface="Calibri"/>
                <a:cs typeface="Calibri"/>
              </a:rPr>
              <a:t>а</a:t>
            </a:r>
            <a:r>
              <a:rPr sz="1600" b="1" spc="-20" dirty="0">
                <a:latin typeface="Calibri"/>
                <a:cs typeface="Calibri"/>
              </a:rPr>
              <a:t>з</a:t>
            </a:r>
            <a:r>
              <a:rPr sz="1600" b="1" spc="-30" dirty="0">
                <a:latin typeface="Calibri"/>
                <a:cs typeface="Calibri"/>
              </a:rPr>
              <a:t>д</a:t>
            </a:r>
            <a:r>
              <a:rPr sz="1600" b="1" spc="-35" dirty="0">
                <a:latin typeface="Calibri"/>
                <a:cs typeface="Calibri"/>
              </a:rPr>
              <a:t>е</a:t>
            </a:r>
            <a:r>
              <a:rPr sz="1600" b="1" spc="-10" dirty="0">
                <a:latin typeface="Calibri"/>
                <a:cs typeface="Calibri"/>
              </a:rPr>
              <a:t>лам б</a:t>
            </a:r>
            <a:r>
              <a:rPr sz="1600" b="1" spc="-55" dirty="0">
                <a:latin typeface="Calibri"/>
                <a:cs typeface="Calibri"/>
              </a:rPr>
              <a:t>ю</a:t>
            </a:r>
            <a:r>
              <a:rPr sz="1600" b="1" spc="-15" dirty="0">
                <a:latin typeface="Calibri"/>
                <a:cs typeface="Calibri"/>
              </a:rPr>
              <a:t>д</a:t>
            </a:r>
            <a:r>
              <a:rPr sz="1600" b="1" spc="-40" dirty="0">
                <a:latin typeface="Calibri"/>
                <a:cs typeface="Calibri"/>
              </a:rPr>
              <a:t>ж</a:t>
            </a:r>
            <a:r>
              <a:rPr sz="1600" b="1" spc="-10" dirty="0">
                <a:latin typeface="Calibri"/>
                <a:cs typeface="Calibri"/>
              </a:rPr>
              <a:t>ет</a:t>
            </a:r>
            <a:r>
              <a:rPr sz="1600" b="1" spc="-5" dirty="0">
                <a:latin typeface="Calibri"/>
                <a:cs typeface="Calibri"/>
              </a:rPr>
              <a:t>н</a:t>
            </a:r>
            <a:r>
              <a:rPr sz="1600" b="1" spc="-10" dirty="0">
                <a:latin typeface="Calibri"/>
                <a:cs typeface="Calibri"/>
              </a:rPr>
              <a:t>ой кла</a:t>
            </a:r>
            <a:r>
              <a:rPr sz="1600" b="1" spc="-20" dirty="0">
                <a:latin typeface="Calibri"/>
                <a:cs typeface="Calibri"/>
              </a:rPr>
              <a:t>с</a:t>
            </a:r>
            <a:r>
              <a:rPr sz="1600" b="1" spc="-10" dirty="0">
                <a:latin typeface="Calibri"/>
                <a:cs typeface="Calibri"/>
              </a:rPr>
              <a:t>сифи</a:t>
            </a:r>
            <a:r>
              <a:rPr sz="1600" b="1" spc="-35" dirty="0">
                <a:latin typeface="Calibri"/>
                <a:cs typeface="Calibri"/>
              </a:rPr>
              <a:t>к</a:t>
            </a:r>
            <a:r>
              <a:rPr sz="1600" b="1" spc="-10" dirty="0">
                <a:latin typeface="Calibri"/>
                <a:cs typeface="Calibri"/>
              </a:rPr>
              <a:t>ации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Р</a:t>
            </a:r>
            <a:r>
              <a:rPr sz="1600" b="1" spc="-125" dirty="0">
                <a:latin typeface="Calibri"/>
                <a:cs typeface="Calibri"/>
              </a:rPr>
              <a:t>Ф</a:t>
            </a:r>
            <a:r>
              <a:rPr sz="1600" b="1" spc="-5" dirty="0">
                <a:latin typeface="Calibri"/>
                <a:cs typeface="Calibri"/>
              </a:rPr>
              <a:t>.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33235" y="8644839"/>
            <a:ext cx="10287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14499" y="285621"/>
            <a:ext cx="2214626" cy="28211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38861" y="3429763"/>
            <a:ext cx="4710430" cy="9925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600" b="1" spc="-10" dirty="0">
                <a:latin typeface="Calibri"/>
                <a:cs typeface="Calibri"/>
              </a:rPr>
              <a:t>Разработчик: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2065" marR="5080" indent="-1905" algn="ctr">
              <a:lnSpc>
                <a:spcPct val="100000"/>
              </a:lnSpc>
            </a:pPr>
            <a:r>
              <a:rPr sz="1600" b="1" spc="-10" dirty="0">
                <a:latin typeface="Calibri"/>
                <a:cs typeface="Calibri"/>
              </a:rPr>
              <a:t>Финансов</a:t>
            </a:r>
            <a:r>
              <a:rPr sz="1600" b="1" spc="-5" dirty="0">
                <a:latin typeface="Calibri"/>
                <a:cs typeface="Calibri"/>
              </a:rPr>
              <a:t>о</a:t>
            </a:r>
            <a:r>
              <a:rPr sz="1600" b="1" spc="-10" dirty="0">
                <a:latin typeface="Calibri"/>
                <a:cs typeface="Calibri"/>
              </a:rPr>
              <a:t>е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уп</a:t>
            </a:r>
            <a:r>
              <a:rPr sz="1600" b="1" spc="-20" dirty="0">
                <a:latin typeface="Calibri"/>
                <a:cs typeface="Calibri"/>
              </a:rPr>
              <a:t>р</a:t>
            </a:r>
            <a:r>
              <a:rPr sz="1600" b="1" spc="-10" dirty="0">
                <a:latin typeface="Calibri"/>
                <a:cs typeface="Calibri"/>
              </a:rPr>
              <a:t>а</a:t>
            </a:r>
            <a:r>
              <a:rPr sz="1600" b="1" spc="-20" dirty="0">
                <a:latin typeface="Calibri"/>
                <a:cs typeface="Calibri"/>
              </a:rPr>
              <a:t>в</a:t>
            </a:r>
            <a:r>
              <a:rPr sz="1600" b="1" spc="-10" dirty="0">
                <a:latin typeface="Calibri"/>
                <a:cs typeface="Calibri"/>
              </a:rPr>
              <a:t>ле</a:t>
            </a:r>
            <a:r>
              <a:rPr sz="1600" b="1" spc="-5" dirty="0">
                <a:latin typeface="Calibri"/>
                <a:cs typeface="Calibri"/>
              </a:rPr>
              <a:t>н</a:t>
            </a:r>
            <a:r>
              <a:rPr sz="1600" b="1" spc="-10" dirty="0">
                <a:latin typeface="Calibri"/>
                <a:cs typeface="Calibri"/>
              </a:rPr>
              <a:t>ие</a:t>
            </a:r>
            <a:r>
              <a:rPr sz="1600" b="1" spc="-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админист</a:t>
            </a:r>
            <a:r>
              <a:rPr sz="1600" b="1" spc="-15" dirty="0">
                <a:latin typeface="Calibri"/>
                <a:cs typeface="Calibri"/>
              </a:rPr>
              <a:t>р</a:t>
            </a:r>
            <a:r>
              <a:rPr sz="1600" b="1" spc="-10" dirty="0">
                <a:latin typeface="Calibri"/>
                <a:cs typeface="Calibri"/>
              </a:rPr>
              <a:t>ации</a:t>
            </a:r>
            <a:r>
              <a:rPr sz="1600" b="1" spc="-5" dirty="0">
                <a:latin typeface="Calibri"/>
                <a:cs typeface="Calibri"/>
              </a:rPr>
              <a:t> </a:t>
            </a:r>
            <a:r>
              <a:rPr sz="1600" b="1" spc="-25" dirty="0">
                <a:latin typeface="Calibri"/>
                <a:cs typeface="Calibri"/>
              </a:rPr>
              <a:t>м</a:t>
            </a:r>
            <a:r>
              <a:rPr sz="1600" b="1" spc="-10" dirty="0">
                <a:latin typeface="Calibri"/>
                <a:cs typeface="Calibri"/>
              </a:rPr>
              <a:t>униципаль</a:t>
            </a:r>
            <a:r>
              <a:rPr sz="1600" b="1" spc="-5" dirty="0">
                <a:latin typeface="Calibri"/>
                <a:cs typeface="Calibri"/>
              </a:rPr>
              <a:t>н</a:t>
            </a:r>
            <a:r>
              <a:rPr sz="1600" b="1" spc="-10" dirty="0">
                <a:latin typeface="Calibri"/>
                <a:cs typeface="Calibri"/>
              </a:rPr>
              <a:t>о</a:t>
            </a:r>
            <a:r>
              <a:rPr sz="1600" b="1" spc="-15" dirty="0">
                <a:latin typeface="Calibri"/>
                <a:cs typeface="Calibri"/>
              </a:rPr>
              <a:t>г</a:t>
            </a:r>
            <a:r>
              <a:rPr sz="1600" b="1" spc="-10" dirty="0">
                <a:latin typeface="Calibri"/>
                <a:cs typeface="Calibri"/>
              </a:rPr>
              <a:t>о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образ</a:t>
            </a:r>
            <a:r>
              <a:rPr sz="1600" b="1" spc="-5" dirty="0">
                <a:latin typeface="Calibri"/>
                <a:cs typeface="Calibri"/>
              </a:rPr>
              <a:t>о</a:t>
            </a:r>
            <a:r>
              <a:rPr sz="1600" b="1" spc="-10" dirty="0">
                <a:latin typeface="Calibri"/>
                <a:cs typeface="Calibri"/>
              </a:rPr>
              <a:t>вания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35" dirty="0">
                <a:latin typeface="Calibri"/>
                <a:cs typeface="Calibri"/>
              </a:rPr>
              <a:t>Щ</a:t>
            </a:r>
            <a:r>
              <a:rPr sz="1600" b="1" spc="-10" dirty="0">
                <a:latin typeface="Calibri"/>
                <a:cs typeface="Calibri"/>
              </a:rPr>
              <a:t>ербин</a:t>
            </a:r>
            <a:r>
              <a:rPr sz="1600" b="1" spc="-5" dirty="0">
                <a:latin typeface="Calibri"/>
                <a:cs typeface="Calibri"/>
              </a:rPr>
              <a:t>о</a:t>
            </a:r>
            <a:r>
              <a:rPr sz="1600" b="1" spc="-10" dirty="0">
                <a:latin typeface="Calibri"/>
                <a:cs typeface="Calibri"/>
              </a:rPr>
              <a:t>вский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р</a:t>
            </a:r>
            <a:r>
              <a:rPr sz="1600" b="1" spc="-10" dirty="0">
                <a:latin typeface="Calibri"/>
                <a:cs typeface="Calibri"/>
              </a:rPr>
              <a:t>ай</a:t>
            </a:r>
            <a:r>
              <a:rPr sz="1600" b="1" spc="-5" dirty="0">
                <a:latin typeface="Calibri"/>
                <a:cs typeface="Calibri"/>
              </a:rPr>
              <a:t>о</a:t>
            </a:r>
            <a:r>
              <a:rPr sz="1600" b="1" spc="-10" dirty="0">
                <a:latin typeface="Calibri"/>
                <a:cs typeface="Calibri"/>
              </a:rPr>
              <a:t>н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51507" y="5144645"/>
            <a:ext cx="3627120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600" b="1" spc="-10" dirty="0">
                <a:latin typeface="Calibri"/>
                <a:cs typeface="Calibri"/>
              </a:rPr>
              <a:t>А</a:t>
            </a:r>
            <a:r>
              <a:rPr sz="1600" b="1" spc="-15" dirty="0">
                <a:latin typeface="Calibri"/>
                <a:cs typeface="Calibri"/>
              </a:rPr>
              <a:t>др</a:t>
            </a:r>
            <a:r>
              <a:rPr sz="1600" b="1" spc="-10" dirty="0">
                <a:latin typeface="Calibri"/>
                <a:cs typeface="Calibri"/>
              </a:rPr>
              <a:t>ес: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339725" marR="333375" algn="ctr">
              <a:lnSpc>
                <a:spcPct val="100000"/>
              </a:lnSpc>
            </a:pPr>
            <a:r>
              <a:rPr sz="1600" b="1" spc="-10" dirty="0">
                <a:latin typeface="Calibri"/>
                <a:cs typeface="Calibri"/>
              </a:rPr>
              <a:t>З</a:t>
            </a:r>
            <a:r>
              <a:rPr sz="1600" b="1" spc="-20" dirty="0">
                <a:latin typeface="Calibri"/>
                <a:cs typeface="Calibri"/>
              </a:rPr>
              <a:t>5</a:t>
            </a:r>
            <a:r>
              <a:rPr sz="1600" b="1" spc="-15" dirty="0">
                <a:latin typeface="Calibri"/>
                <a:cs typeface="Calibri"/>
              </a:rPr>
              <a:t>362</a:t>
            </a:r>
            <a:r>
              <a:rPr sz="1600" b="1" spc="-10" dirty="0">
                <a:latin typeface="Calibri"/>
                <a:cs typeface="Calibri"/>
              </a:rPr>
              <a:t>0</a:t>
            </a:r>
            <a:r>
              <a:rPr sz="1600" b="1" spc="2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ст</a:t>
            </a:r>
            <a:r>
              <a:rPr sz="1600" b="1" dirty="0">
                <a:latin typeface="Calibri"/>
                <a:cs typeface="Calibri"/>
              </a:rPr>
              <a:t>-</a:t>
            </a:r>
            <a:r>
              <a:rPr sz="1600" b="1" spc="-10" dirty="0">
                <a:latin typeface="Calibri"/>
                <a:cs typeface="Calibri"/>
              </a:rPr>
              <a:t>ца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Старо</a:t>
            </a:r>
            <a:r>
              <a:rPr sz="1600" b="1" spc="-25" dirty="0">
                <a:latin typeface="Calibri"/>
                <a:cs typeface="Calibri"/>
              </a:rPr>
              <a:t>щ</a:t>
            </a:r>
            <a:r>
              <a:rPr sz="1600" b="1" spc="-10" dirty="0">
                <a:latin typeface="Calibri"/>
                <a:cs typeface="Calibri"/>
              </a:rPr>
              <a:t>ербин</a:t>
            </a:r>
            <a:r>
              <a:rPr sz="1600" b="1" spc="-5" dirty="0">
                <a:latin typeface="Calibri"/>
                <a:cs typeface="Calibri"/>
              </a:rPr>
              <a:t>о</a:t>
            </a:r>
            <a:r>
              <a:rPr sz="1600" b="1" spc="-10" dirty="0">
                <a:latin typeface="Calibri"/>
                <a:cs typeface="Calibri"/>
              </a:rPr>
              <a:t>вс</a:t>
            </a:r>
            <a:r>
              <a:rPr sz="1600" b="1" spc="-35" dirty="0">
                <a:latin typeface="Calibri"/>
                <a:cs typeface="Calibri"/>
              </a:rPr>
              <a:t>к</a:t>
            </a:r>
            <a:r>
              <a:rPr sz="1600" b="1" spc="-10" dirty="0">
                <a:latin typeface="Calibri"/>
                <a:cs typeface="Calibri"/>
              </a:rPr>
              <a:t>ая</a:t>
            </a:r>
            <a:r>
              <a:rPr sz="1600" b="1" spc="-5" dirty="0">
                <a:latin typeface="Calibri"/>
                <a:cs typeface="Calibri"/>
              </a:rPr>
              <a:t> </a:t>
            </a:r>
            <a:r>
              <a:rPr sz="1600" b="1" spc="-75" dirty="0">
                <a:latin typeface="Calibri"/>
                <a:cs typeface="Calibri"/>
              </a:rPr>
              <a:t>у</a:t>
            </a:r>
            <a:r>
              <a:rPr sz="1600" b="1" spc="-10" dirty="0">
                <a:latin typeface="Calibri"/>
                <a:cs typeface="Calibri"/>
              </a:rPr>
              <a:t>л. Сове</a:t>
            </a:r>
            <a:r>
              <a:rPr sz="1600" b="1" spc="-20" dirty="0">
                <a:latin typeface="Calibri"/>
                <a:cs typeface="Calibri"/>
              </a:rPr>
              <a:t>т</a:t>
            </a:r>
            <a:r>
              <a:rPr sz="1600" b="1" spc="-10" dirty="0">
                <a:latin typeface="Calibri"/>
                <a:cs typeface="Calibri"/>
              </a:rPr>
              <a:t>ов,</a:t>
            </a:r>
            <a:r>
              <a:rPr sz="1600" b="1" spc="-5" dirty="0">
                <a:latin typeface="Calibri"/>
                <a:cs typeface="Calibri"/>
              </a:rPr>
              <a:t> </a:t>
            </a:r>
            <a:r>
              <a:rPr sz="1600" b="1" spc="-20" dirty="0">
                <a:latin typeface="Calibri"/>
                <a:cs typeface="Calibri"/>
              </a:rPr>
              <a:t>д</a:t>
            </a:r>
            <a:r>
              <a:rPr sz="1600" b="1" spc="-5" dirty="0">
                <a:latin typeface="Calibri"/>
                <a:cs typeface="Calibri"/>
              </a:rPr>
              <a:t>.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6</a:t>
            </a:r>
            <a:r>
              <a:rPr sz="1600" b="1" spc="-10" dirty="0">
                <a:latin typeface="Calibri"/>
                <a:cs typeface="Calibri"/>
              </a:rPr>
              <a:t>8</a:t>
            </a:r>
            <a:endParaRPr sz="16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</a:pPr>
            <a:r>
              <a:rPr sz="1600" b="1" spc="-25" dirty="0">
                <a:latin typeface="Calibri"/>
                <a:cs typeface="Calibri"/>
              </a:rPr>
              <a:t>т</a:t>
            </a:r>
            <a:r>
              <a:rPr sz="1600" b="1" spc="-35" dirty="0">
                <a:latin typeface="Calibri"/>
                <a:cs typeface="Calibri"/>
              </a:rPr>
              <a:t>е</a:t>
            </a:r>
            <a:r>
              <a:rPr sz="1600" b="1" spc="-10" dirty="0">
                <a:latin typeface="Calibri"/>
                <a:cs typeface="Calibri"/>
              </a:rPr>
              <a:t>леф</a:t>
            </a:r>
            <a:r>
              <a:rPr sz="1600" b="1" spc="-5" dirty="0">
                <a:latin typeface="Calibri"/>
                <a:cs typeface="Calibri"/>
              </a:rPr>
              <a:t>о</a:t>
            </a:r>
            <a:r>
              <a:rPr sz="1600" b="1" spc="-10" dirty="0">
                <a:latin typeface="Calibri"/>
                <a:cs typeface="Calibri"/>
              </a:rPr>
              <a:t>н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(8615</a:t>
            </a:r>
            <a:r>
              <a:rPr sz="1600" b="1" spc="-10" dirty="0">
                <a:latin typeface="Calibri"/>
                <a:cs typeface="Calibri"/>
              </a:rPr>
              <a:t>1)</a:t>
            </a:r>
            <a:r>
              <a:rPr sz="1600" b="1" spc="3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7</a:t>
            </a:r>
            <a:r>
              <a:rPr sz="1600" b="1" spc="-5" dirty="0">
                <a:latin typeface="Calibri"/>
                <a:cs typeface="Calibri"/>
              </a:rPr>
              <a:t>-</a:t>
            </a:r>
            <a:r>
              <a:rPr sz="1600" b="1" spc="-15" dirty="0">
                <a:latin typeface="Calibri"/>
                <a:cs typeface="Calibri"/>
              </a:rPr>
              <a:t>81</a:t>
            </a:r>
            <a:r>
              <a:rPr sz="1600" b="1" spc="-5" dirty="0">
                <a:latin typeface="Calibri"/>
                <a:cs typeface="Calibri"/>
              </a:rPr>
              <a:t>-</a:t>
            </a:r>
            <a:r>
              <a:rPr sz="1600" b="1" spc="-15" dirty="0">
                <a:latin typeface="Calibri"/>
                <a:cs typeface="Calibri"/>
              </a:rPr>
              <a:t>84</a:t>
            </a:r>
            <a:r>
              <a:rPr sz="1600" b="1" spc="-5" dirty="0">
                <a:latin typeface="Calibri"/>
                <a:cs typeface="Calibri"/>
              </a:rPr>
              <a:t>,</a:t>
            </a:r>
            <a:r>
              <a:rPr sz="1600" b="1" spc="2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фа</a:t>
            </a:r>
            <a:r>
              <a:rPr sz="1600" b="1" spc="-35" dirty="0">
                <a:latin typeface="Calibri"/>
                <a:cs typeface="Calibri"/>
              </a:rPr>
              <a:t>к</a:t>
            </a:r>
            <a:r>
              <a:rPr sz="1600" b="1" spc="-10" dirty="0">
                <a:latin typeface="Calibri"/>
                <a:cs typeface="Calibri"/>
              </a:rPr>
              <a:t>с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7</a:t>
            </a:r>
            <a:r>
              <a:rPr sz="1600" b="1" spc="-5" dirty="0">
                <a:latin typeface="Calibri"/>
                <a:cs typeface="Calibri"/>
              </a:rPr>
              <a:t>-</a:t>
            </a:r>
            <a:r>
              <a:rPr sz="1600" b="1" spc="-15" dirty="0">
                <a:latin typeface="Calibri"/>
                <a:cs typeface="Calibri"/>
              </a:rPr>
              <a:t>81</a:t>
            </a:r>
            <a:r>
              <a:rPr sz="1600" b="1" spc="-5" dirty="0">
                <a:latin typeface="Calibri"/>
                <a:cs typeface="Calibri"/>
              </a:rPr>
              <a:t>-</a:t>
            </a:r>
            <a:r>
              <a:rPr sz="1600" b="1" spc="-15" dirty="0">
                <a:latin typeface="Calibri"/>
                <a:cs typeface="Calibri"/>
              </a:rPr>
              <a:t>84</a:t>
            </a:r>
            <a:r>
              <a:rPr sz="1600" b="1" spc="-10" dirty="0">
                <a:latin typeface="Calibri"/>
                <a:cs typeface="Calibri"/>
              </a:rPr>
              <a:t> ад</a:t>
            </a:r>
            <a:r>
              <a:rPr sz="1600" b="1" spc="-20" dirty="0">
                <a:latin typeface="Calibri"/>
                <a:cs typeface="Calibri"/>
              </a:rPr>
              <a:t>р</a:t>
            </a:r>
            <a:r>
              <a:rPr sz="1600" b="1" spc="-10" dirty="0">
                <a:latin typeface="Calibri"/>
                <a:cs typeface="Calibri"/>
              </a:rPr>
              <a:t>ес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40" dirty="0">
                <a:latin typeface="Calibri"/>
                <a:cs typeface="Calibri"/>
              </a:rPr>
              <a:t>э</a:t>
            </a:r>
            <a:r>
              <a:rPr sz="1600" b="1" spc="-10" dirty="0">
                <a:latin typeface="Calibri"/>
                <a:cs typeface="Calibri"/>
              </a:rPr>
              <a:t>лект</a:t>
            </a:r>
            <a:r>
              <a:rPr sz="1600" b="1" spc="-15" dirty="0">
                <a:latin typeface="Calibri"/>
                <a:cs typeface="Calibri"/>
              </a:rPr>
              <a:t>р</a:t>
            </a:r>
            <a:r>
              <a:rPr sz="1600" b="1" spc="-10" dirty="0">
                <a:latin typeface="Calibri"/>
                <a:cs typeface="Calibri"/>
              </a:rPr>
              <a:t>онной</a:t>
            </a:r>
            <a:r>
              <a:rPr sz="1600" b="1" spc="-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почты: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  <a:hlinkClick r:id="rId4"/>
              </a:rPr>
              <a:t>fu</a:t>
            </a:r>
            <a:r>
              <a:rPr sz="1600" b="1" spc="-10" dirty="0">
                <a:latin typeface="Calibri"/>
                <a:cs typeface="Calibri"/>
                <a:hlinkClick r:id="rId4"/>
              </a:rPr>
              <a:t>sr</a:t>
            </a:r>
            <a:r>
              <a:rPr sz="1600" b="1" spc="-20" dirty="0">
                <a:latin typeface="Calibri"/>
                <a:cs typeface="Calibri"/>
                <a:hlinkClick r:id="rId4"/>
              </a:rPr>
              <a:t>b</a:t>
            </a:r>
            <a:r>
              <a:rPr sz="1600" b="1" spc="-15" dirty="0">
                <a:latin typeface="Calibri"/>
                <a:cs typeface="Calibri"/>
                <a:hlinkClick r:id="rId4"/>
              </a:rPr>
              <a:t>@</a:t>
            </a:r>
            <a:r>
              <a:rPr sz="1600" b="1" spc="-20" dirty="0">
                <a:latin typeface="Calibri"/>
                <a:cs typeface="Calibri"/>
                <a:hlinkClick r:id="rId4"/>
              </a:rPr>
              <a:t>ma</a:t>
            </a:r>
            <a:r>
              <a:rPr sz="1600" b="1" dirty="0">
                <a:latin typeface="Calibri"/>
                <a:cs typeface="Calibri"/>
                <a:hlinkClick r:id="rId4"/>
              </a:rPr>
              <a:t>i</a:t>
            </a:r>
            <a:r>
              <a:rPr sz="1600" b="1" spc="-5" dirty="0">
                <a:latin typeface="Calibri"/>
                <a:cs typeface="Calibri"/>
                <a:hlinkClick r:id="rId4"/>
              </a:rPr>
              <a:t>l</a:t>
            </a:r>
            <a:r>
              <a:rPr sz="1600" b="1" dirty="0">
                <a:latin typeface="Calibri"/>
                <a:cs typeface="Calibri"/>
                <a:hlinkClick r:id="rId4"/>
              </a:rPr>
              <a:t>.</a:t>
            </a:r>
            <a:r>
              <a:rPr sz="1600" b="1" spc="-15" dirty="0">
                <a:latin typeface="Calibri"/>
                <a:cs typeface="Calibri"/>
                <a:hlinkClick r:id="rId4"/>
              </a:rPr>
              <a:t>ru</a:t>
            </a:r>
            <a:r>
              <a:rPr sz="1600" b="1" spc="-10" dirty="0">
                <a:latin typeface="Calibri"/>
                <a:cs typeface="Calibri"/>
              </a:rPr>
              <a:t> сайт админист</a:t>
            </a:r>
            <a:r>
              <a:rPr sz="1600" b="1" spc="-15" dirty="0">
                <a:latin typeface="Calibri"/>
                <a:cs typeface="Calibri"/>
              </a:rPr>
              <a:t>р</a:t>
            </a:r>
            <a:r>
              <a:rPr sz="1600" b="1" spc="-10" dirty="0">
                <a:latin typeface="Calibri"/>
                <a:cs typeface="Calibri"/>
              </a:rPr>
              <a:t>ации:</a:t>
            </a:r>
            <a:r>
              <a:rPr sz="1600" b="1" spc="20" dirty="0">
                <a:latin typeface="Calibri"/>
                <a:cs typeface="Calibri"/>
              </a:rPr>
              <a:t> </a:t>
            </a:r>
            <a:r>
              <a:rPr sz="1600" b="1" spc="-30" dirty="0">
                <a:latin typeface="Calibri"/>
                <a:cs typeface="Calibri"/>
                <a:hlinkClick r:id="rId5"/>
              </a:rPr>
              <a:t>h</a:t>
            </a:r>
            <a:r>
              <a:rPr sz="1600" b="1" spc="-35" dirty="0">
                <a:latin typeface="Calibri"/>
                <a:cs typeface="Calibri"/>
                <a:hlinkClick r:id="rId5"/>
              </a:rPr>
              <a:t>t</a:t>
            </a:r>
            <a:r>
              <a:rPr sz="1600" b="1" spc="-10" dirty="0">
                <a:latin typeface="Calibri"/>
                <a:cs typeface="Calibri"/>
                <a:hlinkClick r:id="rId5"/>
              </a:rPr>
              <a:t>t</a:t>
            </a:r>
            <a:r>
              <a:rPr sz="1600" b="1" spc="-20" dirty="0">
                <a:latin typeface="Calibri"/>
                <a:cs typeface="Calibri"/>
                <a:hlinkClick r:id="rId5"/>
              </a:rPr>
              <a:t>p</a:t>
            </a:r>
            <a:r>
              <a:rPr sz="1600" b="1" spc="-10" dirty="0">
                <a:latin typeface="Calibri"/>
                <a:cs typeface="Calibri"/>
                <a:hlinkClick r:id="rId5"/>
              </a:rPr>
              <a:t>:/</a:t>
            </a:r>
            <a:r>
              <a:rPr sz="1600" b="1" spc="-60" dirty="0">
                <a:latin typeface="Calibri"/>
                <a:cs typeface="Calibri"/>
                <a:hlinkClick r:id="rId5"/>
              </a:rPr>
              <a:t>/</a:t>
            </a:r>
            <a:r>
              <a:rPr sz="1600" b="1" spc="-25" dirty="0">
                <a:latin typeface="Calibri"/>
                <a:cs typeface="Calibri"/>
                <a:hlinkClick r:id="rId5"/>
              </a:rPr>
              <a:t>st</a:t>
            </a:r>
            <a:r>
              <a:rPr sz="1600" b="1" spc="-10" dirty="0">
                <a:latin typeface="Calibri"/>
                <a:cs typeface="Calibri"/>
                <a:hlinkClick r:id="rId5"/>
              </a:rPr>
              <a:t>a</a:t>
            </a:r>
            <a:r>
              <a:rPr sz="1600" b="1" spc="-50" dirty="0">
                <a:latin typeface="Calibri"/>
                <a:cs typeface="Calibri"/>
                <a:hlinkClick r:id="rId5"/>
              </a:rPr>
              <a:t>r</a:t>
            </a:r>
            <a:r>
              <a:rPr sz="1600" b="1" spc="-10" dirty="0">
                <a:latin typeface="Calibri"/>
                <a:cs typeface="Calibri"/>
                <a:hlinkClick r:id="rId5"/>
              </a:rPr>
              <a:t>adm.ru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81506" y="7502525"/>
            <a:ext cx="2311400" cy="7463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600" b="1" spc="-10" dirty="0">
                <a:latin typeface="Calibri"/>
                <a:cs typeface="Calibri"/>
              </a:rPr>
              <a:t>ст</a:t>
            </a:r>
            <a:r>
              <a:rPr sz="1600" b="1" spc="-5" dirty="0">
                <a:latin typeface="Calibri"/>
                <a:cs typeface="Calibri"/>
              </a:rPr>
              <a:t>-</a:t>
            </a:r>
            <a:r>
              <a:rPr sz="1600" b="1" spc="-10" dirty="0">
                <a:latin typeface="Calibri"/>
                <a:cs typeface="Calibri"/>
              </a:rPr>
              <a:t>ца Старо</a:t>
            </a:r>
            <a:r>
              <a:rPr sz="1600" b="1" spc="-25" dirty="0">
                <a:latin typeface="Calibri"/>
                <a:cs typeface="Calibri"/>
              </a:rPr>
              <a:t>щ</a:t>
            </a:r>
            <a:r>
              <a:rPr sz="1600" b="1" spc="-10" dirty="0">
                <a:latin typeface="Calibri"/>
                <a:cs typeface="Calibri"/>
              </a:rPr>
              <a:t>ербин</a:t>
            </a:r>
            <a:r>
              <a:rPr sz="1600" b="1" spc="-5" dirty="0">
                <a:latin typeface="Calibri"/>
                <a:cs typeface="Calibri"/>
              </a:rPr>
              <a:t>о</a:t>
            </a:r>
            <a:r>
              <a:rPr sz="1600" b="1" spc="-10" dirty="0">
                <a:latin typeface="Calibri"/>
                <a:cs typeface="Calibri"/>
              </a:rPr>
              <a:t>вс</a:t>
            </a:r>
            <a:r>
              <a:rPr sz="1600" b="1" spc="-35" dirty="0">
                <a:latin typeface="Calibri"/>
                <a:cs typeface="Calibri"/>
              </a:rPr>
              <a:t>к</a:t>
            </a:r>
            <a:r>
              <a:rPr sz="1600" b="1" spc="-10" dirty="0">
                <a:latin typeface="Calibri"/>
                <a:cs typeface="Calibri"/>
              </a:rPr>
              <a:t>ая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ru-RU" sz="1600" b="1" spc="-15" dirty="0" smtClean="0">
                <a:latin typeface="Calibri"/>
                <a:cs typeface="Calibri"/>
              </a:rPr>
              <a:t>декабрь </a:t>
            </a:r>
            <a:r>
              <a:rPr sz="1600" b="1" spc="-15" dirty="0" smtClean="0">
                <a:latin typeface="Calibri"/>
                <a:cs typeface="Calibri"/>
              </a:rPr>
              <a:t>20</a:t>
            </a:r>
            <a:r>
              <a:rPr lang="ru-RU" sz="1600" b="1" spc="-15" smtClean="0">
                <a:latin typeface="Calibri"/>
                <a:cs typeface="Calibri"/>
              </a:rPr>
              <a:t>24 </a:t>
            </a:r>
            <a:r>
              <a:rPr sz="1600" b="1" spc="-15" dirty="0" err="1" smtClean="0">
                <a:latin typeface="Calibri"/>
                <a:cs typeface="Calibri"/>
              </a:rPr>
              <a:t>г</a:t>
            </a:r>
            <a:r>
              <a:rPr sz="1600" b="1" spc="-45" dirty="0" err="1" smtClean="0">
                <a:latin typeface="Calibri"/>
                <a:cs typeface="Calibri"/>
              </a:rPr>
              <a:t>о</a:t>
            </a:r>
            <a:r>
              <a:rPr sz="1600" b="1" spc="-15" dirty="0" err="1" smtClean="0">
                <a:latin typeface="Calibri"/>
                <a:cs typeface="Calibri"/>
              </a:rPr>
              <a:t>д</a:t>
            </a:r>
            <a:r>
              <a:rPr lang="ru-RU" sz="1600" b="1" spc="-15" dirty="0" smtClean="0">
                <a:latin typeface="Calibri"/>
                <a:cs typeface="Calibri"/>
              </a:rPr>
              <a:t>а</a:t>
            </a:r>
            <a:endParaRPr sz="16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61950" y="3381376"/>
            <a:ext cx="6267450" cy="1152525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00043" y="142846"/>
            <a:ext cx="6066790" cy="42278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270" algn="ctr">
              <a:lnSpc>
                <a:spcPct val="100000"/>
              </a:lnSpc>
            </a:pPr>
            <a:r>
              <a:rPr sz="16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Б</a:t>
            </a:r>
            <a:r>
              <a:rPr sz="1600" b="1" spc="-6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ю</a:t>
            </a:r>
            <a:r>
              <a:rPr sz="16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д</a:t>
            </a:r>
            <a:r>
              <a:rPr sz="1600" b="1" spc="-4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ж</a:t>
            </a:r>
            <a:r>
              <a:rPr sz="1600" b="1" spc="-2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е</a:t>
            </a:r>
            <a:r>
              <a:rPr sz="16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т</a:t>
            </a:r>
            <a:r>
              <a:rPr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600" b="1" spc="-3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м</a:t>
            </a:r>
            <a:r>
              <a:rPr sz="16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у</a:t>
            </a:r>
            <a:r>
              <a:rPr sz="1600" b="1" spc="-1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н</a:t>
            </a:r>
            <a:r>
              <a:rPr sz="16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иципаль</a:t>
            </a:r>
            <a:r>
              <a:rPr sz="1600" b="1" spc="-2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н</a:t>
            </a:r>
            <a:r>
              <a:rPr sz="16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</a:t>
            </a:r>
            <a:r>
              <a:rPr sz="1600" b="1" spc="-2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г</a:t>
            </a:r>
            <a:r>
              <a:rPr sz="16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</a:t>
            </a:r>
            <a:r>
              <a:rPr sz="1600" b="1" spc="3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образования</a:t>
            </a:r>
            <a:r>
              <a:rPr sz="1600" b="1" spc="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600" b="1" spc="-3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Щ</a:t>
            </a:r>
            <a:r>
              <a:rPr sz="16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ербиновский</a:t>
            </a:r>
            <a:r>
              <a:rPr sz="1600" b="1" spc="1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район:</a:t>
            </a:r>
            <a:endParaRPr sz="1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  <a:p>
            <a:pPr marL="198120" marR="561975" indent="-185420">
              <a:lnSpc>
                <a:spcPct val="100000"/>
              </a:lnSpc>
              <a:spcBef>
                <a:spcPts val="900"/>
              </a:spcBef>
              <a:buFont typeface="Wingdings"/>
              <a:buChar char=""/>
              <a:tabLst>
                <a:tab pos="236854" algn="l"/>
              </a:tabLst>
            </a:pP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а</a:t>
            </a:r>
            <a:r>
              <a:rPr sz="1400" spc="-10" dirty="0">
                <a:latin typeface="Calibri"/>
                <a:cs typeface="Calibri"/>
              </a:rPr>
              <a:t>з</a:t>
            </a:r>
            <a:r>
              <a:rPr sz="1400" dirty="0">
                <a:latin typeface="Calibri"/>
                <a:cs typeface="Calibri"/>
              </a:rPr>
              <a:t>м</a:t>
            </a:r>
            <a:r>
              <a:rPr sz="1400" spc="-5" dirty="0">
                <a:latin typeface="Calibri"/>
                <a:cs typeface="Calibri"/>
              </a:rPr>
              <a:t>е</a:t>
            </a:r>
            <a:r>
              <a:rPr sz="1400" dirty="0">
                <a:latin typeface="Calibri"/>
                <a:cs typeface="Calibri"/>
              </a:rPr>
              <a:t>щае</a:t>
            </a:r>
            <a:r>
              <a:rPr sz="1400" spc="-20" dirty="0">
                <a:latin typeface="Calibri"/>
                <a:cs typeface="Calibri"/>
              </a:rPr>
              <a:t>т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я на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ай</a:t>
            </a:r>
            <a:r>
              <a:rPr sz="1400" spc="-20" dirty="0">
                <a:latin typeface="Calibri"/>
                <a:cs typeface="Calibri"/>
              </a:rPr>
              <a:t>т</a:t>
            </a:r>
            <a:r>
              <a:rPr sz="1400" dirty="0">
                <a:latin typeface="Calibri"/>
                <a:cs typeface="Calibri"/>
              </a:rPr>
              <a:t>е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ад</a:t>
            </a:r>
            <a:r>
              <a:rPr sz="1400" spc="-10" dirty="0">
                <a:latin typeface="Calibri"/>
                <a:cs typeface="Calibri"/>
              </a:rPr>
              <a:t>м</a:t>
            </a:r>
            <a:r>
              <a:rPr sz="1400" dirty="0">
                <a:latin typeface="Calibri"/>
                <a:cs typeface="Calibri"/>
              </a:rPr>
              <a:t>ини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т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а</a:t>
            </a:r>
            <a:r>
              <a:rPr sz="1400" spc="-10" dirty="0">
                <a:latin typeface="Calibri"/>
                <a:cs typeface="Calibri"/>
              </a:rPr>
              <a:t>ц</a:t>
            </a:r>
            <a:r>
              <a:rPr sz="1400" dirty="0">
                <a:latin typeface="Calibri"/>
                <a:cs typeface="Calibri"/>
              </a:rPr>
              <a:t>ии</a:t>
            </a:r>
            <a:r>
              <a:rPr sz="1400" spc="30" dirty="0">
                <a:latin typeface="Calibri"/>
                <a:cs typeface="Calibri"/>
              </a:rPr>
              <a:t> </a:t>
            </a:r>
            <a:r>
              <a:rPr sz="1400" spc="-15" dirty="0">
                <a:latin typeface="Calibri"/>
                <a:cs typeface="Calibri"/>
              </a:rPr>
              <a:t>м</a:t>
            </a:r>
            <a:r>
              <a:rPr sz="1400" dirty="0">
                <a:latin typeface="Calibri"/>
                <a:cs typeface="Calibri"/>
              </a:rPr>
              <a:t>уни</a:t>
            </a:r>
            <a:r>
              <a:rPr sz="1400" spc="-10" dirty="0">
                <a:latin typeface="Calibri"/>
                <a:cs typeface="Calibri"/>
              </a:rPr>
              <a:t>ц</a:t>
            </a:r>
            <a:r>
              <a:rPr sz="1400" dirty="0">
                <a:latin typeface="Calibri"/>
                <a:cs typeface="Calibri"/>
              </a:rPr>
              <a:t>ипально</a:t>
            </a:r>
            <a:r>
              <a:rPr sz="1400" spc="-15" dirty="0">
                <a:latin typeface="Calibri"/>
                <a:cs typeface="Calibri"/>
              </a:rPr>
              <a:t>г</a:t>
            </a:r>
            <a:r>
              <a:rPr sz="1400" dirty="0">
                <a:latin typeface="Calibri"/>
                <a:cs typeface="Calibri"/>
              </a:rPr>
              <a:t>о об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а</a:t>
            </a:r>
            <a:r>
              <a:rPr sz="1400" spc="-10" dirty="0">
                <a:latin typeface="Calibri"/>
                <a:cs typeface="Calibri"/>
              </a:rPr>
              <a:t>з</a:t>
            </a:r>
            <a:r>
              <a:rPr sz="1400" dirty="0">
                <a:latin typeface="Calibri"/>
                <a:cs typeface="Calibri"/>
              </a:rPr>
              <a:t>ова</a:t>
            </a:r>
            <a:r>
              <a:rPr sz="1400" spc="5" dirty="0">
                <a:latin typeface="Calibri"/>
                <a:cs typeface="Calibri"/>
              </a:rPr>
              <a:t>н</a:t>
            </a:r>
            <a:r>
              <a:rPr sz="1400" dirty="0">
                <a:latin typeface="Calibri"/>
                <a:cs typeface="Calibri"/>
              </a:rPr>
              <a:t>ия </a:t>
            </a:r>
            <a:r>
              <a:rPr sz="1400" spc="-15" dirty="0">
                <a:latin typeface="Calibri"/>
                <a:cs typeface="Calibri"/>
              </a:rPr>
              <a:t>Щ</a:t>
            </a:r>
            <a:r>
              <a:rPr sz="1400" dirty="0">
                <a:latin typeface="Calibri"/>
                <a:cs typeface="Calibri"/>
              </a:rPr>
              <a:t>е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spc="-5" dirty="0">
                <a:latin typeface="Calibri"/>
                <a:cs typeface="Calibri"/>
              </a:rPr>
              <a:t>б</a:t>
            </a:r>
            <a:r>
              <a:rPr sz="1400" dirty="0">
                <a:latin typeface="Calibri"/>
                <a:cs typeface="Calibri"/>
              </a:rPr>
              <a:t>инов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к</a:t>
            </a:r>
            <a:r>
              <a:rPr sz="1400" spc="-10" dirty="0">
                <a:latin typeface="Calibri"/>
                <a:cs typeface="Calibri"/>
              </a:rPr>
              <a:t>и</a:t>
            </a:r>
            <a:r>
              <a:rPr sz="1400" dirty="0">
                <a:latin typeface="Calibri"/>
                <a:cs typeface="Calibri"/>
              </a:rPr>
              <a:t>й</a:t>
            </a:r>
            <a:r>
              <a:rPr sz="1400" spc="2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айон</a:t>
            </a:r>
          </a:p>
          <a:p>
            <a:pPr marL="198120" indent="-185420">
              <a:lnSpc>
                <a:spcPct val="100000"/>
              </a:lnSpc>
              <a:buFont typeface="Wingdings"/>
              <a:buChar char=""/>
              <a:tabLst>
                <a:tab pos="198755" algn="l"/>
              </a:tabLst>
            </a:pPr>
            <a:r>
              <a:rPr sz="1400" dirty="0">
                <a:latin typeface="Calibri"/>
                <a:cs typeface="Calibri"/>
              </a:rPr>
              <a:t>п</a:t>
            </a:r>
            <a:r>
              <a:rPr sz="1400" spc="-5" dirty="0">
                <a:latin typeface="Calibri"/>
                <a:cs typeface="Calibri"/>
              </a:rPr>
              <a:t>р</a:t>
            </a:r>
            <a:r>
              <a:rPr sz="1400" spc="-30" dirty="0">
                <a:latin typeface="Calibri"/>
                <a:cs typeface="Calibri"/>
              </a:rPr>
              <a:t>е</a:t>
            </a:r>
            <a:r>
              <a:rPr sz="1400" spc="-20" dirty="0">
                <a:latin typeface="Calibri"/>
                <a:cs typeface="Calibri"/>
              </a:rPr>
              <a:t>д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та</a:t>
            </a:r>
            <a:r>
              <a:rPr sz="1400" spc="-20" dirty="0">
                <a:latin typeface="Calibri"/>
                <a:cs typeface="Calibri"/>
              </a:rPr>
              <a:t>в</a:t>
            </a:r>
            <a:r>
              <a:rPr sz="1400" dirty="0">
                <a:latin typeface="Calibri"/>
                <a:cs typeface="Calibri"/>
              </a:rPr>
              <a:t>ля</a:t>
            </a:r>
            <a:r>
              <a:rPr sz="1400" spc="-5" dirty="0">
                <a:latin typeface="Calibri"/>
                <a:cs typeface="Calibri"/>
              </a:rPr>
              <a:t>е</a:t>
            </a:r>
            <a:r>
              <a:rPr sz="1400" spc="-20" dirty="0">
                <a:latin typeface="Calibri"/>
                <a:cs typeface="Calibri"/>
              </a:rPr>
              <a:t>т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я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в</a:t>
            </a:r>
            <a:r>
              <a:rPr sz="1400" spc="-5" dirty="0">
                <a:latin typeface="Calibri"/>
                <a:cs typeface="Calibri"/>
              </a:rPr>
              <a:t> С</a:t>
            </a:r>
            <a:r>
              <a:rPr sz="1400" dirty="0">
                <a:latin typeface="Calibri"/>
                <a:cs typeface="Calibri"/>
              </a:rPr>
              <a:t>овет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spc="-15" dirty="0">
                <a:latin typeface="Calibri"/>
                <a:cs typeface="Calibri"/>
              </a:rPr>
              <a:t>м</a:t>
            </a:r>
            <a:r>
              <a:rPr sz="1400" dirty="0">
                <a:latin typeface="Calibri"/>
                <a:cs typeface="Calibri"/>
              </a:rPr>
              <a:t>уни</a:t>
            </a:r>
            <a:r>
              <a:rPr sz="1400" spc="-10" dirty="0">
                <a:latin typeface="Calibri"/>
                <a:cs typeface="Calibri"/>
              </a:rPr>
              <a:t>ц</a:t>
            </a:r>
            <a:r>
              <a:rPr sz="1400" dirty="0">
                <a:latin typeface="Calibri"/>
                <a:cs typeface="Calibri"/>
              </a:rPr>
              <a:t>ипально</a:t>
            </a:r>
            <a:r>
              <a:rPr sz="1400" spc="-15" dirty="0">
                <a:latin typeface="Calibri"/>
                <a:cs typeface="Calibri"/>
              </a:rPr>
              <a:t>г</a:t>
            </a:r>
            <a:r>
              <a:rPr sz="1400" dirty="0">
                <a:latin typeface="Calibri"/>
                <a:cs typeface="Calibri"/>
              </a:rPr>
              <a:t>о об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а</a:t>
            </a:r>
            <a:r>
              <a:rPr sz="1400" spc="-10" dirty="0">
                <a:latin typeface="Calibri"/>
                <a:cs typeface="Calibri"/>
              </a:rPr>
              <a:t>з</a:t>
            </a:r>
            <a:r>
              <a:rPr sz="1400" dirty="0">
                <a:latin typeface="Calibri"/>
                <a:cs typeface="Calibri"/>
              </a:rPr>
              <a:t>ова</a:t>
            </a:r>
            <a:r>
              <a:rPr sz="1400" spc="5" dirty="0">
                <a:latin typeface="Calibri"/>
                <a:cs typeface="Calibri"/>
              </a:rPr>
              <a:t>н</a:t>
            </a:r>
            <a:r>
              <a:rPr sz="1400" dirty="0">
                <a:latin typeface="Calibri"/>
                <a:cs typeface="Calibri"/>
              </a:rPr>
              <a:t>ия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15" dirty="0">
                <a:latin typeface="Calibri"/>
                <a:cs typeface="Calibri"/>
              </a:rPr>
              <a:t>Щ</a:t>
            </a:r>
            <a:r>
              <a:rPr sz="1400" dirty="0">
                <a:latin typeface="Calibri"/>
                <a:cs typeface="Calibri"/>
              </a:rPr>
              <a:t>е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spc="-5" dirty="0">
                <a:latin typeface="Calibri"/>
                <a:cs typeface="Calibri"/>
              </a:rPr>
              <a:t>б</a:t>
            </a:r>
            <a:r>
              <a:rPr sz="1400" dirty="0">
                <a:latin typeface="Calibri"/>
                <a:cs typeface="Calibri"/>
              </a:rPr>
              <a:t>инов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к</a:t>
            </a:r>
            <a:r>
              <a:rPr sz="1400" spc="-10" dirty="0">
                <a:latin typeface="Calibri"/>
                <a:cs typeface="Calibri"/>
              </a:rPr>
              <a:t>и</a:t>
            </a:r>
            <a:r>
              <a:rPr sz="1400" dirty="0">
                <a:latin typeface="Calibri"/>
                <a:cs typeface="Calibri"/>
              </a:rPr>
              <a:t>й</a:t>
            </a:r>
            <a:r>
              <a:rPr sz="1400" spc="2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айон</a:t>
            </a:r>
          </a:p>
          <a:p>
            <a:pPr marL="198120" marR="5080" indent="-185420">
              <a:lnSpc>
                <a:spcPct val="100000"/>
              </a:lnSpc>
              <a:buFont typeface="Wingdings"/>
              <a:buChar char=""/>
              <a:tabLst>
                <a:tab pos="236854" algn="l"/>
              </a:tabLst>
            </a:pPr>
            <a:r>
              <a:rPr sz="1400" dirty="0">
                <a:latin typeface="Calibri"/>
                <a:cs typeface="Calibri"/>
              </a:rPr>
              <a:t>пу</a:t>
            </a:r>
            <a:r>
              <a:rPr sz="1400" spc="-30" dirty="0">
                <a:latin typeface="Calibri"/>
                <a:cs typeface="Calibri"/>
              </a:rPr>
              <a:t>б</a:t>
            </a:r>
            <a:r>
              <a:rPr sz="1400" dirty="0">
                <a:latin typeface="Calibri"/>
                <a:cs typeface="Calibri"/>
              </a:rPr>
              <a:t>лик</a:t>
            </a:r>
            <a:r>
              <a:rPr sz="1400" spc="-20" dirty="0">
                <a:latin typeface="Calibri"/>
                <a:cs typeface="Calibri"/>
              </a:rPr>
              <a:t>у</a:t>
            </a:r>
            <a:r>
              <a:rPr sz="1400" dirty="0">
                <a:latin typeface="Calibri"/>
                <a:cs typeface="Calibri"/>
              </a:rPr>
              <a:t>е</a:t>
            </a:r>
            <a:r>
              <a:rPr sz="1400" spc="-20" dirty="0">
                <a:latin typeface="Calibri"/>
                <a:cs typeface="Calibri"/>
              </a:rPr>
              <a:t>т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я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в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пе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и</a:t>
            </a:r>
            <a:r>
              <a:rPr sz="1400" spc="-35" dirty="0">
                <a:latin typeface="Calibri"/>
                <a:cs typeface="Calibri"/>
              </a:rPr>
              <a:t>о</a:t>
            </a:r>
            <a:r>
              <a:rPr sz="1400" dirty="0">
                <a:latin typeface="Calibri"/>
                <a:cs typeface="Calibri"/>
              </a:rPr>
              <a:t>д</a:t>
            </a:r>
            <a:r>
              <a:rPr sz="1400" spc="-10" dirty="0">
                <a:latin typeface="Calibri"/>
                <a:cs typeface="Calibri"/>
              </a:rPr>
              <a:t>и</a:t>
            </a:r>
            <a:r>
              <a:rPr sz="1400" dirty="0">
                <a:latin typeface="Calibri"/>
                <a:cs typeface="Calibri"/>
              </a:rPr>
              <a:t>че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spc="-30" dirty="0">
                <a:latin typeface="Calibri"/>
                <a:cs typeface="Calibri"/>
              </a:rPr>
              <a:t>к</a:t>
            </a:r>
            <a:r>
              <a:rPr sz="1400" dirty="0">
                <a:latin typeface="Calibri"/>
                <a:cs typeface="Calibri"/>
              </a:rPr>
              <a:t>ом</a:t>
            </a:r>
            <a:r>
              <a:rPr sz="1400" spc="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печа</a:t>
            </a:r>
            <a:r>
              <a:rPr sz="1400" spc="-10" dirty="0">
                <a:latin typeface="Calibri"/>
                <a:cs typeface="Calibri"/>
              </a:rPr>
              <a:t>т</a:t>
            </a:r>
            <a:r>
              <a:rPr sz="1400" dirty="0">
                <a:latin typeface="Calibri"/>
                <a:cs typeface="Calibri"/>
              </a:rPr>
              <a:t>ном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и</a:t>
            </a:r>
            <a:r>
              <a:rPr sz="1400" spc="-25" dirty="0">
                <a:latin typeface="Calibri"/>
                <a:cs typeface="Calibri"/>
              </a:rPr>
              <a:t>з</a:t>
            </a:r>
            <a:r>
              <a:rPr sz="1400" dirty="0">
                <a:latin typeface="Calibri"/>
                <a:cs typeface="Calibri"/>
              </a:rPr>
              <a:t>дании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«Информа</a:t>
            </a:r>
            <a:r>
              <a:rPr sz="1400" spc="-10" dirty="0">
                <a:latin typeface="Calibri"/>
                <a:cs typeface="Calibri"/>
              </a:rPr>
              <a:t>ц</a:t>
            </a:r>
            <a:r>
              <a:rPr sz="1400" dirty="0">
                <a:latin typeface="Calibri"/>
                <a:cs typeface="Calibri"/>
              </a:rPr>
              <a:t>ионный </a:t>
            </a:r>
            <a:r>
              <a:rPr sz="1400" spc="-5" dirty="0">
                <a:latin typeface="Calibri"/>
                <a:cs typeface="Calibri"/>
              </a:rPr>
              <a:t>б</a:t>
            </a:r>
            <a:r>
              <a:rPr sz="1400" spc="-30" dirty="0">
                <a:latin typeface="Calibri"/>
                <a:cs typeface="Calibri"/>
              </a:rPr>
              <a:t>ю</a:t>
            </a:r>
            <a:r>
              <a:rPr sz="1400" dirty="0">
                <a:latin typeface="Calibri"/>
                <a:cs typeface="Calibri"/>
              </a:rPr>
              <a:t>л</a:t>
            </a:r>
            <a:r>
              <a:rPr sz="1400" spc="5" dirty="0">
                <a:latin typeface="Calibri"/>
                <a:cs typeface="Calibri"/>
              </a:rPr>
              <a:t>л</a:t>
            </a:r>
            <a:r>
              <a:rPr sz="1400" dirty="0">
                <a:latin typeface="Calibri"/>
                <a:cs typeface="Calibri"/>
              </a:rPr>
              <a:t>е</a:t>
            </a:r>
            <a:r>
              <a:rPr sz="1400" spc="-20" dirty="0">
                <a:latin typeface="Calibri"/>
                <a:cs typeface="Calibri"/>
              </a:rPr>
              <a:t>т</a:t>
            </a:r>
            <a:r>
              <a:rPr sz="1400" dirty="0">
                <a:latin typeface="Calibri"/>
                <a:cs typeface="Calibri"/>
              </a:rPr>
              <a:t>ень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ор</a:t>
            </a:r>
            <a:r>
              <a:rPr sz="1400" spc="-10" dirty="0">
                <a:latin typeface="Calibri"/>
                <a:cs typeface="Calibri"/>
              </a:rPr>
              <a:t>г</a:t>
            </a:r>
            <a:r>
              <a:rPr sz="1400" dirty="0">
                <a:latin typeface="Calibri"/>
                <a:cs typeface="Calibri"/>
              </a:rPr>
              <a:t>анов м</a:t>
            </a:r>
            <a:r>
              <a:rPr sz="1400" spc="-10" dirty="0">
                <a:latin typeface="Calibri"/>
                <a:cs typeface="Calibri"/>
              </a:rPr>
              <a:t>ес</a:t>
            </a:r>
            <a:r>
              <a:rPr sz="1400" dirty="0">
                <a:latin typeface="Calibri"/>
                <a:cs typeface="Calibri"/>
              </a:rPr>
              <a:t>тно</a:t>
            </a:r>
            <a:r>
              <a:rPr sz="1400" spc="-20" dirty="0">
                <a:latin typeface="Calibri"/>
                <a:cs typeface="Calibri"/>
              </a:rPr>
              <a:t>г</a:t>
            </a:r>
            <a:r>
              <a:rPr sz="1400" dirty="0">
                <a:latin typeface="Calibri"/>
                <a:cs typeface="Calibri"/>
              </a:rPr>
              <a:t>о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ам</a:t>
            </a:r>
            <a:r>
              <a:rPr sz="1400" spc="-10" dirty="0">
                <a:latin typeface="Calibri"/>
                <a:cs typeface="Calibri"/>
              </a:rPr>
              <a:t>о</a:t>
            </a:r>
            <a:r>
              <a:rPr sz="1400" dirty="0">
                <a:latin typeface="Calibri"/>
                <a:cs typeface="Calibri"/>
              </a:rPr>
              <a:t>уп</a:t>
            </a:r>
            <a:r>
              <a:rPr sz="1400" spc="-5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а</a:t>
            </a:r>
            <a:r>
              <a:rPr sz="1400" spc="-15" dirty="0">
                <a:latin typeface="Calibri"/>
                <a:cs typeface="Calibri"/>
              </a:rPr>
              <a:t>в</a:t>
            </a:r>
            <a:r>
              <a:rPr sz="1400" dirty="0">
                <a:latin typeface="Calibri"/>
                <a:cs typeface="Calibri"/>
              </a:rPr>
              <a:t>ления</a:t>
            </a:r>
            <a:r>
              <a:rPr sz="1400" spc="-15" dirty="0">
                <a:latin typeface="Calibri"/>
                <a:cs typeface="Calibri"/>
              </a:rPr>
              <a:t> м</a:t>
            </a:r>
            <a:r>
              <a:rPr sz="1400" dirty="0">
                <a:latin typeface="Calibri"/>
                <a:cs typeface="Calibri"/>
              </a:rPr>
              <a:t>уни</a:t>
            </a:r>
            <a:r>
              <a:rPr sz="1400" spc="-10" dirty="0">
                <a:latin typeface="Calibri"/>
                <a:cs typeface="Calibri"/>
              </a:rPr>
              <a:t>ц</a:t>
            </a:r>
            <a:r>
              <a:rPr sz="1400" dirty="0">
                <a:latin typeface="Calibri"/>
                <a:cs typeface="Calibri"/>
              </a:rPr>
              <a:t>ипально</a:t>
            </a:r>
            <a:r>
              <a:rPr sz="1400" spc="-15" dirty="0">
                <a:latin typeface="Calibri"/>
                <a:cs typeface="Calibri"/>
              </a:rPr>
              <a:t>г</a:t>
            </a:r>
            <a:r>
              <a:rPr sz="1400" dirty="0">
                <a:latin typeface="Calibri"/>
                <a:cs typeface="Calibri"/>
              </a:rPr>
              <a:t>о об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а</a:t>
            </a:r>
            <a:r>
              <a:rPr sz="1400" spc="-10" dirty="0">
                <a:latin typeface="Calibri"/>
                <a:cs typeface="Calibri"/>
              </a:rPr>
              <a:t>з</a:t>
            </a:r>
            <a:r>
              <a:rPr sz="1400" dirty="0">
                <a:latin typeface="Calibri"/>
                <a:cs typeface="Calibri"/>
              </a:rPr>
              <a:t>ова</a:t>
            </a:r>
            <a:r>
              <a:rPr sz="1400" spc="5" dirty="0">
                <a:latin typeface="Calibri"/>
                <a:cs typeface="Calibri"/>
              </a:rPr>
              <a:t>н</a:t>
            </a:r>
            <a:r>
              <a:rPr sz="1400" dirty="0">
                <a:latin typeface="Calibri"/>
                <a:cs typeface="Calibri"/>
              </a:rPr>
              <a:t>ия </a:t>
            </a:r>
            <a:r>
              <a:rPr sz="1400" spc="-15" dirty="0">
                <a:latin typeface="Calibri"/>
                <a:cs typeface="Calibri"/>
              </a:rPr>
              <a:t>Щ</a:t>
            </a:r>
            <a:r>
              <a:rPr sz="1400" dirty="0">
                <a:latin typeface="Calibri"/>
                <a:cs typeface="Calibri"/>
              </a:rPr>
              <a:t>е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spc="-5" dirty="0">
                <a:latin typeface="Calibri"/>
                <a:cs typeface="Calibri"/>
              </a:rPr>
              <a:t>б</a:t>
            </a:r>
            <a:r>
              <a:rPr sz="1400" dirty="0">
                <a:latin typeface="Calibri"/>
                <a:cs typeface="Calibri"/>
              </a:rPr>
              <a:t>инов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к</a:t>
            </a:r>
            <a:r>
              <a:rPr sz="1400" spc="-10" dirty="0">
                <a:latin typeface="Calibri"/>
                <a:cs typeface="Calibri"/>
              </a:rPr>
              <a:t>и</a:t>
            </a:r>
            <a:r>
              <a:rPr sz="1400" dirty="0">
                <a:latin typeface="Calibri"/>
                <a:cs typeface="Calibri"/>
              </a:rPr>
              <a:t>й</a:t>
            </a:r>
            <a:r>
              <a:rPr sz="1400" spc="2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айон»</a:t>
            </a:r>
          </a:p>
          <a:p>
            <a:pPr marL="198120" indent="-185420">
              <a:lnSpc>
                <a:spcPct val="100000"/>
              </a:lnSpc>
              <a:buFont typeface="Wingdings"/>
              <a:buChar char=""/>
              <a:tabLst>
                <a:tab pos="198755" algn="l"/>
              </a:tabLst>
            </a:pPr>
            <a:r>
              <a:rPr sz="1400" dirty="0">
                <a:latin typeface="Calibri"/>
                <a:cs typeface="Calibri"/>
              </a:rPr>
              <a:t>выне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ение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на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пу</a:t>
            </a:r>
            <a:r>
              <a:rPr sz="1400" spc="-30" dirty="0">
                <a:latin typeface="Calibri"/>
                <a:cs typeface="Calibri"/>
              </a:rPr>
              <a:t>б</a:t>
            </a:r>
            <a:r>
              <a:rPr sz="1400" dirty="0">
                <a:latin typeface="Calibri"/>
                <a:cs typeface="Calibri"/>
              </a:rPr>
              <a:t>лич</a:t>
            </a:r>
            <a:r>
              <a:rPr sz="1400" spc="5" dirty="0">
                <a:latin typeface="Calibri"/>
                <a:cs typeface="Calibri"/>
              </a:rPr>
              <a:t>н</a:t>
            </a:r>
            <a:r>
              <a:rPr sz="1400" dirty="0">
                <a:latin typeface="Calibri"/>
                <a:cs typeface="Calibri"/>
              </a:rPr>
              <a:t>ые</a:t>
            </a:r>
            <a:r>
              <a:rPr sz="1400" spc="-10" dirty="0">
                <a:latin typeface="Calibri"/>
                <a:cs typeface="Calibri"/>
              </a:rPr>
              <a:t> с</a:t>
            </a:r>
            <a:r>
              <a:rPr sz="1400" dirty="0">
                <a:latin typeface="Calibri"/>
                <a:cs typeface="Calibri"/>
              </a:rPr>
              <a:t>лушания</a:t>
            </a:r>
          </a:p>
          <a:p>
            <a:pPr marL="1323340">
              <a:lnSpc>
                <a:spcPct val="100000"/>
              </a:lnSpc>
              <a:spcBef>
                <a:spcPts val="1150"/>
              </a:spcBef>
            </a:pPr>
            <a:r>
              <a:rPr sz="18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Х</a:t>
            </a:r>
            <a:r>
              <a:rPr sz="1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арак</a:t>
            </a:r>
            <a:r>
              <a:rPr sz="1800" b="1" spc="-2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т</a:t>
            </a:r>
            <a:r>
              <a:rPr sz="1800" b="1" spc="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е</a:t>
            </a:r>
            <a:r>
              <a:rPr sz="1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рные</a:t>
            </a:r>
            <a:r>
              <a:rPr sz="18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че</a:t>
            </a:r>
            <a:r>
              <a:rPr sz="18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рт</a:t>
            </a:r>
            <a:r>
              <a:rPr sz="1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ы</a:t>
            </a:r>
            <a:r>
              <a:rPr sz="1800" b="1" spc="-3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б</a:t>
            </a:r>
            <a:r>
              <a:rPr sz="1800" b="1" spc="-4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ю</a:t>
            </a:r>
            <a:r>
              <a:rPr sz="1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д</a:t>
            </a:r>
            <a:r>
              <a:rPr sz="1800" b="1" spc="-2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ж</a:t>
            </a:r>
            <a:r>
              <a:rPr sz="1800" b="1" spc="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е</a:t>
            </a:r>
            <a:r>
              <a:rPr sz="18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т</a:t>
            </a:r>
            <a:r>
              <a:rPr sz="1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а:</a:t>
            </a:r>
            <a:endParaRPr sz="1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  <a:p>
            <a:pPr marL="280670" lvl="1" indent="-196850">
              <a:lnSpc>
                <a:spcPct val="100000"/>
              </a:lnSpc>
              <a:spcBef>
                <a:spcPts val="114"/>
              </a:spcBef>
              <a:buFont typeface="Wingdings"/>
              <a:buChar char=""/>
              <a:tabLst>
                <a:tab pos="281305" algn="l"/>
              </a:tabLst>
            </a:pPr>
            <a:r>
              <a:rPr sz="1400" spc="-30" dirty="0">
                <a:latin typeface="Calibri"/>
                <a:cs typeface="Calibri"/>
              </a:rPr>
              <a:t>к</a:t>
            </a:r>
            <a:r>
              <a:rPr sz="1400" dirty="0">
                <a:latin typeface="Calibri"/>
                <a:cs typeface="Calibri"/>
              </a:rPr>
              <a:t>ак </a:t>
            </a:r>
            <a:r>
              <a:rPr sz="1400" spc="5" dirty="0">
                <a:latin typeface="Calibri"/>
                <a:cs typeface="Calibri"/>
              </a:rPr>
              <a:t>о</a:t>
            </a:r>
            <a:r>
              <a:rPr sz="1400" spc="-5" dirty="0">
                <a:latin typeface="Calibri"/>
                <a:cs typeface="Calibri"/>
              </a:rPr>
              <a:t>б</a:t>
            </a:r>
            <a:r>
              <a:rPr sz="1400" dirty="0">
                <a:latin typeface="Calibri"/>
                <a:cs typeface="Calibri"/>
              </a:rPr>
              <a:t>ъек</a:t>
            </a:r>
            <a:r>
              <a:rPr sz="1400" spc="-10" dirty="0">
                <a:latin typeface="Calibri"/>
                <a:cs typeface="Calibri"/>
              </a:rPr>
              <a:t>т</a:t>
            </a:r>
            <a:r>
              <a:rPr sz="1400" dirty="0">
                <a:latin typeface="Calibri"/>
                <a:cs typeface="Calibri"/>
              </a:rPr>
              <a:t>ивная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э</a:t>
            </a:r>
            <a:r>
              <a:rPr sz="1400" spc="-30" dirty="0">
                <a:latin typeface="Calibri"/>
                <a:cs typeface="Calibri"/>
              </a:rPr>
              <a:t>к</a:t>
            </a:r>
            <a:r>
              <a:rPr sz="1400" dirty="0">
                <a:latin typeface="Calibri"/>
                <a:cs typeface="Calibri"/>
              </a:rPr>
              <a:t>о</a:t>
            </a:r>
            <a:r>
              <a:rPr sz="1400" spc="5" dirty="0">
                <a:latin typeface="Calibri"/>
                <a:cs typeface="Calibri"/>
              </a:rPr>
              <a:t>н</a:t>
            </a:r>
            <a:r>
              <a:rPr sz="1400" dirty="0">
                <a:latin typeface="Calibri"/>
                <a:cs typeface="Calibri"/>
              </a:rPr>
              <a:t>омиче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spc="-30" dirty="0">
                <a:latin typeface="Calibri"/>
                <a:cs typeface="Calibri"/>
              </a:rPr>
              <a:t>к</a:t>
            </a:r>
            <a:r>
              <a:rPr sz="1400" dirty="0">
                <a:latin typeface="Calibri"/>
                <a:cs typeface="Calibri"/>
              </a:rPr>
              <a:t>ая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spc="-30" dirty="0">
                <a:latin typeface="Calibri"/>
                <a:cs typeface="Calibri"/>
              </a:rPr>
              <a:t>к</a:t>
            </a:r>
            <a:r>
              <a:rPr sz="1400" dirty="0">
                <a:latin typeface="Calibri"/>
                <a:cs typeface="Calibri"/>
              </a:rPr>
              <a:t>а</a:t>
            </a:r>
            <a:r>
              <a:rPr sz="1400" spc="-20" dirty="0">
                <a:latin typeface="Calibri"/>
                <a:cs typeface="Calibri"/>
              </a:rPr>
              <a:t>т</a:t>
            </a:r>
            <a:r>
              <a:rPr sz="1400" dirty="0">
                <a:latin typeface="Calibri"/>
                <a:cs typeface="Calibri"/>
              </a:rPr>
              <a:t>е</a:t>
            </a:r>
            <a:r>
              <a:rPr sz="1400" spc="-25" dirty="0">
                <a:latin typeface="Calibri"/>
                <a:cs typeface="Calibri"/>
              </a:rPr>
              <a:t>г</a:t>
            </a:r>
            <a:r>
              <a:rPr sz="1400" dirty="0">
                <a:latin typeface="Calibri"/>
                <a:cs typeface="Calibri"/>
              </a:rPr>
              <a:t>ор</a:t>
            </a:r>
            <a:r>
              <a:rPr sz="1400" spc="-5" dirty="0">
                <a:latin typeface="Calibri"/>
                <a:cs typeface="Calibri"/>
              </a:rPr>
              <a:t>и</a:t>
            </a:r>
            <a:r>
              <a:rPr sz="1400" dirty="0">
                <a:latin typeface="Calibri"/>
                <a:cs typeface="Calibri"/>
              </a:rPr>
              <a:t>я</a:t>
            </a:r>
          </a:p>
          <a:p>
            <a:pPr marL="280670" lvl="1" indent="-196850">
              <a:lnSpc>
                <a:spcPct val="100000"/>
              </a:lnSpc>
              <a:buFont typeface="Wingdings"/>
              <a:buChar char=""/>
              <a:tabLst>
                <a:tab pos="281305" algn="l"/>
              </a:tabLst>
            </a:pPr>
            <a:r>
              <a:rPr sz="1400" spc="-30" dirty="0">
                <a:latin typeface="Calibri"/>
                <a:cs typeface="Calibri"/>
              </a:rPr>
              <a:t>к</a:t>
            </a:r>
            <a:r>
              <a:rPr sz="1400" dirty="0">
                <a:latin typeface="Calibri"/>
                <a:cs typeface="Calibri"/>
              </a:rPr>
              <a:t>ак с</a:t>
            </a:r>
            <a:r>
              <a:rPr sz="1400" spc="-10" dirty="0">
                <a:latin typeface="Calibri"/>
                <a:cs typeface="Calibri"/>
              </a:rPr>
              <a:t>ис</a:t>
            </a:r>
            <a:r>
              <a:rPr sz="1400" spc="-20" dirty="0">
                <a:latin typeface="Calibri"/>
                <a:cs typeface="Calibri"/>
              </a:rPr>
              <a:t>те</a:t>
            </a:r>
            <a:r>
              <a:rPr sz="1400" dirty="0">
                <a:latin typeface="Calibri"/>
                <a:cs typeface="Calibri"/>
              </a:rPr>
              <a:t>ма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д</a:t>
            </a:r>
            <a:r>
              <a:rPr sz="1400" dirty="0">
                <a:latin typeface="Calibri"/>
                <a:cs typeface="Calibri"/>
              </a:rPr>
              <a:t>ен</a:t>
            </a:r>
            <a:r>
              <a:rPr sz="1400" spc="-30" dirty="0">
                <a:latin typeface="Calibri"/>
                <a:cs typeface="Calibri"/>
              </a:rPr>
              <a:t>е</a:t>
            </a:r>
            <a:r>
              <a:rPr sz="1400" dirty="0">
                <a:latin typeface="Calibri"/>
                <a:cs typeface="Calibri"/>
              </a:rPr>
              <a:t>жных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о</a:t>
            </a:r>
            <a:r>
              <a:rPr sz="1400" dirty="0">
                <a:latin typeface="Calibri"/>
                <a:cs typeface="Calibri"/>
              </a:rPr>
              <a:t>тнош</a:t>
            </a:r>
            <a:r>
              <a:rPr sz="1400" spc="-10" dirty="0">
                <a:latin typeface="Calibri"/>
                <a:cs typeface="Calibri"/>
              </a:rPr>
              <a:t>е</a:t>
            </a:r>
            <a:r>
              <a:rPr sz="1400" dirty="0">
                <a:latin typeface="Calibri"/>
                <a:cs typeface="Calibri"/>
              </a:rPr>
              <a:t>ний</a:t>
            </a:r>
          </a:p>
          <a:p>
            <a:pPr marL="280670" lvl="1" indent="-196850">
              <a:lnSpc>
                <a:spcPct val="100000"/>
              </a:lnSpc>
              <a:buFont typeface="Wingdings"/>
              <a:buChar char=""/>
              <a:tabLst>
                <a:tab pos="281305" algn="l"/>
              </a:tabLst>
            </a:pPr>
            <a:r>
              <a:rPr sz="1400" spc="-30" dirty="0">
                <a:latin typeface="Calibri"/>
                <a:cs typeface="Calibri"/>
              </a:rPr>
              <a:t>к</a:t>
            </a:r>
            <a:r>
              <a:rPr sz="1400" dirty="0">
                <a:latin typeface="Calibri"/>
                <a:cs typeface="Calibri"/>
              </a:rPr>
              <a:t>ак основной</a:t>
            </a:r>
            <a:r>
              <a:rPr sz="1400" spc="-3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ф</a:t>
            </a:r>
            <a:r>
              <a:rPr sz="1400" spc="-10" dirty="0">
                <a:latin typeface="Calibri"/>
                <a:cs typeface="Calibri"/>
              </a:rPr>
              <a:t>и</a:t>
            </a:r>
            <a:r>
              <a:rPr sz="1400" dirty="0">
                <a:latin typeface="Calibri"/>
                <a:cs typeface="Calibri"/>
              </a:rPr>
              <a:t>нан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овый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план</a:t>
            </a:r>
          </a:p>
          <a:p>
            <a:pPr marL="280670" lvl="1" indent="-196850">
              <a:lnSpc>
                <a:spcPct val="100000"/>
              </a:lnSpc>
              <a:buFont typeface="Wingdings"/>
              <a:buChar char=""/>
              <a:tabLst>
                <a:tab pos="281305" algn="l"/>
              </a:tabLst>
            </a:pPr>
            <a:r>
              <a:rPr sz="1400" spc="-30" dirty="0">
                <a:latin typeface="Calibri"/>
                <a:cs typeface="Calibri"/>
              </a:rPr>
              <a:t>к</a:t>
            </a:r>
            <a:r>
              <a:rPr sz="1400" dirty="0">
                <a:latin typeface="Calibri"/>
                <a:cs typeface="Calibri"/>
              </a:rPr>
              <a:t>ак инс</a:t>
            </a:r>
            <a:r>
              <a:rPr sz="1400" spc="-10" dirty="0">
                <a:latin typeface="Calibri"/>
                <a:cs typeface="Calibri"/>
              </a:rPr>
              <a:t>т</a:t>
            </a:r>
            <a:r>
              <a:rPr sz="1400" spc="-20" dirty="0">
                <a:latin typeface="Calibri"/>
                <a:cs typeface="Calibri"/>
              </a:rPr>
              <a:t>р</a:t>
            </a:r>
            <a:r>
              <a:rPr sz="1400" spc="-15" dirty="0">
                <a:latin typeface="Calibri"/>
                <a:cs typeface="Calibri"/>
              </a:rPr>
              <a:t>у</a:t>
            </a:r>
            <a:r>
              <a:rPr sz="1400" dirty="0">
                <a:latin typeface="Calibri"/>
                <a:cs typeface="Calibri"/>
              </a:rPr>
              <a:t>м</a:t>
            </a:r>
            <a:r>
              <a:rPr sz="1400" spc="-5" dirty="0">
                <a:latin typeface="Calibri"/>
                <a:cs typeface="Calibri"/>
              </a:rPr>
              <a:t>е</a:t>
            </a:r>
            <a:r>
              <a:rPr sz="1400" dirty="0">
                <a:latin typeface="Calibri"/>
                <a:cs typeface="Calibri"/>
              </a:rPr>
              <a:t>нт финан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ов</a:t>
            </a:r>
            <a:r>
              <a:rPr sz="1400" spc="5" dirty="0">
                <a:latin typeface="Calibri"/>
                <a:cs typeface="Calibri"/>
              </a:rPr>
              <a:t>о</a:t>
            </a:r>
            <a:r>
              <a:rPr sz="1400" dirty="0">
                <a:latin typeface="Calibri"/>
                <a:cs typeface="Calibri"/>
              </a:rPr>
              <a:t>й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п</a:t>
            </a:r>
            <a:r>
              <a:rPr sz="1400" spc="-20" dirty="0">
                <a:latin typeface="Calibri"/>
                <a:cs typeface="Calibri"/>
              </a:rPr>
              <a:t>о</a:t>
            </a:r>
            <a:r>
              <a:rPr sz="1400" dirty="0">
                <a:latin typeface="Calibri"/>
                <a:cs typeface="Calibri"/>
              </a:rPr>
              <a:t>лит</a:t>
            </a:r>
            <a:r>
              <a:rPr sz="1400" spc="-10" dirty="0">
                <a:latin typeface="Calibri"/>
                <a:cs typeface="Calibri"/>
              </a:rPr>
              <a:t>и</a:t>
            </a:r>
            <a:r>
              <a:rPr sz="1400" dirty="0">
                <a:latin typeface="Calibri"/>
                <a:cs typeface="Calibri"/>
              </a:rPr>
              <a:t>ки</a:t>
            </a:r>
          </a:p>
          <a:p>
            <a:pPr>
              <a:lnSpc>
                <a:spcPct val="100000"/>
              </a:lnSpc>
              <a:spcBef>
                <a:spcPts val="6"/>
              </a:spcBef>
            </a:pPr>
            <a:endParaRPr sz="1200" dirty="0">
              <a:latin typeface="Times New Roman"/>
              <a:cs typeface="Times New Roman"/>
            </a:endParaRPr>
          </a:p>
          <a:p>
            <a:pPr marL="61594" algn="ctr">
              <a:lnSpc>
                <a:spcPts val="1720"/>
              </a:lnSpc>
            </a:pPr>
            <a:r>
              <a:rPr sz="15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С</a:t>
            </a:r>
            <a:r>
              <a:rPr sz="15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У</a:t>
            </a:r>
            <a:r>
              <a:rPr sz="15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ЩНОСТЬ</a:t>
            </a:r>
            <a:r>
              <a:rPr sz="1500" b="1" spc="-2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5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Б</a:t>
            </a:r>
            <a:r>
              <a:rPr sz="1500" b="1" spc="-4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Ю</a:t>
            </a:r>
            <a:r>
              <a:rPr sz="15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ДЖЕ</a:t>
            </a:r>
            <a:r>
              <a:rPr sz="1500" b="1" spc="-1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Т</a:t>
            </a:r>
            <a:r>
              <a:rPr sz="15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А</a:t>
            </a:r>
            <a:endParaRPr sz="15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  <a:p>
            <a:pPr marL="363855" marR="297815" indent="2540" algn="ctr">
              <a:lnSpc>
                <a:spcPct val="91700"/>
              </a:lnSpc>
              <a:spcBef>
                <a:spcPts val="70"/>
              </a:spcBef>
            </a:pPr>
            <a:r>
              <a:rPr sz="1500" dirty="0">
                <a:latin typeface="Calibri"/>
                <a:cs typeface="Calibri"/>
              </a:rPr>
              <a:t>форма</a:t>
            </a:r>
            <a:r>
              <a:rPr sz="1500" spc="-3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образован</a:t>
            </a:r>
            <a:r>
              <a:rPr sz="1500" spc="5" dirty="0">
                <a:latin typeface="Calibri"/>
                <a:cs typeface="Calibri"/>
              </a:rPr>
              <a:t>и</a:t>
            </a:r>
            <a:r>
              <a:rPr sz="1500" dirty="0">
                <a:latin typeface="Calibri"/>
                <a:cs typeface="Calibri"/>
              </a:rPr>
              <a:t>я</a:t>
            </a:r>
            <a:r>
              <a:rPr sz="1500" spc="-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и рас</a:t>
            </a:r>
            <a:r>
              <a:rPr sz="1500" spc="-25" dirty="0">
                <a:latin typeface="Calibri"/>
                <a:cs typeface="Calibri"/>
              </a:rPr>
              <a:t>х</a:t>
            </a:r>
            <a:r>
              <a:rPr sz="1500" spc="-35" dirty="0">
                <a:latin typeface="Calibri"/>
                <a:cs typeface="Calibri"/>
              </a:rPr>
              <a:t>о</a:t>
            </a:r>
            <a:r>
              <a:rPr sz="1500" spc="-10" dirty="0">
                <a:latin typeface="Calibri"/>
                <a:cs typeface="Calibri"/>
              </a:rPr>
              <a:t>д</a:t>
            </a:r>
            <a:r>
              <a:rPr sz="1500" dirty="0">
                <a:latin typeface="Calibri"/>
                <a:cs typeface="Calibri"/>
              </a:rPr>
              <a:t>ования </a:t>
            </a:r>
            <a:r>
              <a:rPr sz="1500" spc="-30" dirty="0">
                <a:latin typeface="Calibri"/>
                <a:cs typeface="Calibri"/>
              </a:rPr>
              <a:t> </a:t>
            </a:r>
            <a:r>
              <a:rPr sz="1500" spc="-15" dirty="0">
                <a:latin typeface="Calibri"/>
                <a:cs typeface="Calibri"/>
              </a:rPr>
              <a:t>д</a:t>
            </a:r>
            <a:r>
              <a:rPr sz="1500" dirty="0">
                <a:latin typeface="Calibri"/>
                <a:cs typeface="Calibri"/>
              </a:rPr>
              <a:t>ен</a:t>
            </a:r>
            <a:r>
              <a:rPr sz="1500" spc="-30" dirty="0">
                <a:latin typeface="Calibri"/>
                <a:cs typeface="Calibri"/>
              </a:rPr>
              <a:t>е</a:t>
            </a:r>
            <a:r>
              <a:rPr sz="1500" dirty="0">
                <a:latin typeface="Calibri"/>
                <a:cs typeface="Calibri"/>
              </a:rPr>
              <a:t>жных ср</a:t>
            </a:r>
            <a:r>
              <a:rPr sz="1500" spc="-30" dirty="0">
                <a:latin typeface="Calibri"/>
                <a:cs typeface="Calibri"/>
              </a:rPr>
              <a:t>е</a:t>
            </a:r>
            <a:r>
              <a:rPr sz="1500" spc="-10" dirty="0">
                <a:latin typeface="Calibri"/>
                <a:cs typeface="Calibri"/>
              </a:rPr>
              <a:t>д</a:t>
            </a:r>
            <a:r>
              <a:rPr sz="1500" dirty="0">
                <a:latin typeface="Calibri"/>
                <a:cs typeface="Calibri"/>
              </a:rPr>
              <a:t>ств, пр</a:t>
            </a:r>
            <a:r>
              <a:rPr sz="1500" spc="-25" dirty="0">
                <a:latin typeface="Calibri"/>
                <a:cs typeface="Calibri"/>
              </a:rPr>
              <a:t>е</a:t>
            </a:r>
            <a:r>
              <a:rPr sz="1500" dirty="0">
                <a:latin typeface="Calibri"/>
                <a:cs typeface="Calibri"/>
              </a:rPr>
              <a:t>дназна</a:t>
            </a:r>
            <a:r>
              <a:rPr sz="1500" spc="5" dirty="0">
                <a:latin typeface="Calibri"/>
                <a:cs typeface="Calibri"/>
              </a:rPr>
              <a:t>ч</a:t>
            </a:r>
            <a:r>
              <a:rPr sz="1500" dirty="0">
                <a:latin typeface="Calibri"/>
                <a:cs typeface="Calibri"/>
              </a:rPr>
              <a:t>енная</a:t>
            </a:r>
            <a:r>
              <a:rPr sz="1500" spc="-3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для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финансово</a:t>
            </a:r>
            <a:r>
              <a:rPr sz="1500" spc="-15" dirty="0">
                <a:latin typeface="Calibri"/>
                <a:cs typeface="Calibri"/>
              </a:rPr>
              <a:t>г</a:t>
            </a:r>
            <a:r>
              <a:rPr sz="1500" dirty="0">
                <a:latin typeface="Calibri"/>
                <a:cs typeface="Calibri"/>
              </a:rPr>
              <a:t>о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обесп</a:t>
            </a:r>
            <a:r>
              <a:rPr sz="1500" spc="-10" dirty="0">
                <a:latin typeface="Calibri"/>
                <a:cs typeface="Calibri"/>
              </a:rPr>
              <a:t>е</a:t>
            </a:r>
            <a:r>
              <a:rPr sz="1500" dirty="0">
                <a:latin typeface="Calibri"/>
                <a:cs typeface="Calibri"/>
              </a:rPr>
              <a:t>чен</a:t>
            </a:r>
            <a:r>
              <a:rPr sz="1500" spc="5" dirty="0">
                <a:latin typeface="Calibri"/>
                <a:cs typeface="Calibri"/>
              </a:rPr>
              <a:t>и</a:t>
            </a:r>
            <a:r>
              <a:rPr sz="1500" dirty="0">
                <a:latin typeface="Calibri"/>
                <a:cs typeface="Calibri"/>
              </a:rPr>
              <a:t>я 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задач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и </a:t>
            </a:r>
            <a:r>
              <a:rPr sz="1500" spc="-15" dirty="0">
                <a:latin typeface="Calibri"/>
                <a:cs typeface="Calibri"/>
              </a:rPr>
              <a:t>ф</a:t>
            </a:r>
            <a:r>
              <a:rPr sz="1500" dirty="0">
                <a:latin typeface="Calibri"/>
                <a:cs typeface="Calibri"/>
              </a:rPr>
              <a:t>ункц</a:t>
            </a:r>
            <a:r>
              <a:rPr sz="1500" spc="5" dirty="0">
                <a:latin typeface="Calibri"/>
                <a:cs typeface="Calibri"/>
              </a:rPr>
              <a:t>и</a:t>
            </a:r>
            <a:r>
              <a:rPr sz="1500" dirty="0">
                <a:latin typeface="Calibri"/>
                <a:cs typeface="Calibri"/>
              </a:rPr>
              <a:t>й органов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мес</a:t>
            </a:r>
            <a:r>
              <a:rPr sz="1500" spc="-10" dirty="0">
                <a:latin typeface="Calibri"/>
                <a:cs typeface="Calibri"/>
              </a:rPr>
              <a:t>т</a:t>
            </a:r>
            <a:r>
              <a:rPr sz="1500" dirty="0">
                <a:latin typeface="Calibri"/>
                <a:cs typeface="Calibri"/>
              </a:rPr>
              <a:t>но</a:t>
            </a:r>
            <a:r>
              <a:rPr sz="1500" spc="-15" dirty="0">
                <a:latin typeface="Calibri"/>
                <a:cs typeface="Calibri"/>
              </a:rPr>
              <a:t>г</a:t>
            </a:r>
            <a:r>
              <a:rPr sz="1500" dirty="0">
                <a:latin typeface="Calibri"/>
                <a:cs typeface="Calibri"/>
              </a:rPr>
              <a:t>о са</a:t>
            </a:r>
            <a:r>
              <a:rPr sz="1500" spc="5" dirty="0">
                <a:latin typeface="Calibri"/>
                <a:cs typeface="Calibri"/>
              </a:rPr>
              <a:t>м</a:t>
            </a:r>
            <a:r>
              <a:rPr sz="1500" spc="-15" dirty="0">
                <a:latin typeface="Calibri"/>
                <a:cs typeface="Calibri"/>
              </a:rPr>
              <a:t>о</a:t>
            </a:r>
            <a:r>
              <a:rPr sz="1500" dirty="0">
                <a:latin typeface="Calibri"/>
                <a:cs typeface="Calibri"/>
              </a:rPr>
              <a:t>уп</a:t>
            </a:r>
            <a:r>
              <a:rPr sz="1500" spc="5" dirty="0">
                <a:latin typeface="Calibri"/>
                <a:cs typeface="Calibri"/>
              </a:rPr>
              <a:t>р</a:t>
            </a:r>
            <a:r>
              <a:rPr sz="1500" dirty="0">
                <a:latin typeface="Calibri"/>
                <a:cs typeface="Calibri"/>
              </a:rPr>
              <a:t>а</a:t>
            </a:r>
            <a:r>
              <a:rPr sz="1500" spc="-10" dirty="0">
                <a:latin typeface="Calibri"/>
                <a:cs typeface="Calibri"/>
              </a:rPr>
              <a:t>в</a:t>
            </a:r>
            <a:r>
              <a:rPr sz="1500" dirty="0">
                <a:latin typeface="Calibri"/>
                <a:cs typeface="Calibri"/>
              </a:rPr>
              <a:t>ления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07594" y="5710047"/>
            <a:ext cx="5986780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64795">
              <a:lnSpc>
                <a:spcPct val="100000"/>
              </a:lnSpc>
            </a:pPr>
            <a:r>
              <a:rPr sz="1400" dirty="0">
                <a:latin typeface="Calibri"/>
                <a:cs typeface="Calibri"/>
              </a:rPr>
              <a:t>В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лучае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п</a:t>
            </a:r>
            <a:r>
              <a:rPr sz="1400" spc="-5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евы</a:t>
            </a:r>
            <a:r>
              <a:rPr sz="1400" spc="-10" dirty="0">
                <a:latin typeface="Calibri"/>
                <a:cs typeface="Calibri"/>
              </a:rPr>
              <a:t>ш</a:t>
            </a:r>
            <a:r>
              <a:rPr sz="1400" dirty="0">
                <a:latin typeface="Calibri"/>
                <a:cs typeface="Calibri"/>
              </a:rPr>
              <a:t>е</a:t>
            </a:r>
            <a:r>
              <a:rPr sz="1400" spc="10" dirty="0">
                <a:latin typeface="Calibri"/>
                <a:cs typeface="Calibri"/>
              </a:rPr>
              <a:t>н</a:t>
            </a:r>
            <a:r>
              <a:rPr sz="1400" dirty="0">
                <a:latin typeface="Calibri"/>
                <a:cs typeface="Calibri"/>
              </a:rPr>
              <a:t>ия </a:t>
            </a:r>
            <a:r>
              <a:rPr sz="1400" spc="-20" dirty="0">
                <a:latin typeface="Calibri"/>
                <a:cs typeface="Calibri"/>
              </a:rPr>
              <a:t>д</a:t>
            </a:r>
            <a:r>
              <a:rPr sz="1400" spc="-10" dirty="0">
                <a:latin typeface="Calibri"/>
                <a:cs typeface="Calibri"/>
              </a:rPr>
              <a:t>о</a:t>
            </a:r>
            <a:r>
              <a:rPr sz="1400" spc="-20" dirty="0">
                <a:latin typeface="Calibri"/>
                <a:cs typeface="Calibri"/>
              </a:rPr>
              <a:t>х</a:t>
            </a:r>
            <a:r>
              <a:rPr sz="1400" spc="-35" dirty="0">
                <a:latin typeface="Calibri"/>
                <a:cs typeface="Calibri"/>
              </a:rPr>
              <a:t>о</a:t>
            </a:r>
            <a:r>
              <a:rPr sz="1400" spc="-20" dirty="0">
                <a:latin typeface="Calibri"/>
                <a:cs typeface="Calibri"/>
              </a:rPr>
              <a:t>д</a:t>
            </a:r>
            <a:r>
              <a:rPr sz="1400" dirty="0">
                <a:latin typeface="Calibri"/>
                <a:cs typeface="Calibri"/>
              </a:rPr>
              <a:t>ов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над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а</a:t>
            </a:r>
            <a:r>
              <a:rPr sz="1400" spc="-10" dirty="0">
                <a:latin typeface="Calibri"/>
                <a:cs typeface="Calibri"/>
              </a:rPr>
              <a:t>сх</a:t>
            </a:r>
            <a:r>
              <a:rPr sz="1400" spc="-35" dirty="0">
                <a:latin typeface="Calibri"/>
                <a:cs typeface="Calibri"/>
              </a:rPr>
              <a:t>о</a:t>
            </a:r>
            <a:r>
              <a:rPr sz="1400" dirty="0">
                <a:latin typeface="Calibri"/>
                <a:cs typeface="Calibri"/>
              </a:rPr>
              <a:t>да</a:t>
            </a:r>
            <a:r>
              <a:rPr sz="1400" spc="-10" dirty="0">
                <a:latin typeface="Calibri"/>
                <a:cs typeface="Calibri"/>
              </a:rPr>
              <a:t>м</a:t>
            </a:r>
            <a:r>
              <a:rPr sz="1400" dirty="0">
                <a:latin typeface="Calibri"/>
                <a:cs typeface="Calibri"/>
              </a:rPr>
              <a:t>и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б</a:t>
            </a:r>
            <a:r>
              <a:rPr sz="1400" spc="-30" dirty="0">
                <a:latin typeface="Calibri"/>
                <a:cs typeface="Calibri"/>
              </a:rPr>
              <a:t>ю</a:t>
            </a:r>
            <a:r>
              <a:rPr sz="1400" dirty="0">
                <a:latin typeface="Calibri"/>
                <a:cs typeface="Calibri"/>
              </a:rPr>
              <a:t>д</a:t>
            </a:r>
            <a:r>
              <a:rPr sz="1400" spc="-15" dirty="0">
                <a:latin typeface="Calibri"/>
                <a:cs typeface="Calibri"/>
              </a:rPr>
              <a:t>ж</a:t>
            </a:r>
            <a:r>
              <a:rPr sz="1400" dirty="0">
                <a:latin typeface="Calibri"/>
                <a:cs typeface="Calibri"/>
              </a:rPr>
              <a:t>ет </a:t>
            </a:r>
            <a:r>
              <a:rPr sz="1400" spc="-10" dirty="0">
                <a:latin typeface="Calibri"/>
                <a:cs typeface="Calibri"/>
              </a:rPr>
              <a:t>я</a:t>
            </a:r>
            <a:r>
              <a:rPr sz="1400" spc="-15" dirty="0">
                <a:latin typeface="Calibri"/>
                <a:cs typeface="Calibri"/>
              </a:rPr>
              <a:t>в</a:t>
            </a:r>
            <a:r>
              <a:rPr sz="1400" dirty="0">
                <a:latin typeface="Calibri"/>
                <a:cs typeface="Calibri"/>
              </a:rPr>
              <a:t>ля</a:t>
            </a:r>
            <a:r>
              <a:rPr sz="1400" spc="-5" dirty="0">
                <a:latin typeface="Calibri"/>
                <a:cs typeface="Calibri"/>
              </a:rPr>
              <a:t>е</a:t>
            </a:r>
            <a:r>
              <a:rPr sz="1400" spc="-20" dirty="0">
                <a:latin typeface="Calibri"/>
                <a:cs typeface="Calibri"/>
              </a:rPr>
              <a:t>т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я п</a:t>
            </a:r>
            <a:r>
              <a:rPr sz="1400" spc="-5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офи</a:t>
            </a:r>
            <a:r>
              <a:rPr sz="1400" spc="-5" dirty="0">
                <a:latin typeface="Calibri"/>
                <a:cs typeface="Calibri"/>
              </a:rPr>
              <a:t>ц</a:t>
            </a:r>
            <a:r>
              <a:rPr sz="1400" dirty="0">
                <a:latin typeface="Calibri"/>
                <a:cs typeface="Calibri"/>
              </a:rPr>
              <a:t>и</a:t>
            </a:r>
            <a:r>
              <a:rPr sz="1400" spc="-10" dirty="0">
                <a:latin typeface="Calibri"/>
                <a:cs typeface="Calibri"/>
              </a:rPr>
              <a:t>т</a:t>
            </a:r>
            <a:r>
              <a:rPr sz="1400" dirty="0">
                <a:latin typeface="Calibri"/>
                <a:cs typeface="Calibri"/>
              </a:rPr>
              <a:t>- ным,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в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об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атном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лучае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–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д</a:t>
            </a:r>
            <a:r>
              <a:rPr sz="1400" dirty="0">
                <a:latin typeface="Calibri"/>
                <a:cs typeface="Calibri"/>
              </a:rPr>
              <a:t>еф</a:t>
            </a:r>
            <a:r>
              <a:rPr sz="1400" spc="-10" dirty="0">
                <a:latin typeface="Calibri"/>
                <a:cs typeface="Calibri"/>
              </a:rPr>
              <a:t>иц</a:t>
            </a:r>
            <a:r>
              <a:rPr sz="1400" dirty="0">
                <a:latin typeface="Calibri"/>
                <a:cs typeface="Calibri"/>
              </a:rPr>
              <a:t>и</a:t>
            </a:r>
            <a:r>
              <a:rPr sz="1400" spc="-10" dirty="0">
                <a:latin typeface="Calibri"/>
                <a:cs typeface="Calibri"/>
              </a:rPr>
              <a:t>т</a:t>
            </a:r>
            <a:r>
              <a:rPr sz="1400" dirty="0">
                <a:latin typeface="Calibri"/>
                <a:cs typeface="Calibri"/>
              </a:rPr>
              <a:t>ным</a:t>
            </a:r>
          </a:p>
          <a:p>
            <a:pPr marL="12700" marR="5080" indent="264795">
              <a:lnSpc>
                <a:spcPct val="100000"/>
              </a:lnSpc>
            </a:pPr>
            <a:r>
              <a:rPr sz="1400" spc="-5" dirty="0">
                <a:latin typeface="Calibri"/>
                <a:cs typeface="Calibri"/>
              </a:rPr>
              <a:t>Сб</a:t>
            </a:r>
            <a:r>
              <a:rPr sz="1400" dirty="0">
                <a:latin typeface="Calibri"/>
                <a:cs typeface="Calibri"/>
              </a:rPr>
              <a:t>ала</a:t>
            </a:r>
            <a:r>
              <a:rPr sz="1400" spc="5" dirty="0">
                <a:latin typeface="Calibri"/>
                <a:cs typeface="Calibri"/>
              </a:rPr>
              <a:t>н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и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ова</a:t>
            </a:r>
            <a:r>
              <a:rPr sz="1400" spc="5" dirty="0">
                <a:latin typeface="Calibri"/>
                <a:cs typeface="Calibri"/>
              </a:rPr>
              <a:t>н</a:t>
            </a:r>
            <a:r>
              <a:rPr sz="1400" dirty="0">
                <a:latin typeface="Calibri"/>
                <a:cs typeface="Calibri"/>
              </a:rPr>
              <a:t>нос</a:t>
            </a:r>
            <a:r>
              <a:rPr sz="1400" spc="-20" dirty="0">
                <a:latin typeface="Calibri"/>
                <a:cs typeface="Calibri"/>
              </a:rPr>
              <a:t>т</a:t>
            </a:r>
            <a:r>
              <a:rPr sz="1400" dirty="0">
                <a:latin typeface="Calibri"/>
                <a:cs typeface="Calibri"/>
              </a:rPr>
              <a:t>ь  </a:t>
            </a:r>
            <a:r>
              <a:rPr sz="1400" spc="-14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б</a:t>
            </a:r>
            <a:r>
              <a:rPr sz="1400" spc="-30" dirty="0">
                <a:latin typeface="Calibri"/>
                <a:cs typeface="Calibri"/>
              </a:rPr>
              <a:t>ю</a:t>
            </a:r>
            <a:r>
              <a:rPr sz="1400" dirty="0">
                <a:latin typeface="Calibri"/>
                <a:cs typeface="Calibri"/>
              </a:rPr>
              <a:t>д</a:t>
            </a:r>
            <a:r>
              <a:rPr sz="1400" spc="-15" dirty="0">
                <a:latin typeface="Calibri"/>
                <a:cs typeface="Calibri"/>
              </a:rPr>
              <a:t>ж</a:t>
            </a:r>
            <a:r>
              <a:rPr sz="1400" dirty="0">
                <a:latin typeface="Calibri"/>
                <a:cs typeface="Calibri"/>
              </a:rPr>
              <a:t>е</a:t>
            </a:r>
            <a:r>
              <a:rPr sz="1400" spc="-10" dirty="0">
                <a:latin typeface="Calibri"/>
                <a:cs typeface="Calibri"/>
              </a:rPr>
              <a:t>т</a:t>
            </a:r>
            <a:r>
              <a:rPr sz="1400" dirty="0">
                <a:latin typeface="Calibri"/>
                <a:cs typeface="Calibri"/>
              </a:rPr>
              <a:t>а  </a:t>
            </a:r>
            <a:r>
              <a:rPr sz="1400" spc="-14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по  </a:t>
            </a:r>
            <a:r>
              <a:rPr sz="1400" spc="-145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д</a:t>
            </a:r>
            <a:r>
              <a:rPr sz="1400" spc="-10" dirty="0">
                <a:latin typeface="Calibri"/>
                <a:cs typeface="Calibri"/>
              </a:rPr>
              <a:t>о</a:t>
            </a:r>
            <a:r>
              <a:rPr sz="1400" spc="-35" dirty="0">
                <a:latin typeface="Calibri"/>
                <a:cs typeface="Calibri"/>
              </a:rPr>
              <a:t>хо</a:t>
            </a:r>
            <a:r>
              <a:rPr sz="1400" dirty="0">
                <a:latin typeface="Calibri"/>
                <a:cs typeface="Calibri"/>
              </a:rPr>
              <a:t>дам  </a:t>
            </a:r>
            <a:r>
              <a:rPr sz="1400" spc="-1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и  </a:t>
            </a:r>
            <a:r>
              <a:rPr sz="1400" spc="-14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а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spc="-20" dirty="0">
                <a:latin typeface="Calibri"/>
                <a:cs typeface="Calibri"/>
              </a:rPr>
              <a:t>х</a:t>
            </a:r>
            <a:r>
              <a:rPr sz="1400" spc="-35" dirty="0">
                <a:latin typeface="Calibri"/>
                <a:cs typeface="Calibri"/>
              </a:rPr>
              <a:t>о</a:t>
            </a:r>
            <a:r>
              <a:rPr sz="1400" spc="5" dirty="0">
                <a:latin typeface="Calibri"/>
                <a:cs typeface="Calibri"/>
              </a:rPr>
              <a:t>д</a:t>
            </a:r>
            <a:r>
              <a:rPr sz="1400" dirty="0">
                <a:latin typeface="Calibri"/>
                <a:cs typeface="Calibri"/>
              </a:rPr>
              <a:t>ам  </a:t>
            </a:r>
            <a:r>
              <a:rPr sz="1400" spc="-1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–  </a:t>
            </a:r>
            <a:r>
              <a:rPr sz="1400" spc="-1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осн</a:t>
            </a:r>
            <a:r>
              <a:rPr sz="1400" spc="5" dirty="0">
                <a:latin typeface="Calibri"/>
                <a:cs typeface="Calibri"/>
              </a:rPr>
              <a:t>о</a:t>
            </a:r>
            <a:r>
              <a:rPr sz="1400" dirty="0">
                <a:latin typeface="Calibri"/>
                <a:cs typeface="Calibri"/>
              </a:rPr>
              <a:t>в</a:t>
            </a:r>
            <a:r>
              <a:rPr sz="1400" spc="-10" dirty="0">
                <a:latin typeface="Calibri"/>
                <a:cs typeface="Calibri"/>
              </a:rPr>
              <a:t>о</a:t>
            </a:r>
            <a:r>
              <a:rPr sz="1400" spc="-15" dirty="0">
                <a:latin typeface="Calibri"/>
                <a:cs typeface="Calibri"/>
              </a:rPr>
              <a:t>п</a:t>
            </a:r>
            <a:r>
              <a:rPr sz="1400" spc="-20" dirty="0">
                <a:latin typeface="Calibri"/>
                <a:cs typeface="Calibri"/>
              </a:rPr>
              <a:t>о</a:t>
            </a:r>
            <a:r>
              <a:rPr sz="1400" dirty="0">
                <a:latin typeface="Calibri"/>
                <a:cs typeface="Calibri"/>
              </a:rPr>
              <a:t>л</a:t>
            </a:r>
            <a:r>
              <a:rPr sz="1400" spc="5" dirty="0">
                <a:latin typeface="Calibri"/>
                <a:cs typeface="Calibri"/>
              </a:rPr>
              <a:t>а</a:t>
            </a:r>
            <a:r>
              <a:rPr sz="1400" dirty="0">
                <a:latin typeface="Calibri"/>
                <a:cs typeface="Calibri"/>
              </a:rPr>
              <a:t>- </a:t>
            </a:r>
            <a:r>
              <a:rPr sz="1400" spc="-10" dirty="0">
                <a:latin typeface="Calibri"/>
                <a:cs typeface="Calibri"/>
              </a:rPr>
              <a:t>г</a:t>
            </a:r>
            <a:r>
              <a:rPr sz="1400" dirty="0">
                <a:latin typeface="Calibri"/>
                <a:cs typeface="Calibri"/>
              </a:rPr>
              <a:t>а</a:t>
            </a:r>
            <a:r>
              <a:rPr sz="1400" spc="-10" dirty="0">
                <a:latin typeface="Calibri"/>
                <a:cs typeface="Calibri"/>
              </a:rPr>
              <a:t>ющ</a:t>
            </a:r>
            <a:r>
              <a:rPr sz="1400" dirty="0">
                <a:latin typeface="Calibri"/>
                <a:cs typeface="Calibri"/>
              </a:rPr>
              <a:t>ее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т</a:t>
            </a:r>
            <a:r>
              <a:rPr sz="1400" spc="-10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е</a:t>
            </a:r>
            <a:r>
              <a:rPr sz="1400" spc="-10" dirty="0">
                <a:latin typeface="Calibri"/>
                <a:cs typeface="Calibri"/>
              </a:rPr>
              <a:t>б</a:t>
            </a:r>
            <a:r>
              <a:rPr sz="1400" dirty="0">
                <a:latin typeface="Calibri"/>
                <a:cs typeface="Calibri"/>
              </a:rPr>
              <a:t>ова</a:t>
            </a:r>
            <a:r>
              <a:rPr sz="1400" spc="5" dirty="0">
                <a:latin typeface="Calibri"/>
                <a:cs typeface="Calibri"/>
              </a:rPr>
              <a:t>н</a:t>
            </a:r>
            <a:r>
              <a:rPr sz="1400" dirty="0">
                <a:latin typeface="Calibri"/>
                <a:cs typeface="Calibri"/>
              </a:rPr>
              <a:t>и</a:t>
            </a:r>
            <a:r>
              <a:rPr sz="1400" spc="-10" dirty="0">
                <a:latin typeface="Calibri"/>
                <a:cs typeface="Calibri"/>
              </a:rPr>
              <a:t>е</a:t>
            </a:r>
            <a:r>
              <a:rPr sz="1400" dirty="0">
                <a:latin typeface="Calibri"/>
                <a:cs typeface="Calibri"/>
              </a:rPr>
              <a:t>,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п</a:t>
            </a:r>
            <a:r>
              <a:rPr sz="1400" spc="-5" dirty="0">
                <a:latin typeface="Calibri"/>
                <a:cs typeface="Calibri"/>
              </a:rPr>
              <a:t>р</a:t>
            </a:r>
            <a:r>
              <a:rPr sz="1400" spc="-30" dirty="0">
                <a:latin typeface="Calibri"/>
                <a:cs typeface="Calibri"/>
              </a:rPr>
              <a:t>ед</a:t>
            </a:r>
            <a:r>
              <a:rPr sz="1400" dirty="0">
                <a:latin typeface="Calibri"/>
                <a:cs typeface="Calibri"/>
              </a:rPr>
              <a:t>ъя</a:t>
            </a:r>
            <a:r>
              <a:rPr sz="1400" spc="-15" dirty="0">
                <a:latin typeface="Calibri"/>
                <a:cs typeface="Calibri"/>
              </a:rPr>
              <a:t>в</a:t>
            </a:r>
            <a:r>
              <a:rPr sz="1400" dirty="0">
                <a:latin typeface="Calibri"/>
                <a:cs typeface="Calibri"/>
              </a:rPr>
              <a:t>ля</a:t>
            </a:r>
            <a:r>
              <a:rPr sz="1400" spc="-20" dirty="0">
                <a:latin typeface="Calibri"/>
                <a:cs typeface="Calibri"/>
              </a:rPr>
              <a:t>е</a:t>
            </a:r>
            <a:r>
              <a:rPr sz="1400" dirty="0">
                <a:latin typeface="Calibri"/>
                <a:cs typeface="Calibri"/>
              </a:rPr>
              <a:t>мое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к ор</a:t>
            </a:r>
            <a:r>
              <a:rPr sz="1400" spc="-10" dirty="0">
                <a:latin typeface="Calibri"/>
                <a:cs typeface="Calibri"/>
              </a:rPr>
              <a:t>г</a:t>
            </a:r>
            <a:r>
              <a:rPr sz="1400" dirty="0">
                <a:latin typeface="Calibri"/>
                <a:cs typeface="Calibri"/>
              </a:rPr>
              <a:t>анам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м</a:t>
            </a:r>
            <a:r>
              <a:rPr sz="1400" spc="-5" dirty="0">
                <a:latin typeface="Calibri"/>
                <a:cs typeface="Calibri"/>
              </a:rPr>
              <a:t>е</a:t>
            </a:r>
            <a:r>
              <a:rPr sz="1400" spc="-10" dirty="0">
                <a:latin typeface="Calibri"/>
                <a:cs typeface="Calibri"/>
              </a:rPr>
              <a:t>с</a:t>
            </a:r>
            <a:r>
              <a:rPr sz="1400" dirty="0">
                <a:latin typeface="Calibri"/>
                <a:cs typeface="Calibri"/>
              </a:rPr>
              <a:t>тно</a:t>
            </a:r>
            <a:r>
              <a:rPr sz="1400" spc="-20" dirty="0">
                <a:latin typeface="Calibri"/>
                <a:cs typeface="Calibri"/>
              </a:rPr>
              <a:t>г</a:t>
            </a:r>
            <a:r>
              <a:rPr sz="1400" dirty="0">
                <a:latin typeface="Calibri"/>
                <a:cs typeface="Calibri"/>
              </a:rPr>
              <a:t>о</a:t>
            </a:r>
            <a:r>
              <a:rPr sz="1400" spc="-10" dirty="0">
                <a:latin typeface="Calibri"/>
                <a:cs typeface="Calibri"/>
              </a:rPr>
              <a:t> с</a:t>
            </a:r>
            <a:r>
              <a:rPr sz="1400" dirty="0">
                <a:latin typeface="Calibri"/>
                <a:cs typeface="Calibri"/>
              </a:rPr>
              <a:t>ам</a:t>
            </a:r>
            <a:r>
              <a:rPr sz="1400" spc="-10" dirty="0">
                <a:latin typeface="Calibri"/>
                <a:cs typeface="Calibri"/>
              </a:rPr>
              <a:t>о</a:t>
            </a:r>
            <a:r>
              <a:rPr sz="1400" dirty="0">
                <a:latin typeface="Calibri"/>
                <a:cs typeface="Calibri"/>
              </a:rPr>
              <a:t>уп</a:t>
            </a:r>
            <a:r>
              <a:rPr sz="1400" spc="-5" dirty="0">
                <a:latin typeface="Calibri"/>
                <a:cs typeface="Calibri"/>
              </a:rPr>
              <a:t>р</a:t>
            </a:r>
            <a:r>
              <a:rPr sz="1400" dirty="0">
                <a:latin typeface="Calibri"/>
                <a:cs typeface="Calibri"/>
              </a:rPr>
              <a:t>а</a:t>
            </a:r>
            <a:r>
              <a:rPr sz="1400" spc="-15" dirty="0">
                <a:latin typeface="Calibri"/>
                <a:cs typeface="Calibri"/>
              </a:rPr>
              <a:t>в</a:t>
            </a:r>
            <a:r>
              <a:rPr sz="1400" dirty="0">
                <a:latin typeface="Calibri"/>
                <a:cs typeface="Calibri"/>
              </a:rPr>
              <a:t>ления</a:t>
            </a:r>
          </a:p>
        </p:txBody>
      </p:sp>
      <p:sp>
        <p:nvSpPr>
          <p:cNvPr id="10" name="object 10"/>
          <p:cNvSpPr/>
          <p:nvPr/>
        </p:nvSpPr>
        <p:spPr>
          <a:xfrm>
            <a:off x="357166" y="4572000"/>
            <a:ext cx="3067050" cy="1152525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42919" y="4714878"/>
            <a:ext cx="2391410" cy="859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3020" algn="ctr">
              <a:lnSpc>
                <a:spcPts val="1380"/>
              </a:lnSpc>
            </a:pPr>
            <a:r>
              <a:rPr sz="1200" b="1" spc="-3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Д</a:t>
            </a:r>
            <a:r>
              <a:rPr sz="1200" b="1" spc="-2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</a:t>
            </a:r>
            <a:r>
              <a:rPr sz="1200" b="1" spc="-4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Х</a:t>
            </a:r>
            <a:r>
              <a:rPr sz="1200" b="1" spc="-35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</a:t>
            </a:r>
            <a:r>
              <a:rPr sz="1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ДЫ</a:t>
            </a:r>
            <a:r>
              <a:rPr lang="ru-RU" sz="1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:</a:t>
            </a:r>
            <a:endParaRPr sz="1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  <a:p>
            <a:pPr marL="12700" marR="5080" algn="ctr">
              <a:lnSpc>
                <a:spcPts val="1320"/>
              </a:lnSpc>
              <a:spcBef>
                <a:spcPts val="80"/>
              </a:spcBef>
            </a:pPr>
            <a:r>
              <a:rPr sz="1200" dirty="0">
                <a:latin typeface="Calibri"/>
                <a:cs typeface="Calibri"/>
              </a:rPr>
              <a:t>поступа</a:t>
            </a:r>
            <a:r>
              <a:rPr sz="1200" spc="-5" dirty="0">
                <a:latin typeface="Calibri"/>
                <a:cs typeface="Calibri"/>
              </a:rPr>
              <a:t>ю</a:t>
            </a:r>
            <a:r>
              <a:rPr sz="1200" dirty="0">
                <a:latin typeface="Calibri"/>
                <a:cs typeface="Calibri"/>
              </a:rPr>
              <a:t>щие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в б</a:t>
            </a:r>
            <a:r>
              <a:rPr sz="1200" spc="-45" dirty="0">
                <a:latin typeface="Calibri"/>
                <a:cs typeface="Calibri"/>
              </a:rPr>
              <a:t>ю</a:t>
            </a:r>
            <a:r>
              <a:rPr sz="1200" dirty="0">
                <a:latin typeface="Calibri"/>
                <a:cs typeface="Calibri"/>
              </a:rPr>
              <a:t>д</a:t>
            </a:r>
            <a:r>
              <a:rPr sz="1200" spc="-10" dirty="0">
                <a:latin typeface="Calibri"/>
                <a:cs typeface="Calibri"/>
              </a:rPr>
              <a:t>ж</a:t>
            </a:r>
            <a:r>
              <a:rPr sz="1200" dirty="0">
                <a:latin typeface="Calibri"/>
                <a:cs typeface="Calibri"/>
              </a:rPr>
              <a:t>ет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д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spc="-10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ж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ые 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р</a:t>
            </a:r>
            <a:r>
              <a:rPr sz="1200" spc="-10" dirty="0">
                <a:latin typeface="Calibri"/>
                <a:cs typeface="Calibri"/>
              </a:rPr>
              <a:t>ед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тва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алоги юридиче</a:t>
            </a:r>
            <a:r>
              <a:rPr sz="1200" spc="-5" dirty="0">
                <a:latin typeface="Calibri"/>
                <a:cs typeface="Calibri"/>
              </a:rPr>
              <a:t>ск</a:t>
            </a:r>
            <a:r>
              <a:rPr sz="1200" dirty="0">
                <a:latin typeface="Calibri"/>
                <a:cs typeface="Calibri"/>
              </a:rPr>
              <a:t>их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и </a:t>
            </a:r>
            <a:r>
              <a:rPr sz="1200" spc="-5" dirty="0">
                <a:latin typeface="Calibri"/>
                <a:cs typeface="Calibri"/>
              </a:rPr>
              <a:t>ф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-5" dirty="0">
                <a:latin typeface="Calibri"/>
                <a:cs typeface="Calibri"/>
              </a:rPr>
              <a:t>з</a:t>
            </a:r>
            <a:r>
              <a:rPr sz="1200" dirty="0">
                <a:latin typeface="Calibri"/>
                <a:cs typeface="Calibri"/>
              </a:rPr>
              <a:t>ичес</a:t>
            </a:r>
            <a:r>
              <a:rPr sz="1200" spc="-10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их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ли</a:t>
            </a:r>
            <a:r>
              <a:rPr sz="1200" spc="40" dirty="0">
                <a:latin typeface="Calibri"/>
                <a:cs typeface="Calibri"/>
              </a:rPr>
              <a:t>ц</a:t>
            </a:r>
            <a:r>
              <a:rPr sz="1200" dirty="0">
                <a:latin typeface="Calibri"/>
                <a:cs typeface="Calibri"/>
              </a:rPr>
              <a:t>, штра</a:t>
            </a:r>
            <a:r>
              <a:rPr sz="1200" spc="-5" dirty="0">
                <a:latin typeface="Calibri"/>
                <a:cs typeface="Calibri"/>
              </a:rPr>
              <a:t>ф</a:t>
            </a:r>
            <a:r>
              <a:rPr sz="1200" dirty="0">
                <a:latin typeface="Calibri"/>
                <a:cs typeface="Calibri"/>
              </a:rPr>
              <a:t>ы,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пла</a:t>
            </a:r>
            <a:r>
              <a:rPr sz="1200" spc="-10" dirty="0">
                <a:latin typeface="Calibri"/>
                <a:cs typeface="Calibri"/>
              </a:rPr>
              <a:t>те</a:t>
            </a:r>
            <a:r>
              <a:rPr sz="1200" dirty="0">
                <a:latin typeface="Calibri"/>
                <a:cs typeface="Calibri"/>
              </a:rPr>
              <a:t>жи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и 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боры,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ф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а</a:t>
            </a:r>
            <a:r>
              <a:rPr sz="1200" spc="-5" dirty="0">
                <a:latin typeface="Calibri"/>
                <a:cs typeface="Calibri"/>
              </a:rPr>
              <a:t>нс</a:t>
            </a:r>
            <a:r>
              <a:rPr sz="1200" dirty="0">
                <a:latin typeface="Calibri"/>
                <a:cs typeface="Calibri"/>
              </a:rPr>
              <a:t>овая</a:t>
            </a:r>
            <a:r>
              <a:rPr sz="1200" spc="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по</a:t>
            </a:r>
            <a:r>
              <a:rPr sz="1200" spc="5" dirty="0">
                <a:latin typeface="Calibri"/>
                <a:cs typeface="Calibri"/>
              </a:rPr>
              <a:t>м</a:t>
            </a:r>
            <a:r>
              <a:rPr sz="1200" dirty="0">
                <a:latin typeface="Calibri"/>
                <a:cs typeface="Calibri"/>
              </a:rPr>
              <a:t>ощь)</a:t>
            </a:r>
          </a:p>
        </p:txBody>
      </p:sp>
      <p:sp>
        <p:nvSpPr>
          <p:cNvPr id="16" name="object 16"/>
          <p:cNvSpPr/>
          <p:nvPr/>
        </p:nvSpPr>
        <p:spPr>
          <a:xfrm>
            <a:off x="3571877" y="4572000"/>
            <a:ext cx="3076575" cy="1152525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3857630" y="4714878"/>
            <a:ext cx="2595245" cy="859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4290" algn="ctr">
              <a:lnSpc>
                <a:spcPts val="1380"/>
              </a:lnSpc>
            </a:pPr>
            <a:r>
              <a:rPr sz="1200" b="1" spc="-75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Р</a:t>
            </a:r>
            <a:r>
              <a:rPr sz="1200" b="1" spc="-35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А</a:t>
            </a:r>
            <a:r>
              <a:rPr sz="1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С</a:t>
            </a:r>
            <a:r>
              <a:rPr sz="1200" b="1" spc="-4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Х</a:t>
            </a:r>
            <a:r>
              <a:rPr sz="1200" b="1" spc="-35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</a:t>
            </a:r>
            <a:r>
              <a:rPr sz="1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Д</a:t>
            </a:r>
            <a:r>
              <a:rPr lang="ru-RU" sz="1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Ы:</a:t>
            </a:r>
            <a:endParaRPr sz="1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  <a:p>
            <a:pPr marL="12700" marR="5080" algn="ctr">
              <a:lnSpc>
                <a:spcPts val="1320"/>
              </a:lnSpc>
              <a:spcBef>
                <a:spcPts val="85"/>
              </a:spcBef>
            </a:pPr>
            <a:r>
              <a:rPr sz="1200" dirty="0">
                <a:latin typeface="Calibri"/>
                <a:cs typeface="Calibri"/>
              </a:rPr>
              <a:t>выплачива</a:t>
            </a:r>
            <a:r>
              <a:rPr sz="1200" spc="-10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мые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из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б</a:t>
            </a:r>
            <a:r>
              <a:rPr sz="1200" spc="-45" dirty="0">
                <a:latin typeface="Calibri"/>
                <a:cs typeface="Calibri"/>
              </a:rPr>
              <a:t>ю</a:t>
            </a:r>
            <a:r>
              <a:rPr sz="1200" dirty="0">
                <a:latin typeface="Calibri"/>
                <a:cs typeface="Calibri"/>
              </a:rPr>
              <a:t>д</a:t>
            </a:r>
            <a:r>
              <a:rPr sz="1200" spc="-10" dirty="0">
                <a:latin typeface="Calibri"/>
                <a:cs typeface="Calibri"/>
              </a:rPr>
              <a:t>ж</a:t>
            </a:r>
            <a:r>
              <a:rPr sz="1200" dirty="0">
                <a:latin typeface="Calibri"/>
                <a:cs typeface="Calibri"/>
              </a:rPr>
              <a:t>ета</a:t>
            </a:r>
            <a:r>
              <a:rPr sz="1200" spc="-10" dirty="0">
                <a:latin typeface="Calibri"/>
                <a:cs typeface="Calibri"/>
              </a:rPr>
              <a:t> д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spc="-10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ж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ые 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р</a:t>
            </a:r>
            <a:r>
              <a:rPr sz="1200" spc="-10" dirty="0">
                <a:latin typeface="Calibri"/>
                <a:cs typeface="Calibri"/>
              </a:rPr>
              <a:t>ед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тва</a:t>
            </a:r>
          </a:p>
          <a:p>
            <a:pPr marL="1270" algn="ctr">
              <a:lnSpc>
                <a:spcPts val="1240"/>
              </a:lnSpc>
            </a:pPr>
            <a:r>
              <a:rPr sz="1200" spc="-5" dirty="0">
                <a:latin typeface="Calibri"/>
                <a:cs typeface="Calibri"/>
              </a:rPr>
              <a:t>(с</a:t>
            </a:r>
            <a:r>
              <a:rPr sz="1200" spc="-35" dirty="0">
                <a:latin typeface="Calibri"/>
                <a:cs typeface="Calibri"/>
              </a:rPr>
              <a:t>о</a:t>
            </a:r>
            <a:r>
              <a:rPr sz="1200" spc="-10" dirty="0">
                <a:latin typeface="Calibri"/>
                <a:cs typeface="Calibri"/>
              </a:rPr>
              <a:t>д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-5" dirty="0">
                <a:latin typeface="Calibri"/>
                <a:cs typeface="Calibri"/>
              </a:rPr>
              <a:t>р</a:t>
            </a:r>
            <a:r>
              <a:rPr sz="1200" spc="-15" dirty="0">
                <a:latin typeface="Calibri"/>
                <a:cs typeface="Calibri"/>
              </a:rPr>
              <a:t>ж</a:t>
            </a:r>
            <a:r>
              <a:rPr sz="1200" dirty="0">
                <a:latin typeface="Calibri"/>
                <a:cs typeface="Calibri"/>
              </a:rPr>
              <a:t>а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ие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м</a:t>
            </a:r>
            <a:r>
              <a:rPr sz="1200" dirty="0">
                <a:latin typeface="Calibri"/>
                <a:cs typeface="Calibri"/>
              </a:rPr>
              <a:t>у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иц</a:t>
            </a:r>
            <a:r>
              <a:rPr sz="1200" spc="-5" dirty="0">
                <a:latin typeface="Calibri"/>
                <a:cs typeface="Calibri"/>
              </a:rPr>
              <a:t>и</a:t>
            </a:r>
            <a:r>
              <a:rPr sz="1200" dirty="0">
                <a:latin typeface="Calibri"/>
                <a:cs typeface="Calibri"/>
              </a:rPr>
              <a:t>паль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ых</a:t>
            </a:r>
          </a:p>
          <a:p>
            <a:pPr marL="1905" algn="ctr">
              <a:lnSpc>
                <a:spcPts val="1380"/>
              </a:lnSpc>
            </a:pPr>
            <a:r>
              <a:rPr sz="1200" dirty="0">
                <a:latin typeface="Calibri"/>
                <a:cs typeface="Calibri"/>
              </a:rPr>
              <a:t>учр</a:t>
            </a:r>
            <a:r>
              <a:rPr sz="1200" spc="-10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ж</a:t>
            </a:r>
            <a:r>
              <a:rPr sz="1200" spc="-10" dirty="0">
                <a:latin typeface="Calibri"/>
                <a:cs typeface="Calibri"/>
              </a:rPr>
              <a:t>д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ий)</a:t>
            </a:r>
          </a:p>
        </p:txBody>
      </p:sp>
      <p:sp>
        <p:nvSpPr>
          <p:cNvPr id="22" name="object 22"/>
          <p:cNvSpPr/>
          <p:nvPr/>
        </p:nvSpPr>
        <p:spPr>
          <a:xfrm>
            <a:off x="188642" y="6600827"/>
            <a:ext cx="6552727" cy="638175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 anchor="ctr" anchorCtr="0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принципы организации бюджетной системы</a:t>
            </a:r>
            <a:endParaRPr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40234" y="7291390"/>
            <a:ext cx="966809" cy="1719263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452130" y="7796371"/>
            <a:ext cx="954913" cy="680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635" algn="ctr">
              <a:lnSpc>
                <a:spcPts val="1320"/>
              </a:lnSpc>
            </a:pPr>
            <a:r>
              <a:rPr sz="1200" b="1" dirty="0">
                <a:latin typeface="Calibri"/>
                <a:cs typeface="Calibri"/>
              </a:rPr>
              <a:t>Пр</a:t>
            </a:r>
            <a:r>
              <a:rPr sz="1200" b="1" spc="5" dirty="0">
                <a:latin typeface="Calibri"/>
                <a:cs typeface="Calibri"/>
              </a:rPr>
              <a:t>и</a:t>
            </a:r>
            <a:r>
              <a:rPr sz="1200" b="1" dirty="0">
                <a:latin typeface="Calibri"/>
                <a:cs typeface="Calibri"/>
              </a:rPr>
              <a:t>нцип </a:t>
            </a:r>
            <a:r>
              <a:rPr sz="1200" b="1" spc="-20" dirty="0">
                <a:latin typeface="Calibri"/>
                <a:cs typeface="Calibri"/>
              </a:rPr>
              <a:t>е</a:t>
            </a:r>
            <a:r>
              <a:rPr sz="1200" b="1" dirty="0">
                <a:latin typeface="Calibri"/>
                <a:cs typeface="Calibri"/>
              </a:rPr>
              <a:t>ди</a:t>
            </a:r>
            <a:r>
              <a:rPr sz="1200" b="1" spc="5" dirty="0">
                <a:latin typeface="Calibri"/>
                <a:cs typeface="Calibri"/>
              </a:rPr>
              <a:t>н</a:t>
            </a:r>
            <a:r>
              <a:rPr sz="1200" b="1" dirty="0">
                <a:latin typeface="Calibri"/>
                <a:cs typeface="Calibri"/>
              </a:rPr>
              <a:t>ст</a:t>
            </a:r>
            <a:r>
              <a:rPr sz="1200" b="1" spc="-5" dirty="0">
                <a:latin typeface="Calibri"/>
                <a:cs typeface="Calibri"/>
              </a:rPr>
              <a:t>в</a:t>
            </a:r>
            <a:r>
              <a:rPr sz="1200" b="1" dirty="0">
                <a:latin typeface="Calibri"/>
                <a:cs typeface="Calibri"/>
              </a:rPr>
              <a:t>а б</a:t>
            </a:r>
            <a:r>
              <a:rPr sz="1200" b="1" spc="-30" dirty="0">
                <a:latin typeface="Calibri"/>
                <a:cs typeface="Calibri"/>
              </a:rPr>
              <a:t>ю</a:t>
            </a:r>
            <a:r>
              <a:rPr sz="1200" b="1" dirty="0">
                <a:latin typeface="Calibri"/>
                <a:cs typeface="Calibri"/>
              </a:rPr>
              <a:t>д</a:t>
            </a:r>
            <a:r>
              <a:rPr sz="1200" b="1" spc="-25" dirty="0">
                <a:latin typeface="Calibri"/>
                <a:cs typeface="Calibri"/>
              </a:rPr>
              <a:t>ж</a:t>
            </a:r>
            <a:r>
              <a:rPr sz="1200" b="1" spc="-5" dirty="0">
                <a:latin typeface="Calibri"/>
                <a:cs typeface="Calibri"/>
              </a:rPr>
              <a:t>е</a:t>
            </a:r>
            <a:r>
              <a:rPr sz="1200" b="1" dirty="0">
                <a:latin typeface="Calibri"/>
                <a:cs typeface="Calibri"/>
              </a:rPr>
              <a:t>тной сис</a:t>
            </a:r>
            <a:r>
              <a:rPr sz="1200" b="1" spc="-10" dirty="0">
                <a:latin typeface="Calibri"/>
                <a:cs typeface="Calibri"/>
              </a:rPr>
              <a:t>т</a:t>
            </a:r>
            <a:r>
              <a:rPr sz="1200" b="1" spc="-20" dirty="0">
                <a:latin typeface="Calibri"/>
                <a:cs typeface="Calibri"/>
              </a:rPr>
              <a:t>е</a:t>
            </a:r>
            <a:r>
              <a:rPr sz="1200" b="1" dirty="0">
                <a:latin typeface="Calibri"/>
                <a:cs typeface="Calibri"/>
              </a:rPr>
              <a:t>мы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445514" y="7269958"/>
            <a:ext cx="962153" cy="1733551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468627" y="7440716"/>
            <a:ext cx="927588" cy="13593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91600"/>
              </a:lnSpc>
            </a:pPr>
            <a:r>
              <a:rPr sz="1200" b="1" dirty="0" err="1">
                <a:latin typeface="Calibri"/>
                <a:cs typeface="Calibri"/>
              </a:rPr>
              <a:t>П</a:t>
            </a:r>
            <a:r>
              <a:rPr sz="1200" b="1" spc="-5" dirty="0" err="1">
                <a:latin typeface="Calibri"/>
                <a:cs typeface="Calibri"/>
              </a:rPr>
              <a:t>р</a:t>
            </a:r>
            <a:r>
              <a:rPr sz="1200" b="1" dirty="0" err="1">
                <a:latin typeface="Calibri"/>
                <a:cs typeface="Calibri"/>
              </a:rPr>
              <a:t>и</a:t>
            </a:r>
            <a:r>
              <a:rPr sz="1200" b="1" spc="-5" dirty="0" err="1">
                <a:latin typeface="Calibri"/>
                <a:cs typeface="Calibri"/>
              </a:rPr>
              <a:t>н</a:t>
            </a:r>
            <a:r>
              <a:rPr sz="1200" b="1" dirty="0" err="1">
                <a:latin typeface="Calibri"/>
                <a:cs typeface="Calibri"/>
              </a:rPr>
              <a:t>цип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5" dirty="0" err="1" smtClean="0">
                <a:latin typeface="Calibri"/>
                <a:cs typeface="Calibri"/>
              </a:rPr>
              <a:t>р</a:t>
            </a:r>
            <a:r>
              <a:rPr sz="1200" b="1" spc="-10" dirty="0" err="1" smtClean="0">
                <a:latin typeface="Calibri"/>
                <a:cs typeface="Calibri"/>
              </a:rPr>
              <a:t>а</a:t>
            </a:r>
            <a:r>
              <a:rPr sz="1200" b="1" spc="-5" dirty="0" err="1" smtClean="0">
                <a:latin typeface="Calibri"/>
                <a:cs typeface="Calibri"/>
              </a:rPr>
              <a:t>з</a:t>
            </a:r>
            <a:r>
              <a:rPr sz="1200" b="1" dirty="0" err="1" smtClean="0">
                <a:latin typeface="Calibri"/>
                <a:cs typeface="Calibri"/>
              </a:rPr>
              <a:t>г</a:t>
            </a:r>
            <a:r>
              <a:rPr sz="1200" b="1" spc="-5" dirty="0" err="1" smtClean="0">
                <a:latin typeface="Calibri"/>
                <a:cs typeface="Calibri"/>
              </a:rPr>
              <a:t>р</a:t>
            </a:r>
            <a:r>
              <a:rPr sz="1200" b="1" spc="-10" dirty="0" err="1" smtClean="0">
                <a:latin typeface="Calibri"/>
                <a:cs typeface="Calibri"/>
              </a:rPr>
              <a:t>а</a:t>
            </a:r>
            <a:r>
              <a:rPr sz="1200" b="1" dirty="0" err="1" smtClean="0">
                <a:latin typeface="Calibri"/>
                <a:cs typeface="Calibri"/>
              </a:rPr>
              <a:t>н</a:t>
            </a:r>
            <a:r>
              <a:rPr sz="1200" b="1" spc="-5" dirty="0" err="1" smtClean="0">
                <a:latin typeface="Calibri"/>
                <a:cs typeface="Calibri"/>
              </a:rPr>
              <a:t>и</a:t>
            </a:r>
            <a:r>
              <a:rPr sz="1200" b="1" dirty="0" err="1" smtClean="0">
                <a:latin typeface="Calibri"/>
                <a:cs typeface="Calibri"/>
              </a:rPr>
              <a:t>че</a:t>
            </a:r>
            <a:r>
              <a:rPr lang="ru-RU" sz="1200" b="1" dirty="0" smtClean="0">
                <a:latin typeface="Calibri"/>
                <a:cs typeface="Calibri"/>
              </a:rPr>
              <a:t>-</a:t>
            </a:r>
            <a:r>
              <a:rPr sz="1200" b="1" dirty="0" err="1" smtClean="0">
                <a:latin typeface="Calibri"/>
                <a:cs typeface="Calibri"/>
              </a:rPr>
              <a:t>ния</a:t>
            </a:r>
            <a:r>
              <a:rPr sz="1200" b="1" spc="-25" dirty="0" smtClean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д</a:t>
            </a:r>
            <a:r>
              <a:rPr sz="1200" b="1" spc="-10" dirty="0">
                <a:latin typeface="Calibri"/>
                <a:cs typeface="Calibri"/>
              </a:rPr>
              <a:t>о</a:t>
            </a:r>
            <a:r>
              <a:rPr sz="1200" b="1" dirty="0">
                <a:latin typeface="Calibri"/>
                <a:cs typeface="Calibri"/>
              </a:rPr>
              <a:t>х</a:t>
            </a:r>
            <a:r>
              <a:rPr sz="1200" b="1" spc="-10" dirty="0">
                <a:latin typeface="Calibri"/>
                <a:cs typeface="Calibri"/>
              </a:rPr>
              <a:t>о</a:t>
            </a:r>
            <a:r>
              <a:rPr sz="1200" b="1" dirty="0">
                <a:latin typeface="Calibri"/>
                <a:cs typeface="Calibri"/>
              </a:rPr>
              <a:t>д</a:t>
            </a:r>
            <a:r>
              <a:rPr sz="1200" b="1" spc="-10" dirty="0">
                <a:latin typeface="Calibri"/>
                <a:cs typeface="Calibri"/>
              </a:rPr>
              <a:t>о</a:t>
            </a:r>
            <a:r>
              <a:rPr sz="1200" b="1" dirty="0">
                <a:latin typeface="Calibri"/>
                <a:cs typeface="Calibri"/>
              </a:rPr>
              <a:t>в</a:t>
            </a:r>
            <a:r>
              <a:rPr sz="1200" b="1" spc="-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и </a:t>
            </a:r>
            <a:r>
              <a:rPr sz="1200" b="1" spc="-5" dirty="0">
                <a:latin typeface="Calibri"/>
                <a:cs typeface="Calibri"/>
              </a:rPr>
              <a:t>р</a:t>
            </a:r>
            <a:r>
              <a:rPr sz="1200" b="1" spc="-10" dirty="0">
                <a:latin typeface="Calibri"/>
                <a:cs typeface="Calibri"/>
              </a:rPr>
              <a:t>а</a:t>
            </a:r>
            <a:r>
              <a:rPr sz="1200" b="1" spc="5" dirty="0">
                <a:latin typeface="Calibri"/>
                <a:cs typeface="Calibri"/>
              </a:rPr>
              <a:t>с</a:t>
            </a:r>
            <a:r>
              <a:rPr sz="1200" b="1" dirty="0">
                <a:latin typeface="Calibri"/>
                <a:cs typeface="Calibri"/>
              </a:rPr>
              <a:t>х</a:t>
            </a:r>
            <a:r>
              <a:rPr sz="1200" b="1" spc="-10" dirty="0">
                <a:latin typeface="Calibri"/>
                <a:cs typeface="Calibri"/>
              </a:rPr>
              <a:t>о</a:t>
            </a:r>
            <a:r>
              <a:rPr sz="1200" b="1" dirty="0">
                <a:latin typeface="Calibri"/>
                <a:cs typeface="Calibri"/>
              </a:rPr>
              <a:t>д</a:t>
            </a:r>
            <a:r>
              <a:rPr sz="1200" b="1" spc="-10" dirty="0">
                <a:latin typeface="Calibri"/>
                <a:cs typeface="Calibri"/>
              </a:rPr>
              <a:t>о</a:t>
            </a:r>
            <a:r>
              <a:rPr sz="1200" b="1" dirty="0">
                <a:latin typeface="Calibri"/>
                <a:cs typeface="Calibri"/>
              </a:rPr>
              <a:t>в м</a:t>
            </a:r>
            <a:r>
              <a:rPr sz="1200" b="1" spc="-5" dirty="0">
                <a:latin typeface="Calibri"/>
                <a:cs typeface="Calibri"/>
              </a:rPr>
              <a:t>е</a:t>
            </a:r>
            <a:r>
              <a:rPr sz="1200" b="1" dirty="0">
                <a:latin typeface="Calibri"/>
                <a:cs typeface="Calibri"/>
              </a:rPr>
              <a:t>ж</a:t>
            </a:r>
            <a:r>
              <a:rPr sz="1200" b="1" spc="5" dirty="0">
                <a:latin typeface="Calibri"/>
                <a:cs typeface="Calibri"/>
              </a:rPr>
              <a:t>д</a:t>
            </a:r>
            <a:r>
              <a:rPr sz="1200" b="1" dirty="0">
                <a:latin typeface="Calibri"/>
                <a:cs typeface="Calibri"/>
              </a:rPr>
              <a:t>у у</a:t>
            </a:r>
            <a:r>
              <a:rPr sz="1200" b="1" spc="-5" dirty="0">
                <a:latin typeface="Calibri"/>
                <a:cs typeface="Calibri"/>
              </a:rPr>
              <a:t>р</a:t>
            </a:r>
            <a:r>
              <a:rPr sz="1200" b="1" spc="-10" dirty="0">
                <a:latin typeface="Calibri"/>
                <a:cs typeface="Calibri"/>
              </a:rPr>
              <a:t>о</a:t>
            </a:r>
            <a:r>
              <a:rPr sz="1200" b="1" dirty="0">
                <a:latin typeface="Calibri"/>
                <a:cs typeface="Calibri"/>
              </a:rPr>
              <a:t>внями бюдж</a:t>
            </a:r>
            <a:r>
              <a:rPr sz="1200" b="1" spc="-5" dirty="0">
                <a:latin typeface="Calibri"/>
                <a:cs typeface="Calibri"/>
              </a:rPr>
              <a:t>е</a:t>
            </a:r>
            <a:r>
              <a:rPr sz="1200" b="1" dirty="0">
                <a:latin typeface="Calibri"/>
                <a:cs typeface="Calibri"/>
              </a:rPr>
              <a:t>тн</a:t>
            </a:r>
            <a:r>
              <a:rPr sz="1200" b="1" spc="-10" dirty="0">
                <a:latin typeface="Calibri"/>
                <a:cs typeface="Calibri"/>
              </a:rPr>
              <a:t>о</a:t>
            </a:r>
            <a:r>
              <a:rPr sz="1200" b="1" dirty="0">
                <a:latin typeface="Calibri"/>
                <a:cs typeface="Calibri"/>
              </a:rPr>
              <a:t>й </a:t>
            </a:r>
            <a:r>
              <a:rPr sz="1200" b="1" spc="5" dirty="0">
                <a:latin typeface="Calibri"/>
                <a:cs typeface="Calibri"/>
              </a:rPr>
              <a:t>с</a:t>
            </a:r>
            <a:r>
              <a:rPr sz="1200" b="1" dirty="0">
                <a:latin typeface="Calibri"/>
                <a:cs typeface="Calibri"/>
              </a:rPr>
              <a:t>истемы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557839" y="7250905"/>
            <a:ext cx="952500" cy="1771651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4557842" y="7784990"/>
            <a:ext cx="952499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ru-RU"/>
            </a:defPPr>
            <a:lvl1pPr marL="12700" marR="5080" algn="ctr">
              <a:lnSpc>
                <a:spcPct val="91600"/>
              </a:lnSpc>
              <a:defRPr sz="1200" b="1">
                <a:latin typeface="Calibri"/>
                <a:cs typeface="Calibri"/>
              </a:defRPr>
            </a:lvl1pPr>
          </a:lstStyle>
          <a:p>
            <a:r>
              <a:rPr dirty="0"/>
              <a:t>Принцип достовер- ности бюджета</a:t>
            </a:r>
          </a:p>
        </p:txBody>
      </p:sp>
      <p:sp>
        <p:nvSpPr>
          <p:cNvPr id="32" name="object 32"/>
          <p:cNvSpPr/>
          <p:nvPr/>
        </p:nvSpPr>
        <p:spPr>
          <a:xfrm>
            <a:off x="5589240" y="7239001"/>
            <a:ext cx="977592" cy="1771651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5606350" y="7809474"/>
            <a:ext cx="960482" cy="509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0955" algn="ctr">
              <a:lnSpc>
                <a:spcPct val="91600"/>
              </a:lnSpc>
            </a:pPr>
            <a:r>
              <a:rPr sz="1200" b="1" dirty="0">
                <a:latin typeface="Calibri"/>
                <a:cs typeface="Calibri"/>
              </a:rPr>
              <a:t>Принцип гласности бюджета</a:t>
            </a:r>
          </a:p>
        </p:txBody>
      </p:sp>
      <p:sp>
        <p:nvSpPr>
          <p:cNvPr id="34" name="object 20"/>
          <p:cNvSpPr/>
          <p:nvPr/>
        </p:nvSpPr>
        <p:spPr>
          <a:xfrm>
            <a:off x="5408297" y="4748150"/>
            <a:ext cx="20955" cy="22860"/>
          </a:xfrm>
          <a:custGeom>
            <a:avLst/>
            <a:gdLst/>
            <a:ahLst/>
            <a:cxnLst/>
            <a:rect l="l" t="t" r="r" b="b"/>
            <a:pathLst>
              <a:path w="20954" h="22860">
                <a:moveTo>
                  <a:pt x="10413" y="0"/>
                </a:moveTo>
                <a:lnTo>
                  <a:pt x="12445" y="0"/>
                </a:lnTo>
                <a:lnTo>
                  <a:pt x="14096" y="253"/>
                </a:lnTo>
                <a:lnTo>
                  <a:pt x="15366" y="634"/>
                </a:lnTo>
                <a:lnTo>
                  <a:pt x="16763" y="1015"/>
                </a:lnTo>
                <a:lnTo>
                  <a:pt x="20954" y="9270"/>
                </a:lnTo>
                <a:lnTo>
                  <a:pt x="20954" y="11429"/>
                </a:lnTo>
                <a:lnTo>
                  <a:pt x="20954" y="13461"/>
                </a:lnTo>
                <a:lnTo>
                  <a:pt x="15366" y="21970"/>
                </a:lnTo>
                <a:lnTo>
                  <a:pt x="14096" y="22351"/>
                </a:lnTo>
                <a:lnTo>
                  <a:pt x="12445" y="22478"/>
                </a:lnTo>
                <a:lnTo>
                  <a:pt x="10413" y="22478"/>
                </a:lnTo>
                <a:lnTo>
                  <a:pt x="8381" y="22478"/>
                </a:lnTo>
                <a:lnTo>
                  <a:pt x="6603" y="22351"/>
                </a:lnTo>
                <a:lnTo>
                  <a:pt x="5333" y="21970"/>
                </a:lnTo>
                <a:lnTo>
                  <a:pt x="3936" y="21589"/>
                </a:lnTo>
                <a:lnTo>
                  <a:pt x="380" y="16636"/>
                </a:lnTo>
                <a:lnTo>
                  <a:pt x="126" y="15239"/>
                </a:lnTo>
                <a:lnTo>
                  <a:pt x="0" y="13461"/>
                </a:lnTo>
                <a:lnTo>
                  <a:pt x="0" y="11429"/>
                </a:lnTo>
                <a:lnTo>
                  <a:pt x="0" y="9270"/>
                </a:lnTo>
                <a:lnTo>
                  <a:pt x="126" y="7492"/>
                </a:lnTo>
                <a:lnTo>
                  <a:pt x="380" y="6095"/>
                </a:lnTo>
                <a:lnTo>
                  <a:pt x="634" y="4698"/>
                </a:lnTo>
                <a:lnTo>
                  <a:pt x="5333" y="634"/>
                </a:lnTo>
                <a:lnTo>
                  <a:pt x="6603" y="253"/>
                </a:lnTo>
                <a:lnTo>
                  <a:pt x="8381" y="0"/>
                </a:lnTo>
                <a:lnTo>
                  <a:pt x="10413" y="0"/>
                </a:lnTo>
                <a:close/>
              </a:path>
            </a:pathLst>
          </a:custGeom>
          <a:ln w="18288">
            <a:solidFill>
              <a:srgbClr val="D639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25"/>
          <p:cNvSpPr/>
          <p:nvPr/>
        </p:nvSpPr>
        <p:spPr>
          <a:xfrm>
            <a:off x="3495677" y="7262814"/>
            <a:ext cx="962153" cy="1733551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25"/>
          <p:cNvSpPr/>
          <p:nvPr/>
        </p:nvSpPr>
        <p:spPr>
          <a:xfrm>
            <a:off x="2467183" y="7253615"/>
            <a:ext cx="962153" cy="1733551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3500985" y="7780554"/>
            <a:ext cx="956845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ru-RU"/>
            </a:defPPr>
            <a:lvl1pPr marL="12700" marR="5080" algn="ctr">
              <a:lnSpc>
                <a:spcPct val="91600"/>
              </a:lnSpc>
              <a:defRPr sz="1200" b="1">
                <a:latin typeface="Calibri"/>
                <a:cs typeface="Calibri"/>
              </a:defRPr>
            </a:lvl1pPr>
          </a:lstStyle>
          <a:p>
            <a:r>
              <a:rPr dirty="0"/>
              <a:t>Принцип самосто- ятельности бюджета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2467183" y="7780554"/>
            <a:ext cx="957035" cy="679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ru-RU"/>
            </a:defPPr>
            <a:lvl1pPr marL="12700" marR="5080" algn="ctr">
              <a:lnSpc>
                <a:spcPct val="91600"/>
              </a:lnSpc>
              <a:defRPr sz="1200" b="1">
                <a:latin typeface="Calibri"/>
                <a:cs typeface="Calibri"/>
              </a:defRPr>
            </a:lvl1pPr>
          </a:lstStyle>
          <a:p>
            <a:r>
              <a:rPr dirty="0"/>
              <a:t>Принцип сбалансиро- ванности бюджета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8536" y="155576"/>
            <a:ext cx="598678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64795" algn="just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Б</a:t>
            </a:r>
            <a:r>
              <a:rPr sz="1200" spc="-40" dirty="0">
                <a:latin typeface="Calibri"/>
                <a:cs typeface="Calibri"/>
              </a:rPr>
              <a:t>ю</a:t>
            </a:r>
            <a:r>
              <a:rPr sz="1200" dirty="0">
                <a:latin typeface="Calibri"/>
                <a:cs typeface="Calibri"/>
              </a:rPr>
              <a:t>д</a:t>
            </a:r>
            <a:r>
              <a:rPr sz="1200" spc="-10" dirty="0">
                <a:latin typeface="Calibri"/>
                <a:cs typeface="Calibri"/>
              </a:rPr>
              <a:t>ж</a:t>
            </a:r>
            <a:r>
              <a:rPr sz="1200" dirty="0">
                <a:latin typeface="Calibri"/>
                <a:cs typeface="Calibri"/>
              </a:rPr>
              <a:t>ет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ая </a:t>
            </a:r>
            <a:r>
              <a:rPr sz="1200" spc="10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spc="5" dirty="0">
                <a:latin typeface="Calibri"/>
                <a:cs typeface="Calibri"/>
              </a:rPr>
              <a:t>и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spc="-10" dirty="0">
                <a:latin typeface="Calibri"/>
                <a:cs typeface="Calibri"/>
              </a:rPr>
              <a:t>те</a:t>
            </a:r>
            <a:r>
              <a:rPr sz="1200" dirty="0">
                <a:latin typeface="Calibri"/>
                <a:cs typeface="Calibri"/>
              </a:rPr>
              <a:t>ма </a:t>
            </a:r>
            <a:r>
              <a:rPr sz="1200" spc="11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Р</a:t>
            </a:r>
            <a:r>
              <a:rPr sz="1200" dirty="0">
                <a:latin typeface="Calibri"/>
                <a:cs typeface="Calibri"/>
              </a:rPr>
              <a:t>о</a:t>
            </a:r>
            <a:r>
              <a:rPr sz="1200" spc="-5" dirty="0">
                <a:latin typeface="Calibri"/>
                <a:cs typeface="Calibri"/>
              </a:rPr>
              <a:t>сс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5" dirty="0">
                <a:latin typeface="Calibri"/>
                <a:cs typeface="Calibri"/>
              </a:rPr>
              <a:t>й</a:t>
            </a:r>
            <a:r>
              <a:rPr sz="1200" spc="-5" dirty="0">
                <a:latin typeface="Calibri"/>
                <a:cs typeface="Calibri"/>
              </a:rPr>
              <a:t>ск</a:t>
            </a:r>
            <a:r>
              <a:rPr sz="1200" dirty="0">
                <a:latin typeface="Calibri"/>
                <a:cs typeface="Calibri"/>
              </a:rPr>
              <a:t>ой </a:t>
            </a:r>
            <a:r>
              <a:rPr sz="1200" spc="10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Ф</a:t>
            </a:r>
            <a:r>
              <a:rPr sz="1200" spc="-10" dirty="0">
                <a:latin typeface="Calibri"/>
                <a:cs typeface="Calibri"/>
              </a:rPr>
              <a:t>ед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5" dirty="0">
                <a:latin typeface="Calibri"/>
                <a:cs typeface="Calibri"/>
              </a:rPr>
              <a:t>р</a:t>
            </a:r>
            <a:r>
              <a:rPr sz="1200" dirty="0">
                <a:latin typeface="Calibri"/>
                <a:cs typeface="Calibri"/>
              </a:rPr>
              <a:t>ации </a:t>
            </a:r>
            <a:r>
              <a:rPr sz="1200" spc="10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– </a:t>
            </a:r>
            <a:r>
              <a:rPr sz="1200" spc="105" dirty="0">
                <a:latin typeface="Calibri"/>
                <a:cs typeface="Calibri"/>
              </a:rPr>
              <a:t> </a:t>
            </a:r>
            <a:r>
              <a:rPr sz="1200" spc="-20" dirty="0">
                <a:latin typeface="Calibri"/>
                <a:cs typeface="Calibri"/>
              </a:rPr>
              <a:t>э</a:t>
            </a:r>
            <a:r>
              <a:rPr sz="1200" spc="-10" dirty="0">
                <a:latin typeface="Calibri"/>
                <a:cs typeface="Calibri"/>
              </a:rPr>
              <a:t>т</a:t>
            </a:r>
            <a:r>
              <a:rPr sz="1200" dirty="0">
                <a:latin typeface="Calibri"/>
                <a:cs typeface="Calibri"/>
              </a:rPr>
              <a:t>о </a:t>
            </a:r>
            <a:r>
              <a:rPr sz="1200" spc="10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ов</a:t>
            </a:r>
            <a:r>
              <a:rPr sz="1200" spc="15" dirty="0">
                <a:latin typeface="Calibri"/>
                <a:cs typeface="Calibri"/>
              </a:rPr>
              <a:t>о</a:t>
            </a:r>
            <a:r>
              <a:rPr sz="1200" spc="-5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у</a:t>
            </a:r>
            <a:r>
              <a:rPr sz="1200" spc="-5" dirty="0">
                <a:latin typeface="Calibri"/>
                <a:cs typeface="Calibri"/>
              </a:rPr>
              <a:t>п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spc="10" dirty="0">
                <a:latin typeface="Calibri"/>
                <a:cs typeface="Calibri"/>
              </a:rPr>
              <a:t>о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ть </a:t>
            </a:r>
            <a:r>
              <a:rPr sz="1200" spc="1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б</a:t>
            </a:r>
            <a:r>
              <a:rPr sz="1200" spc="-45" dirty="0">
                <a:latin typeface="Calibri"/>
                <a:cs typeface="Calibri"/>
              </a:rPr>
              <a:t>ю</a:t>
            </a:r>
            <a:r>
              <a:rPr sz="1200" dirty="0">
                <a:latin typeface="Calibri"/>
                <a:cs typeface="Calibri"/>
              </a:rPr>
              <a:t>д</a:t>
            </a:r>
            <a:r>
              <a:rPr sz="1200" spc="-10" dirty="0">
                <a:latin typeface="Calibri"/>
                <a:cs typeface="Calibri"/>
              </a:rPr>
              <a:t>ж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-10" dirty="0">
                <a:latin typeface="Calibri"/>
                <a:cs typeface="Calibri"/>
              </a:rPr>
              <a:t>т</a:t>
            </a:r>
            <a:r>
              <a:rPr sz="1200" dirty="0">
                <a:latin typeface="Calibri"/>
                <a:cs typeface="Calibri"/>
              </a:rPr>
              <a:t>ов </a:t>
            </a:r>
            <a:r>
              <a:rPr sz="1200" spc="9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раз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ых уров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ей,</a:t>
            </a:r>
            <a:r>
              <a:rPr sz="1200" spc="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о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ова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ая</a:t>
            </a:r>
            <a:r>
              <a:rPr sz="1200" spc="25" dirty="0">
                <a:latin typeface="Calibri"/>
                <a:cs typeface="Calibri"/>
              </a:rPr>
              <a:t> </a:t>
            </a:r>
            <a:r>
              <a:rPr sz="1200" spc="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а</a:t>
            </a:r>
            <a:r>
              <a:rPr sz="1200" spc="3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оциаль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о-э</a:t>
            </a:r>
            <a:r>
              <a:rPr sz="1200" spc="-25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ономиче</a:t>
            </a:r>
            <a:r>
              <a:rPr sz="1200" spc="5" dirty="0">
                <a:latin typeface="Calibri"/>
                <a:cs typeface="Calibri"/>
              </a:rPr>
              <a:t>с</a:t>
            </a:r>
            <a:r>
              <a:rPr sz="1200" spc="-5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их</a:t>
            </a:r>
            <a:r>
              <a:rPr sz="1200" spc="30" dirty="0">
                <a:latin typeface="Calibri"/>
                <a:cs typeface="Calibri"/>
              </a:rPr>
              <a:t> </a:t>
            </a:r>
            <a:r>
              <a:rPr sz="1200" spc="10" dirty="0">
                <a:latin typeface="Calibri"/>
                <a:cs typeface="Calibri"/>
              </a:rPr>
              <a:t>в</a:t>
            </a:r>
            <a:r>
              <a:rPr sz="1200" spc="-5" dirty="0">
                <a:latin typeface="Calibri"/>
                <a:cs typeface="Calibri"/>
              </a:rPr>
              <a:t>з</a:t>
            </a:r>
            <a:r>
              <a:rPr sz="1200" dirty="0">
                <a:latin typeface="Calibri"/>
                <a:cs typeface="Calibri"/>
              </a:rPr>
              <a:t>аимо</a:t>
            </a:r>
            <a:r>
              <a:rPr sz="1200" spc="-10" dirty="0">
                <a:latin typeface="Calibri"/>
                <a:cs typeface="Calibri"/>
              </a:rPr>
              <a:t>о</a:t>
            </a:r>
            <a:r>
              <a:rPr sz="1200" dirty="0">
                <a:latin typeface="Calibri"/>
                <a:cs typeface="Calibri"/>
              </a:rPr>
              <a:t>тноше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spc="5" dirty="0">
                <a:latin typeface="Calibri"/>
                <a:cs typeface="Calibri"/>
              </a:rPr>
              <a:t>ия</a:t>
            </a:r>
            <a:r>
              <a:rPr sz="1200" dirty="0">
                <a:latin typeface="Calibri"/>
                <a:cs typeface="Calibri"/>
              </a:rPr>
              <a:t>х</a:t>
            </a:r>
            <a:r>
              <a:rPr sz="1200" spc="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2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б</a:t>
            </a:r>
            <a:r>
              <a:rPr sz="1200" spc="-45" dirty="0">
                <a:latin typeface="Calibri"/>
                <a:cs typeface="Calibri"/>
              </a:rPr>
              <a:t>ю</a:t>
            </a:r>
            <a:r>
              <a:rPr sz="1200" dirty="0">
                <a:latin typeface="Calibri"/>
                <a:cs typeface="Calibri"/>
              </a:rPr>
              <a:t>д</a:t>
            </a:r>
            <a:r>
              <a:rPr sz="1200" spc="-10" dirty="0">
                <a:latin typeface="Calibri"/>
                <a:cs typeface="Calibri"/>
              </a:rPr>
              <a:t>ж</a:t>
            </a:r>
            <a:r>
              <a:rPr sz="1200" dirty="0">
                <a:latin typeface="Calibri"/>
                <a:cs typeface="Calibri"/>
              </a:rPr>
              <a:t>ет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ом</a:t>
            </a:r>
            <a:r>
              <a:rPr sz="1200" spc="3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з</a:t>
            </a:r>
            <a:r>
              <a:rPr sz="1200" dirty="0">
                <a:latin typeface="Calibri"/>
                <a:cs typeface="Calibri"/>
              </a:rPr>
              <a:t>а</a:t>
            </a:r>
            <a:r>
              <a:rPr sz="1200" spc="-20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о- 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spc="-35" dirty="0">
                <a:latin typeface="Calibri"/>
                <a:cs typeface="Calibri"/>
              </a:rPr>
              <a:t>о</a:t>
            </a:r>
            <a:r>
              <a:rPr sz="1200" dirty="0">
                <a:latin typeface="Calibri"/>
                <a:cs typeface="Calibri"/>
              </a:rPr>
              <a:t>да</a:t>
            </a:r>
            <a:r>
              <a:rPr sz="1200" spc="-5" dirty="0">
                <a:latin typeface="Calibri"/>
                <a:cs typeface="Calibri"/>
              </a:rPr>
              <a:t>т</a:t>
            </a:r>
            <a:r>
              <a:rPr sz="1200" spc="-25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ль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тве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Р</a:t>
            </a:r>
            <a:r>
              <a:rPr sz="1200" dirty="0">
                <a:latin typeface="Calibri"/>
                <a:cs typeface="Calibri"/>
              </a:rPr>
              <a:t>о</a:t>
            </a:r>
            <a:r>
              <a:rPr sz="1200" spc="-20" dirty="0">
                <a:latin typeface="Calibri"/>
                <a:cs typeface="Calibri"/>
              </a:rPr>
              <a:t>с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ий</a:t>
            </a:r>
            <a:r>
              <a:rPr sz="1200" spc="-10" dirty="0">
                <a:latin typeface="Calibri"/>
                <a:cs typeface="Calibri"/>
              </a:rPr>
              <a:t>с</a:t>
            </a:r>
            <a:r>
              <a:rPr sz="1200" spc="-20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ой</a:t>
            </a:r>
            <a:r>
              <a:rPr sz="1200" spc="5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Ф</a:t>
            </a:r>
            <a:r>
              <a:rPr sz="1200" spc="-10" dirty="0">
                <a:latin typeface="Calibri"/>
                <a:cs typeface="Calibri"/>
              </a:rPr>
              <a:t>ед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5" dirty="0">
                <a:latin typeface="Calibri"/>
                <a:cs typeface="Calibri"/>
              </a:rPr>
              <a:t>р</a:t>
            </a:r>
            <a:r>
              <a:rPr sz="1200" dirty="0">
                <a:latin typeface="Calibri"/>
                <a:cs typeface="Calibri"/>
              </a:rPr>
              <a:t>ации</a:t>
            </a:r>
          </a:p>
          <a:p>
            <a:pPr marL="277495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Соверше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твова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ие</a:t>
            </a:r>
            <a:r>
              <a:rPr sz="1200" spc="1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б</a:t>
            </a:r>
            <a:r>
              <a:rPr sz="1200" spc="-45" dirty="0">
                <a:latin typeface="Calibri"/>
                <a:cs typeface="Calibri"/>
              </a:rPr>
              <a:t>ю</a:t>
            </a:r>
            <a:r>
              <a:rPr sz="1200" dirty="0">
                <a:latin typeface="Calibri"/>
                <a:cs typeface="Calibri"/>
              </a:rPr>
              <a:t>д</a:t>
            </a:r>
            <a:r>
              <a:rPr sz="1200" spc="-10" dirty="0">
                <a:latin typeface="Calibri"/>
                <a:cs typeface="Calibri"/>
              </a:rPr>
              <a:t>ж</a:t>
            </a:r>
            <a:r>
              <a:rPr sz="1200" dirty="0">
                <a:latin typeface="Calibri"/>
                <a:cs typeface="Calibri"/>
              </a:rPr>
              <a:t>ет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ой</a:t>
            </a:r>
            <a:r>
              <a:rPr sz="1200" spc="12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12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ало</a:t>
            </a:r>
            <a:r>
              <a:rPr sz="1200" spc="-10" dirty="0">
                <a:latin typeface="Calibri"/>
                <a:cs typeface="Calibri"/>
              </a:rPr>
              <a:t>г</a:t>
            </a:r>
            <a:r>
              <a:rPr sz="1200" dirty="0">
                <a:latin typeface="Calibri"/>
                <a:cs typeface="Calibri"/>
              </a:rPr>
              <a:t>овой</a:t>
            </a:r>
            <a:r>
              <a:rPr sz="1200" spc="1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п</a:t>
            </a:r>
            <a:r>
              <a:rPr sz="1200" spc="-25" dirty="0">
                <a:latin typeface="Calibri"/>
                <a:cs typeface="Calibri"/>
              </a:rPr>
              <a:t>о</a:t>
            </a:r>
            <a:r>
              <a:rPr sz="1200" dirty="0">
                <a:latin typeface="Calibri"/>
                <a:cs typeface="Calibri"/>
              </a:rPr>
              <a:t>лити</a:t>
            </a:r>
            <a:r>
              <a:rPr sz="1200" spc="-5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и,</a:t>
            </a:r>
            <a:r>
              <a:rPr sz="1200" spc="13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даль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ейш</a:t>
            </a:r>
            <a:r>
              <a:rPr sz="1200" spc="10" dirty="0">
                <a:latin typeface="Calibri"/>
                <a:cs typeface="Calibri"/>
              </a:rPr>
              <a:t>а</a:t>
            </a:r>
            <a:r>
              <a:rPr sz="1200" dirty="0">
                <a:latin typeface="Calibri"/>
                <a:cs typeface="Calibri"/>
              </a:rPr>
              <a:t>я </a:t>
            </a:r>
            <a:r>
              <a:rPr sz="1200" spc="-13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её</a:t>
            </a:r>
            <a:r>
              <a:rPr sz="1200" spc="12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реали</a:t>
            </a:r>
            <a:r>
              <a:rPr sz="1200" spc="-5" dirty="0">
                <a:latin typeface="Calibri"/>
                <a:cs typeface="Calibri"/>
              </a:rPr>
              <a:t>з</a:t>
            </a:r>
            <a:r>
              <a:rPr sz="1200" dirty="0">
                <a:latin typeface="Calibri"/>
                <a:cs typeface="Calibri"/>
              </a:rPr>
              <a:t>ация</a:t>
            </a:r>
            <a:r>
              <a:rPr sz="1200" spc="1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–</a:t>
            </a:r>
          </a:p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важ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ейшее  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апра</a:t>
            </a:r>
            <a:r>
              <a:rPr sz="1200" spc="-10" dirty="0">
                <a:latin typeface="Calibri"/>
                <a:cs typeface="Calibri"/>
              </a:rPr>
              <a:t>в</a:t>
            </a:r>
            <a:r>
              <a:rPr sz="1200" dirty="0">
                <a:latin typeface="Calibri"/>
                <a:cs typeface="Calibri"/>
              </a:rPr>
              <a:t>ле</a:t>
            </a:r>
            <a:r>
              <a:rPr sz="1200" spc="-2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ие  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д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-5" dirty="0">
                <a:latin typeface="Calibri"/>
                <a:cs typeface="Calibri"/>
              </a:rPr>
              <a:t>я</a:t>
            </a:r>
            <a:r>
              <a:rPr sz="1200" spc="-10" dirty="0">
                <a:latin typeface="Calibri"/>
                <a:cs typeface="Calibri"/>
              </a:rPr>
              <a:t>т</a:t>
            </a:r>
            <a:r>
              <a:rPr sz="1200" spc="-15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ль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ости  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ад</a:t>
            </a:r>
            <a:r>
              <a:rPr sz="1200" spc="15" dirty="0">
                <a:latin typeface="Calibri"/>
                <a:cs typeface="Calibri"/>
              </a:rPr>
              <a:t>м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-10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т</a:t>
            </a:r>
            <a:r>
              <a:rPr sz="1200" spc="5" dirty="0">
                <a:latin typeface="Calibri"/>
                <a:cs typeface="Calibri"/>
              </a:rPr>
              <a:t>р</a:t>
            </a:r>
            <a:r>
              <a:rPr sz="1200" dirty="0">
                <a:latin typeface="Calibri"/>
                <a:cs typeface="Calibri"/>
              </a:rPr>
              <a:t>а</a:t>
            </a:r>
            <a:r>
              <a:rPr sz="1200" spc="-5" dirty="0">
                <a:latin typeface="Calibri"/>
                <a:cs typeface="Calibri"/>
              </a:rPr>
              <a:t>ц</a:t>
            </a:r>
            <a:r>
              <a:rPr sz="1200" dirty="0">
                <a:latin typeface="Calibri"/>
                <a:cs typeface="Calibri"/>
              </a:rPr>
              <a:t>ии  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м</a:t>
            </a:r>
            <a:r>
              <a:rPr sz="1200" spc="-5" dirty="0">
                <a:latin typeface="Calibri"/>
                <a:cs typeface="Calibri"/>
              </a:rPr>
              <a:t>у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-10" dirty="0">
                <a:latin typeface="Calibri"/>
                <a:cs typeface="Calibri"/>
              </a:rPr>
              <a:t>ц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-5" dirty="0">
                <a:latin typeface="Calibri"/>
                <a:cs typeface="Calibri"/>
              </a:rPr>
              <a:t>п</a:t>
            </a:r>
            <a:r>
              <a:rPr sz="1200" spc="10" dirty="0">
                <a:latin typeface="Calibri"/>
                <a:cs typeface="Calibri"/>
              </a:rPr>
              <a:t>а</a:t>
            </a:r>
            <a:r>
              <a:rPr sz="1200" dirty="0">
                <a:latin typeface="Calibri"/>
                <a:cs typeface="Calibri"/>
              </a:rPr>
              <a:t>ль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о</a:t>
            </a:r>
            <a:r>
              <a:rPr sz="1200" spc="-10" dirty="0">
                <a:latin typeface="Calibri"/>
                <a:cs typeface="Calibri"/>
              </a:rPr>
              <a:t>г</a:t>
            </a:r>
            <a:r>
              <a:rPr sz="1200" dirty="0">
                <a:latin typeface="Calibri"/>
                <a:cs typeface="Calibri"/>
              </a:rPr>
              <a:t>о  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образова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8536" y="1070228"/>
            <a:ext cx="470535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428115" algn="l"/>
                <a:tab pos="2292350" algn="l"/>
                <a:tab pos="3352165" algn="l"/>
                <a:tab pos="3928110" algn="l"/>
              </a:tabLst>
            </a:pPr>
            <a:r>
              <a:rPr sz="1200" spc="-15" dirty="0">
                <a:latin typeface="Calibri"/>
                <a:cs typeface="Calibri"/>
              </a:rPr>
              <a:t>Щ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5" dirty="0">
                <a:latin typeface="Calibri"/>
                <a:cs typeface="Calibri"/>
              </a:rPr>
              <a:t>р</a:t>
            </a:r>
            <a:r>
              <a:rPr sz="1200" dirty="0">
                <a:latin typeface="Calibri"/>
                <a:cs typeface="Calibri"/>
              </a:rPr>
              <a:t>б</a:t>
            </a:r>
            <a:r>
              <a:rPr sz="1200" spc="-5" dirty="0">
                <a:latin typeface="Calibri"/>
                <a:cs typeface="Calibri"/>
              </a:rPr>
              <a:t>и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овс</a:t>
            </a:r>
            <a:r>
              <a:rPr sz="1200" spc="-10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ий	райо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.	</a:t>
            </a:r>
            <a:r>
              <a:rPr sz="1200" spc="-70" dirty="0">
                <a:latin typeface="Calibri"/>
                <a:cs typeface="Calibri"/>
              </a:rPr>
              <a:t>У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пеш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spc="10" dirty="0">
                <a:latin typeface="Calibri"/>
                <a:cs typeface="Calibri"/>
              </a:rPr>
              <a:t>а</a:t>
            </a:r>
            <a:r>
              <a:rPr sz="1200" dirty="0">
                <a:latin typeface="Calibri"/>
                <a:cs typeface="Calibri"/>
              </a:rPr>
              <a:t>я	</a:t>
            </a:r>
            <a:r>
              <a:rPr sz="1200" spc="-5" dirty="0">
                <a:latin typeface="Calibri"/>
                <a:cs typeface="Calibri"/>
              </a:rPr>
              <a:t>и</a:t>
            </a:r>
            <a:r>
              <a:rPr sz="1200" dirty="0">
                <a:latin typeface="Calibri"/>
                <a:cs typeface="Calibri"/>
              </a:rPr>
              <a:t>х	реали</a:t>
            </a:r>
            <a:r>
              <a:rPr sz="1200" spc="-5" dirty="0">
                <a:latin typeface="Calibri"/>
                <a:cs typeface="Calibri"/>
              </a:rPr>
              <a:t>з</a:t>
            </a:r>
            <a:r>
              <a:rPr sz="1200" dirty="0">
                <a:latin typeface="Calibri"/>
                <a:cs typeface="Calibri"/>
              </a:rPr>
              <a:t>ация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554373" y="1070229"/>
            <a:ext cx="911225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3020" algn="r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п</a:t>
            </a:r>
            <a:r>
              <a:rPr sz="1200" spc="10" dirty="0">
                <a:latin typeface="Calibri"/>
                <a:cs typeface="Calibri"/>
              </a:rPr>
              <a:t>о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о</a:t>
            </a:r>
            <a:r>
              <a:rPr sz="1200" spc="5" dirty="0">
                <a:latin typeface="Calibri"/>
                <a:cs typeface="Calibri"/>
              </a:rPr>
              <a:t>б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тв</a:t>
            </a:r>
            <a:r>
              <a:rPr sz="1200" spc="-20" dirty="0">
                <a:latin typeface="Calibri"/>
                <a:cs typeface="Calibri"/>
              </a:rPr>
              <a:t>у</a:t>
            </a:r>
            <a:r>
              <a:rPr sz="1200" dirty="0">
                <a:latin typeface="Calibri"/>
                <a:cs typeface="Calibri"/>
              </a:rPr>
              <a:t>ет </a:t>
            </a:r>
            <a:r>
              <a:rPr sz="1200" spc="-10" dirty="0">
                <a:latin typeface="Calibri"/>
                <a:cs typeface="Calibri"/>
              </a:rPr>
              <a:t>д</a:t>
            </a:r>
            <a:r>
              <a:rPr sz="1200" spc="10" dirty="0">
                <a:latin typeface="Calibri"/>
                <a:cs typeface="Calibri"/>
              </a:rPr>
              <a:t>е</a:t>
            </a:r>
            <a:r>
              <a:rPr sz="1200" spc="-5" dirty="0">
                <a:latin typeface="Calibri"/>
                <a:cs typeface="Calibri"/>
              </a:rPr>
              <a:t>я</a:t>
            </a:r>
            <a:r>
              <a:rPr sz="1200" spc="-10" dirty="0">
                <a:latin typeface="Calibri"/>
                <a:cs typeface="Calibri"/>
              </a:rPr>
              <a:t>т</a:t>
            </a:r>
            <a:r>
              <a:rPr sz="1200" spc="-25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ль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spc="10" dirty="0">
                <a:latin typeface="Calibri"/>
                <a:cs typeface="Calibri"/>
              </a:rPr>
              <a:t>о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ти </a:t>
            </a:r>
            <a:r>
              <a:rPr sz="1200" spc="-45" dirty="0">
                <a:latin typeface="Calibri"/>
                <a:cs typeface="Calibri"/>
              </a:rPr>
              <a:t>г</a:t>
            </a:r>
            <a:r>
              <a:rPr sz="1200" dirty="0">
                <a:latin typeface="Calibri"/>
                <a:cs typeface="Calibri"/>
              </a:rPr>
              <a:t>лав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ыми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8538" y="1253110"/>
            <a:ext cx="495998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266825" algn="l"/>
                <a:tab pos="2568575" algn="l"/>
                <a:tab pos="3352165" algn="l"/>
                <a:tab pos="4022725" algn="l"/>
                <a:tab pos="4402455" algn="l"/>
              </a:tabLst>
            </a:pPr>
            <a:r>
              <a:rPr sz="1200" dirty="0">
                <a:latin typeface="Calibri"/>
                <a:cs typeface="Calibri"/>
              </a:rPr>
              <a:t>опр</a:t>
            </a:r>
            <a:r>
              <a:rPr sz="1200" spc="-10" dirty="0">
                <a:latin typeface="Calibri"/>
                <a:cs typeface="Calibri"/>
              </a:rPr>
              <a:t>ед</a:t>
            </a:r>
            <a:r>
              <a:rPr sz="1200" spc="-25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лё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о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ти,	пр</a:t>
            </a:r>
            <a:r>
              <a:rPr sz="1200" spc="-25" dirty="0">
                <a:latin typeface="Calibri"/>
                <a:cs typeface="Calibri"/>
              </a:rPr>
              <a:t>е</a:t>
            </a:r>
            <a:r>
              <a:rPr sz="1200" spc="-10" dirty="0">
                <a:latin typeface="Calibri"/>
                <a:cs typeface="Calibri"/>
              </a:rPr>
              <a:t>д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spc="-20" dirty="0">
                <a:latin typeface="Calibri"/>
                <a:cs typeface="Calibri"/>
              </a:rPr>
              <a:t>к</a:t>
            </a:r>
            <a:r>
              <a:rPr sz="1200" spc="10" dirty="0">
                <a:latin typeface="Calibri"/>
                <a:cs typeface="Calibri"/>
              </a:rPr>
              <a:t>а</a:t>
            </a:r>
            <a:r>
              <a:rPr sz="1200" spc="-5" dirty="0">
                <a:latin typeface="Calibri"/>
                <a:cs typeface="Calibri"/>
              </a:rPr>
              <a:t>з</a:t>
            </a:r>
            <a:r>
              <a:rPr sz="1200" spc="-20" dirty="0">
                <a:latin typeface="Calibri"/>
                <a:cs typeface="Calibri"/>
              </a:rPr>
              <a:t>у</a:t>
            </a:r>
            <a:r>
              <a:rPr sz="1200" spc="-10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мо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ти,	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spc="10" dirty="0">
                <a:latin typeface="Calibri"/>
                <a:cs typeface="Calibri"/>
              </a:rPr>
              <a:t>о</a:t>
            </a:r>
            <a:r>
              <a:rPr sz="1200" spc="-20" dirty="0">
                <a:latin typeface="Calibri"/>
                <a:cs typeface="Calibri"/>
              </a:rPr>
              <a:t>з</a:t>
            </a:r>
            <a:r>
              <a:rPr sz="1200" dirty="0">
                <a:latin typeface="Calibri"/>
                <a:cs typeface="Calibri"/>
              </a:rPr>
              <a:t>да</a:t>
            </a:r>
            <a:r>
              <a:rPr sz="1200" spc="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ию	у</a:t>
            </a:r>
            <a:r>
              <a:rPr sz="1200" spc="-10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ловий	д</a:t>
            </a:r>
            <a:r>
              <a:rPr sz="1200" spc="10" dirty="0">
                <a:latin typeface="Calibri"/>
                <a:cs typeface="Calibri"/>
              </a:rPr>
              <a:t>л</a:t>
            </a:r>
            <a:r>
              <a:rPr sz="1200" dirty="0">
                <a:latin typeface="Calibri"/>
                <a:cs typeface="Calibri"/>
              </a:rPr>
              <a:t>я	в</a:t>
            </a:r>
            <a:r>
              <a:rPr sz="1200" spc="-10" dirty="0">
                <a:latin typeface="Calibri"/>
                <a:cs typeface="Calibri"/>
              </a:rPr>
              <a:t>ед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spc="5" dirty="0">
                <a:latin typeface="Calibri"/>
                <a:cs typeface="Calibri"/>
              </a:rPr>
              <a:t>и</a:t>
            </a:r>
            <a:r>
              <a:rPr sz="1200" dirty="0">
                <a:latin typeface="Calibri"/>
                <a:cs typeface="Calibri"/>
              </a:rPr>
              <a:t>я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8538" y="1435988"/>
            <a:ext cx="501586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861185" algn="l"/>
                <a:tab pos="2832100" algn="l"/>
                <a:tab pos="4423410" algn="l"/>
              </a:tabLst>
            </a:pP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ало</a:t>
            </a:r>
            <a:r>
              <a:rPr sz="1200" spc="-10" dirty="0">
                <a:latin typeface="Calibri"/>
                <a:cs typeface="Calibri"/>
              </a:rPr>
              <a:t>г</a:t>
            </a:r>
            <a:r>
              <a:rPr sz="1200" dirty="0">
                <a:latin typeface="Calibri"/>
                <a:cs typeface="Calibri"/>
              </a:rPr>
              <a:t>опла</a:t>
            </a:r>
            <a:r>
              <a:rPr sz="1200" spc="-10" dirty="0">
                <a:latin typeface="Calibri"/>
                <a:cs typeface="Calibri"/>
              </a:rPr>
              <a:t>т</a:t>
            </a:r>
            <a:r>
              <a:rPr sz="1200" spc="-25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льщи</a:t>
            </a:r>
            <a:r>
              <a:rPr sz="1200" spc="-20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ами,	</a:t>
            </a:r>
            <a:r>
              <a:rPr sz="1200" spc="-45" dirty="0">
                <a:latin typeface="Calibri"/>
                <a:cs typeface="Calibri"/>
              </a:rPr>
              <a:t>г</a:t>
            </a:r>
            <a:r>
              <a:rPr sz="1200" dirty="0">
                <a:latin typeface="Calibri"/>
                <a:cs typeface="Calibri"/>
              </a:rPr>
              <a:t>лав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ыми	ад</a:t>
            </a:r>
            <a:r>
              <a:rPr sz="1200" spc="5" dirty="0">
                <a:latin typeface="Calibri"/>
                <a:cs typeface="Calibri"/>
              </a:rPr>
              <a:t>м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т</a:t>
            </a:r>
            <a:r>
              <a:rPr sz="1200" spc="5" dirty="0">
                <a:latin typeface="Calibri"/>
                <a:cs typeface="Calibri"/>
              </a:rPr>
              <a:t>р</a:t>
            </a:r>
            <a:r>
              <a:rPr sz="1200" dirty="0">
                <a:latin typeface="Calibri"/>
                <a:cs typeface="Calibri"/>
              </a:rPr>
              <a:t>а</a:t>
            </a:r>
            <a:r>
              <a:rPr sz="1200" spc="-10" dirty="0">
                <a:latin typeface="Calibri"/>
                <a:cs typeface="Calibri"/>
              </a:rPr>
              <a:t>то</a:t>
            </a:r>
            <a:r>
              <a:rPr sz="1200" dirty="0">
                <a:latin typeface="Calibri"/>
                <a:cs typeface="Calibri"/>
              </a:rPr>
              <a:t>р</a:t>
            </a:r>
            <a:r>
              <a:rPr sz="1200" spc="-15" dirty="0">
                <a:latin typeface="Calibri"/>
                <a:cs typeface="Calibri"/>
              </a:rPr>
              <a:t>а</a:t>
            </a:r>
            <a:r>
              <a:rPr sz="1200" dirty="0">
                <a:latin typeface="Calibri"/>
                <a:cs typeface="Calibri"/>
              </a:rPr>
              <a:t>ми	</a:t>
            </a:r>
            <a:r>
              <a:rPr sz="1200" spc="-10" dirty="0">
                <a:latin typeface="Calibri"/>
                <a:cs typeface="Calibri"/>
              </a:rPr>
              <a:t>до</a:t>
            </a:r>
            <a:r>
              <a:rPr sz="1200" spc="-30" dirty="0">
                <a:latin typeface="Calibri"/>
                <a:cs typeface="Calibri"/>
              </a:rPr>
              <a:t>х</a:t>
            </a:r>
            <a:r>
              <a:rPr sz="1200" spc="-25" dirty="0">
                <a:latin typeface="Calibri"/>
                <a:cs typeface="Calibri"/>
              </a:rPr>
              <a:t>о</a:t>
            </a:r>
            <a:r>
              <a:rPr sz="1200" spc="-10" dirty="0">
                <a:latin typeface="Calibri"/>
                <a:cs typeface="Calibri"/>
              </a:rPr>
              <a:t>д</a:t>
            </a:r>
            <a:r>
              <a:rPr sz="1200" dirty="0">
                <a:latin typeface="Calibri"/>
                <a:cs typeface="Calibri"/>
              </a:rPr>
              <a:t>ов,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78536" y="1618868"/>
            <a:ext cx="598551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рас</a:t>
            </a:r>
            <a:r>
              <a:rPr sz="1200" spc="-5" dirty="0">
                <a:latin typeface="Calibri"/>
                <a:cs typeface="Calibri"/>
              </a:rPr>
              <a:t>п</a:t>
            </a:r>
            <a:r>
              <a:rPr sz="1200" dirty="0">
                <a:latin typeface="Calibri"/>
                <a:cs typeface="Calibri"/>
              </a:rPr>
              <a:t>ор</a:t>
            </a:r>
            <a:r>
              <a:rPr sz="1200" spc="-5" dirty="0">
                <a:latin typeface="Calibri"/>
                <a:cs typeface="Calibri"/>
              </a:rPr>
              <a:t>я</a:t>
            </a:r>
            <a:r>
              <a:rPr sz="1200" dirty="0">
                <a:latin typeface="Calibri"/>
                <a:cs typeface="Calibri"/>
              </a:rPr>
              <a:t>ди</a:t>
            </a:r>
            <a:r>
              <a:rPr sz="1200" spc="-10" dirty="0">
                <a:latin typeface="Calibri"/>
                <a:cs typeface="Calibri"/>
              </a:rPr>
              <a:t>т</a:t>
            </a:r>
            <a:r>
              <a:rPr sz="1200" spc="-25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л</a:t>
            </a:r>
            <a:r>
              <a:rPr sz="1200" spc="-5" dirty="0">
                <a:latin typeface="Calibri"/>
                <a:cs typeface="Calibri"/>
              </a:rPr>
              <a:t>я</a:t>
            </a:r>
            <a:r>
              <a:rPr sz="1200" dirty="0">
                <a:latin typeface="Calibri"/>
                <a:cs typeface="Calibri"/>
              </a:rPr>
              <a:t>ми </a:t>
            </a:r>
            <a:r>
              <a:rPr sz="1200" spc="1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б</a:t>
            </a:r>
            <a:r>
              <a:rPr sz="1200" spc="-45" dirty="0">
                <a:latin typeface="Calibri"/>
                <a:cs typeface="Calibri"/>
              </a:rPr>
              <a:t>ю</a:t>
            </a:r>
            <a:r>
              <a:rPr sz="1200" spc="10" dirty="0">
                <a:latin typeface="Calibri"/>
                <a:cs typeface="Calibri"/>
              </a:rPr>
              <a:t>д</a:t>
            </a:r>
            <a:r>
              <a:rPr sz="1200" spc="-15" dirty="0">
                <a:latin typeface="Calibri"/>
                <a:cs typeface="Calibri"/>
              </a:rPr>
              <a:t>ж</a:t>
            </a:r>
            <a:r>
              <a:rPr sz="1200" dirty="0">
                <a:latin typeface="Calibri"/>
                <a:cs typeface="Calibri"/>
              </a:rPr>
              <a:t>ет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ых </a:t>
            </a:r>
            <a:r>
              <a:rPr sz="1200" spc="114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spc="-10" dirty="0">
                <a:latin typeface="Calibri"/>
                <a:cs typeface="Calibri"/>
              </a:rPr>
              <a:t>ред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тв</a:t>
            </a:r>
            <a:r>
              <a:rPr sz="1200" spc="-5" dirty="0">
                <a:latin typeface="Calibri"/>
                <a:cs typeface="Calibri"/>
              </a:rPr>
              <a:t>,</a:t>
            </a:r>
            <a:r>
              <a:rPr sz="1200" dirty="0">
                <a:latin typeface="Calibri"/>
                <a:cs typeface="Calibri"/>
              </a:rPr>
              <a:t> </a:t>
            </a:r>
            <a:r>
              <a:rPr sz="1200" spc="114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м</a:t>
            </a:r>
            <a:r>
              <a:rPr sz="1200" dirty="0">
                <a:latin typeface="Calibri"/>
                <a:cs typeface="Calibri"/>
              </a:rPr>
              <a:t>у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иц</a:t>
            </a:r>
            <a:r>
              <a:rPr sz="1200" spc="-5" dirty="0">
                <a:latin typeface="Calibri"/>
                <a:cs typeface="Calibri"/>
              </a:rPr>
              <a:t>и</a:t>
            </a:r>
            <a:r>
              <a:rPr sz="1200" dirty="0">
                <a:latin typeface="Calibri"/>
                <a:cs typeface="Calibri"/>
              </a:rPr>
              <a:t>паль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ым </a:t>
            </a:r>
            <a:r>
              <a:rPr sz="1200" spc="12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у</a:t>
            </a:r>
            <a:r>
              <a:rPr sz="1200" spc="-15" dirty="0">
                <a:latin typeface="Calibri"/>
                <a:cs typeface="Calibri"/>
              </a:rPr>
              <a:t>ч</a:t>
            </a:r>
            <a:r>
              <a:rPr sz="1200" dirty="0">
                <a:latin typeface="Calibri"/>
                <a:cs typeface="Calibri"/>
              </a:rPr>
              <a:t>р</a:t>
            </a:r>
            <a:r>
              <a:rPr sz="1200" spc="-25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ж</a:t>
            </a:r>
            <a:r>
              <a:rPr sz="1200" spc="-10" dirty="0">
                <a:latin typeface="Calibri"/>
                <a:cs typeface="Calibri"/>
              </a:rPr>
              <a:t>д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-10" dirty="0">
                <a:latin typeface="Calibri"/>
                <a:cs typeface="Calibri"/>
              </a:rPr>
              <a:t>я</a:t>
            </a:r>
            <a:r>
              <a:rPr sz="1200" dirty="0">
                <a:latin typeface="Calibri"/>
                <a:cs typeface="Calibri"/>
              </a:rPr>
              <a:t>ми, </a:t>
            </a:r>
            <a:r>
              <a:rPr sz="1200" spc="12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т</a:t>
            </a:r>
            <a:r>
              <a:rPr sz="1200" dirty="0">
                <a:latin typeface="Calibri"/>
                <a:cs typeface="Calibri"/>
              </a:rPr>
              <a:t>о </a:t>
            </a:r>
            <a:r>
              <a:rPr sz="1200" spc="1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есть </a:t>
            </a:r>
            <a:r>
              <a:rPr sz="1200" spc="1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вс</a:t>
            </a:r>
            <a:r>
              <a:rPr sz="1200" spc="-15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ми уча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тн</a:t>
            </a:r>
            <a:r>
              <a:rPr sz="1200" spc="-5" dirty="0">
                <a:latin typeface="Calibri"/>
                <a:cs typeface="Calibri"/>
              </a:rPr>
              <a:t>и</a:t>
            </a:r>
            <a:r>
              <a:rPr sz="1200" spc="-20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ам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б</a:t>
            </a:r>
            <a:r>
              <a:rPr sz="1200" spc="-45" dirty="0">
                <a:latin typeface="Calibri"/>
                <a:cs typeface="Calibri"/>
              </a:rPr>
              <a:t>ю</a:t>
            </a:r>
            <a:r>
              <a:rPr sz="1200" dirty="0">
                <a:latin typeface="Calibri"/>
                <a:cs typeface="Calibri"/>
              </a:rPr>
              <a:t>д</a:t>
            </a:r>
            <a:r>
              <a:rPr sz="1200" spc="-10" dirty="0">
                <a:latin typeface="Calibri"/>
                <a:cs typeface="Calibri"/>
              </a:rPr>
              <a:t>ж</a:t>
            </a:r>
            <a:r>
              <a:rPr sz="1200" dirty="0">
                <a:latin typeface="Calibri"/>
                <a:cs typeface="Calibri"/>
              </a:rPr>
              <a:t>ет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о</a:t>
            </a:r>
            <a:r>
              <a:rPr sz="1200" spc="-10" dirty="0">
                <a:latin typeface="Calibri"/>
                <a:cs typeface="Calibri"/>
              </a:rPr>
              <a:t>г</a:t>
            </a:r>
            <a:r>
              <a:rPr sz="1200" dirty="0">
                <a:latin typeface="Calibri"/>
                <a:cs typeface="Calibri"/>
              </a:rPr>
              <a:t>о про</a:t>
            </a:r>
            <a:r>
              <a:rPr sz="1200" spc="-15" dirty="0">
                <a:latin typeface="Calibri"/>
                <a:cs typeface="Calibri"/>
              </a:rPr>
              <a:t>ц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-15" dirty="0">
                <a:latin typeface="Calibri"/>
                <a:cs typeface="Calibri"/>
              </a:rPr>
              <a:t>с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а</a:t>
            </a:r>
            <a:r>
              <a:rPr sz="1200" spc="2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м</a:t>
            </a:r>
            <a:r>
              <a:rPr sz="1200" dirty="0">
                <a:latin typeface="Calibri"/>
                <a:cs typeface="Calibri"/>
              </a:rPr>
              <a:t>у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иц</a:t>
            </a:r>
            <a:r>
              <a:rPr sz="1200" spc="-5" dirty="0">
                <a:latin typeface="Calibri"/>
                <a:cs typeface="Calibri"/>
              </a:rPr>
              <a:t>и</a:t>
            </a:r>
            <a:r>
              <a:rPr sz="1200" dirty="0">
                <a:latin typeface="Calibri"/>
                <a:cs typeface="Calibri"/>
              </a:rPr>
              <a:t>паль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о</a:t>
            </a:r>
            <a:r>
              <a:rPr sz="1200" spc="-10" dirty="0">
                <a:latin typeface="Calibri"/>
                <a:cs typeface="Calibri"/>
              </a:rPr>
              <a:t>г</a:t>
            </a:r>
            <a:r>
              <a:rPr sz="1200" dirty="0">
                <a:latin typeface="Calibri"/>
                <a:cs typeface="Calibri"/>
              </a:rPr>
              <a:t>о</a:t>
            </a:r>
            <a:r>
              <a:rPr sz="1200" spc="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обра</a:t>
            </a:r>
            <a:r>
              <a:rPr sz="1200" spc="-5" dirty="0">
                <a:latin typeface="Calibri"/>
                <a:cs typeface="Calibri"/>
              </a:rPr>
              <a:t>з</a:t>
            </a:r>
            <a:r>
              <a:rPr sz="1200" dirty="0">
                <a:latin typeface="Calibri"/>
                <a:cs typeface="Calibri"/>
              </a:rPr>
              <a:t>ова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ия</a:t>
            </a:r>
            <a:r>
              <a:rPr sz="1200" spc="15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Щ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5" dirty="0">
                <a:latin typeface="Calibri"/>
                <a:cs typeface="Calibri"/>
              </a:rPr>
              <a:t>р</a:t>
            </a:r>
            <a:r>
              <a:rPr sz="1200" dirty="0">
                <a:latin typeface="Calibri"/>
                <a:cs typeface="Calibri"/>
              </a:rPr>
              <a:t>б</a:t>
            </a:r>
            <a:r>
              <a:rPr sz="1200" spc="-5" dirty="0">
                <a:latin typeface="Calibri"/>
                <a:cs typeface="Calibri"/>
              </a:rPr>
              <a:t>и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овс</a:t>
            </a:r>
            <a:r>
              <a:rPr sz="1200" spc="-10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ий</a:t>
            </a:r>
            <a:r>
              <a:rPr sz="1200" spc="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райо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.</a:t>
            </a:r>
          </a:p>
        </p:txBody>
      </p:sp>
      <p:sp>
        <p:nvSpPr>
          <p:cNvPr id="8" name="object 8"/>
          <p:cNvSpPr/>
          <p:nvPr/>
        </p:nvSpPr>
        <p:spPr>
          <a:xfrm>
            <a:off x="219077" y="3095627"/>
            <a:ext cx="923925" cy="1485900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17957" y="3296693"/>
            <a:ext cx="333425" cy="1052831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226060" marR="5080" indent="-213360">
              <a:lnSpc>
                <a:spcPts val="1320"/>
              </a:lnSpc>
            </a:pPr>
            <a:r>
              <a:rPr sz="1200" b="1" spc="-5" dirty="0">
                <a:latin typeface="Calibri"/>
                <a:cs typeface="Calibri"/>
              </a:rPr>
              <a:t>Ф</a:t>
            </a:r>
            <a:r>
              <a:rPr sz="1200" b="1" dirty="0">
                <a:latin typeface="Calibri"/>
                <a:cs typeface="Calibri"/>
              </a:rPr>
              <a:t>ормиро</a:t>
            </a:r>
            <a:r>
              <a:rPr sz="1200" b="1" spc="-5" dirty="0">
                <a:latin typeface="Calibri"/>
                <a:cs typeface="Calibri"/>
              </a:rPr>
              <a:t>ва</a:t>
            </a:r>
            <a:r>
              <a:rPr sz="1200" b="1" dirty="0">
                <a:latin typeface="Calibri"/>
                <a:cs typeface="Calibri"/>
              </a:rPr>
              <a:t>ние б</a:t>
            </a:r>
            <a:r>
              <a:rPr sz="1200" b="1" spc="-30" dirty="0">
                <a:latin typeface="Calibri"/>
                <a:cs typeface="Calibri"/>
              </a:rPr>
              <a:t>ю</a:t>
            </a:r>
            <a:r>
              <a:rPr sz="1200" b="1" dirty="0">
                <a:latin typeface="Calibri"/>
                <a:cs typeface="Calibri"/>
              </a:rPr>
              <a:t>д</a:t>
            </a:r>
            <a:r>
              <a:rPr sz="1200" b="1" spc="-25" dirty="0">
                <a:latin typeface="Calibri"/>
                <a:cs typeface="Calibri"/>
              </a:rPr>
              <a:t>ж</a:t>
            </a:r>
            <a:r>
              <a:rPr sz="1200" b="1" spc="-5" dirty="0">
                <a:latin typeface="Calibri"/>
                <a:cs typeface="Calibri"/>
              </a:rPr>
              <a:t>е</a:t>
            </a:r>
            <a:r>
              <a:rPr sz="1200" b="1" dirty="0">
                <a:latin typeface="Calibri"/>
                <a:cs typeface="Calibri"/>
              </a:rPr>
              <a:t>та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95375" y="3676649"/>
            <a:ext cx="304800" cy="323851"/>
          </a:xfrm>
          <a:prstGeom prst="rect">
            <a:avLst/>
          </a:prstGeom>
          <a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343027" y="3048000"/>
            <a:ext cx="923925" cy="1533525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473455" y="3247161"/>
            <a:ext cx="679673" cy="11537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065" marR="5080" indent="1270" algn="ctr">
              <a:lnSpc>
                <a:spcPct val="91700"/>
              </a:lnSpc>
            </a:pPr>
            <a:r>
              <a:rPr sz="1200" b="1" spc="-20" dirty="0">
                <a:latin typeface="Calibri"/>
                <a:cs typeface="Calibri"/>
              </a:rPr>
              <a:t>О</a:t>
            </a:r>
            <a:r>
              <a:rPr sz="1200" b="1" spc="-15" dirty="0">
                <a:latin typeface="Calibri"/>
                <a:cs typeface="Calibri"/>
              </a:rPr>
              <a:t>д</a:t>
            </a:r>
            <a:r>
              <a:rPr sz="1200" b="1" dirty="0">
                <a:latin typeface="Calibri"/>
                <a:cs typeface="Calibri"/>
              </a:rPr>
              <a:t>обр</a:t>
            </a:r>
            <a:r>
              <a:rPr sz="1200" b="1" spc="-5" dirty="0">
                <a:latin typeface="Calibri"/>
                <a:cs typeface="Calibri"/>
              </a:rPr>
              <a:t>е</a:t>
            </a:r>
            <a:r>
              <a:rPr sz="1200" b="1" dirty="0">
                <a:latin typeface="Calibri"/>
                <a:cs typeface="Calibri"/>
              </a:rPr>
              <a:t>ние б</a:t>
            </a:r>
            <a:r>
              <a:rPr sz="1200" b="1" spc="-30" dirty="0">
                <a:latin typeface="Calibri"/>
                <a:cs typeface="Calibri"/>
              </a:rPr>
              <a:t>ю</a:t>
            </a:r>
            <a:r>
              <a:rPr sz="1200" b="1" dirty="0">
                <a:latin typeface="Calibri"/>
                <a:cs typeface="Calibri"/>
              </a:rPr>
              <a:t>д</a:t>
            </a:r>
            <a:r>
              <a:rPr sz="1200" b="1" spc="-25" dirty="0">
                <a:latin typeface="Calibri"/>
                <a:cs typeface="Calibri"/>
              </a:rPr>
              <a:t>ж</a:t>
            </a:r>
            <a:r>
              <a:rPr sz="1200" b="1" spc="-5" dirty="0">
                <a:latin typeface="Calibri"/>
                <a:cs typeface="Calibri"/>
              </a:rPr>
              <a:t>е</a:t>
            </a:r>
            <a:r>
              <a:rPr sz="1200" b="1" dirty="0">
                <a:latin typeface="Calibri"/>
                <a:cs typeface="Calibri"/>
              </a:rPr>
              <a:t>та </a:t>
            </a:r>
            <a:r>
              <a:rPr sz="1200" b="1" spc="-10" dirty="0">
                <a:latin typeface="Calibri"/>
                <a:cs typeface="Calibri"/>
              </a:rPr>
              <a:t> </a:t>
            </a:r>
            <a:r>
              <a:rPr sz="1200" b="1" spc="-55" dirty="0">
                <a:latin typeface="Calibri"/>
                <a:cs typeface="Calibri"/>
              </a:rPr>
              <a:t>г</a:t>
            </a:r>
            <a:r>
              <a:rPr sz="1200" b="1" dirty="0">
                <a:latin typeface="Calibri"/>
                <a:cs typeface="Calibri"/>
              </a:rPr>
              <a:t>л</a:t>
            </a:r>
            <a:r>
              <a:rPr sz="1200" b="1" spc="-5" dirty="0">
                <a:latin typeface="Calibri"/>
                <a:cs typeface="Calibri"/>
              </a:rPr>
              <a:t>а</a:t>
            </a:r>
            <a:r>
              <a:rPr sz="1200" b="1" spc="-10" dirty="0">
                <a:latin typeface="Calibri"/>
                <a:cs typeface="Calibri"/>
              </a:rPr>
              <a:t>в</a:t>
            </a:r>
            <a:r>
              <a:rPr sz="1200" b="1" dirty="0">
                <a:latin typeface="Calibri"/>
                <a:cs typeface="Calibri"/>
              </a:rPr>
              <a:t>ой </a:t>
            </a:r>
            <a:r>
              <a:rPr sz="1200" b="1" spc="-20" dirty="0">
                <a:latin typeface="Calibri"/>
                <a:cs typeface="Calibri"/>
              </a:rPr>
              <a:t>м</a:t>
            </a:r>
            <a:r>
              <a:rPr sz="1200" b="1" spc="-5" dirty="0">
                <a:latin typeface="Calibri"/>
                <a:cs typeface="Calibri"/>
              </a:rPr>
              <a:t>у</a:t>
            </a:r>
            <a:r>
              <a:rPr sz="1200" b="1" dirty="0">
                <a:latin typeface="Calibri"/>
                <a:cs typeface="Calibri"/>
              </a:rPr>
              <a:t>ницип</a:t>
            </a:r>
            <a:r>
              <a:rPr sz="1200" b="1" spc="-10" dirty="0">
                <a:latin typeface="Calibri"/>
                <a:cs typeface="Calibri"/>
              </a:rPr>
              <a:t>а</a:t>
            </a:r>
            <a:r>
              <a:rPr sz="1200" b="1" dirty="0">
                <a:latin typeface="Calibri"/>
                <a:cs typeface="Calibri"/>
              </a:rPr>
              <a:t>л</a:t>
            </a:r>
            <a:r>
              <a:rPr sz="1200" b="1" spc="-10" dirty="0">
                <a:latin typeface="Calibri"/>
                <a:cs typeface="Calibri"/>
              </a:rPr>
              <a:t>ь</a:t>
            </a:r>
            <a:r>
              <a:rPr sz="1200" b="1" dirty="0">
                <a:latin typeface="Calibri"/>
                <a:cs typeface="Calibri"/>
              </a:rPr>
              <a:t>но</a:t>
            </a:r>
            <a:r>
              <a:rPr sz="1200" b="1" spc="-20" dirty="0">
                <a:latin typeface="Calibri"/>
                <a:cs typeface="Calibri"/>
              </a:rPr>
              <a:t>г</a:t>
            </a:r>
            <a:r>
              <a:rPr sz="1200" b="1" dirty="0">
                <a:latin typeface="Calibri"/>
                <a:cs typeface="Calibri"/>
              </a:rPr>
              <a:t>о обр</a:t>
            </a:r>
            <a:r>
              <a:rPr sz="1200" b="1" spc="-5" dirty="0">
                <a:latin typeface="Calibri"/>
                <a:cs typeface="Calibri"/>
              </a:rPr>
              <a:t>а</a:t>
            </a:r>
            <a:r>
              <a:rPr sz="1200" b="1" dirty="0">
                <a:latin typeface="Calibri"/>
                <a:cs typeface="Calibri"/>
              </a:rPr>
              <a:t>зо</a:t>
            </a:r>
            <a:r>
              <a:rPr sz="1200" b="1" spc="-10" dirty="0">
                <a:latin typeface="Calibri"/>
                <a:cs typeface="Calibri"/>
              </a:rPr>
              <a:t>в</a:t>
            </a:r>
            <a:r>
              <a:rPr sz="1200" b="1" spc="-5" dirty="0">
                <a:latin typeface="Calibri"/>
                <a:cs typeface="Calibri"/>
              </a:rPr>
              <a:t>а</a:t>
            </a:r>
            <a:r>
              <a:rPr sz="1200" b="1" dirty="0">
                <a:latin typeface="Calibri"/>
                <a:cs typeface="Calibri"/>
              </a:rPr>
              <a:t>ния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219327" y="3676649"/>
            <a:ext cx="295275" cy="323851"/>
          </a:xfrm>
          <a:prstGeom prst="rect">
            <a:avLst/>
          </a:prstGeom>
          <a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447927" y="3095627"/>
            <a:ext cx="923925" cy="1485900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69465" y="3237647"/>
            <a:ext cx="707886" cy="11728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065" marR="5080" indent="1270" algn="ctr">
              <a:lnSpc>
                <a:spcPct val="91600"/>
              </a:lnSpc>
            </a:pPr>
            <a:r>
              <a:rPr sz="1000" b="1" dirty="0">
                <a:latin typeface="Calibri"/>
                <a:cs typeface="Calibri"/>
              </a:rPr>
              <a:t>Внесен</a:t>
            </a:r>
            <a:r>
              <a:rPr sz="1000" b="1" spc="-10" dirty="0">
                <a:latin typeface="Calibri"/>
                <a:cs typeface="Calibri"/>
              </a:rPr>
              <a:t>и</a:t>
            </a:r>
            <a:r>
              <a:rPr sz="1000" b="1" dirty="0">
                <a:latin typeface="Calibri"/>
                <a:cs typeface="Calibri"/>
              </a:rPr>
              <a:t>е б</a:t>
            </a:r>
            <a:r>
              <a:rPr sz="1000" b="1" spc="5" dirty="0">
                <a:latin typeface="Calibri"/>
                <a:cs typeface="Calibri"/>
              </a:rPr>
              <a:t>ю</a:t>
            </a:r>
            <a:r>
              <a:rPr sz="1000" b="1" spc="-5" dirty="0">
                <a:latin typeface="Calibri"/>
                <a:cs typeface="Calibri"/>
              </a:rPr>
              <a:t>д</a:t>
            </a:r>
            <a:r>
              <a:rPr sz="1000" b="1" dirty="0">
                <a:latin typeface="Calibri"/>
                <a:cs typeface="Calibri"/>
              </a:rPr>
              <a:t>же</a:t>
            </a:r>
            <a:r>
              <a:rPr sz="1000" b="1" spc="-5" dirty="0">
                <a:latin typeface="Calibri"/>
                <a:cs typeface="Calibri"/>
              </a:rPr>
              <a:t>т</a:t>
            </a:r>
            <a:r>
              <a:rPr sz="1000" b="1" dirty="0">
                <a:latin typeface="Calibri"/>
                <a:cs typeface="Calibri"/>
              </a:rPr>
              <a:t>а </a:t>
            </a:r>
            <a:r>
              <a:rPr sz="1000" b="1" spc="-10" dirty="0">
                <a:latin typeface="Calibri"/>
                <a:cs typeface="Calibri"/>
              </a:rPr>
              <a:t>г</a:t>
            </a:r>
            <a:r>
              <a:rPr sz="1000" b="1" dirty="0">
                <a:latin typeface="Calibri"/>
                <a:cs typeface="Calibri"/>
              </a:rPr>
              <a:t>лавой </a:t>
            </a:r>
            <a:r>
              <a:rPr sz="1000" b="1" spc="-5" dirty="0">
                <a:latin typeface="Calibri"/>
                <a:cs typeface="Calibri"/>
              </a:rPr>
              <a:t>муни</a:t>
            </a:r>
            <a:r>
              <a:rPr sz="1000" b="1" dirty="0">
                <a:latin typeface="Calibri"/>
                <a:cs typeface="Calibri"/>
              </a:rPr>
              <a:t>ци</a:t>
            </a:r>
            <a:r>
              <a:rPr sz="1000" b="1" spc="-10" dirty="0">
                <a:latin typeface="Calibri"/>
                <a:cs typeface="Calibri"/>
              </a:rPr>
              <a:t>п</a:t>
            </a:r>
            <a:r>
              <a:rPr sz="1000" b="1" dirty="0">
                <a:latin typeface="Calibri"/>
                <a:cs typeface="Calibri"/>
              </a:rPr>
              <a:t>аль</a:t>
            </a:r>
            <a:r>
              <a:rPr sz="1000" b="1" spc="-5" dirty="0">
                <a:latin typeface="Calibri"/>
                <a:cs typeface="Calibri"/>
              </a:rPr>
              <a:t>н</a:t>
            </a:r>
            <a:r>
              <a:rPr sz="1000" b="1" dirty="0">
                <a:latin typeface="Calibri"/>
                <a:cs typeface="Calibri"/>
              </a:rPr>
              <a:t>о</a:t>
            </a:r>
            <a:r>
              <a:rPr sz="1000" b="1" spc="-5" dirty="0">
                <a:latin typeface="Calibri"/>
                <a:cs typeface="Calibri"/>
              </a:rPr>
              <a:t>г</a:t>
            </a:r>
            <a:r>
              <a:rPr sz="1000" b="1" dirty="0">
                <a:latin typeface="Calibri"/>
                <a:cs typeface="Calibri"/>
              </a:rPr>
              <a:t>о обра</a:t>
            </a:r>
            <a:r>
              <a:rPr sz="1000" b="1" spc="-5" dirty="0">
                <a:latin typeface="Calibri"/>
                <a:cs typeface="Calibri"/>
              </a:rPr>
              <a:t>з</a:t>
            </a:r>
            <a:r>
              <a:rPr sz="1000" b="1" dirty="0">
                <a:latin typeface="Calibri"/>
                <a:cs typeface="Calibri"/>
              </a:rPr>
              <a:t>ова</a:t>
            </a:r>
            <a:r>
              <a:rPr sz="1000" b="1" spc="-5" dirty="0">
                <a:latin typeface="Calibri"/>
                <a:cs typeface="Calibri"/>
              </a:rPr>
              <a:t>н</a:t>
            </a:r>
            <a:r>
              <a:rPr sz="1000" b="1" dirty="0">
                <a:latin typeface="Calibri"/>
                <a:cs typeface="Calibri"/>
              </a:rPr>
              <a:t>ия</a:t>
            </a:r>
            <a:r>
              <a:rPr sz="1000" b="1" spc="5" dirty="0">
                <a:latin typeface="Calibri"/>
                <a:cs typeface="Calibri"/>
              </a:rPr>
              <a:t> </a:t>
            </a:r>
            <a:r>
              <a:rPr sz="1000" b="1" dirty="0">
                <a:latin typeface="Calibri"/>
                <a:cs typeface="Calibri"/>
              </a:rPr>
              <a:t>в</a:t>
            </a:r>
            <a:r>
              <a:rPr sz="1000" b="1" spc="-5" dirty="0">
                <a:latin typeface="Calibri"/>
                <a:cs typeface="Calibri"/>
              </a:rPr>
              <a:t> </a:t>
            </a:r>
            <a:r>
              <a:rPr sz="1000" b="1" dirty="0">
                <a:latin typeface="Calibri"/>
                <a:cs typeface="Calibri"/>
              </a:rPr>
              <a:t>Совет </a:t>
            </a:r>
            <a:r>
              <a:rPr sz="1000" b="1" spc="5" dirty="0">
                <a:latin typeface="Calibri"/>
                <a:cs typeface="Calibri"/>
              </a:rPr>
              <a:t>М</a:t>
            </a:r>
            <a:r>
              <a:rPr sz="1000" b="1" dirty="0">
                <a:latin typeface="Calibri"/>
                <a:cs typeface="Calibri"/>
              </a:rPr>
              <a:t>О</a:t>
            </a:r>
            <a:r>
              <a:rPr sz="1000" b="1" spc="-15" dirty="0">
                <a:latin typeface="Calibri"/>
                <a:cs typeface="Calibri"/>
              </a:rPr>
              <a:t> </a:t>
            </a:r>
            <a:r>
              <a:rPr sz="1000" b="1" dirty="0">
                <a:latin typeface="Calibri"/>
                <a:cs typeface="Calibri"/>
              </a:rPr>
              <a:t>ЩР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324226" y="3676649"/>
            <a:ext cx="295275" cy="323851"/>
          </a:xfrm>
          <a:prstGeom prst="rect">
            <a:avLst/>
          </a:prstGeom>
          <a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562352" y="3095627"/>
            <a:ext cx="923925" cy="1485900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864610" y="3265833"/>
            <a:ext cx="333425" cy="11156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5080" indent="77470">
              <a:lnSpc>
                <a:spcPts val="1320"/>
              </a:lnSpc>
            </a:pPr>
            <a:r>
              <a:rPr sz="1200" b="1" dirty="0">
                <a:latin typeface="Calibri"/>
                <a:cs typeface="Calibri"/>
              </a:rPr>
              <a:t>Р</a:t>
            </a:r>
            <a:r>
              <a:rPr sz="1200" b="1" spc="-10" dirty="0">
                <a:latin typeface="Calibri"/>
                <a:cs typeface="Calibri"/>
              </a:rPr>
              <a:t>ас</a:t>
            </a:r>
            <a:r>
              <a:rPr sz="1200" b="1" dirty="0">
                <a:latin typeface="Calibri"/>
                <a:cs typeface="Calibri"/>
              </a:rPr>
              <a:t>смотр</a:t>
            </a:r>
            <a:r>
              <a:rPr sz="1200" b="1" spc="-5" dirty="0">
                <a:latin typeface="Calibri"/>
                <a:cs typeface="Calibri"/>
              </a:rPr>
              <a:t>е</a:t>
            </a:r>
            <a:r>
              <a:rPr sz="1200" b="1" dirty="0">
                <a:latin typeface="Calibri"/>
                <a:cs typeface="Calibri"/>
              </a:rPr>
              <a:t>ние Со</a:t>
            </a:r>
            <a:r>
              <a:rPr sz="1200" b="1" spc="-10" dirty="0">
                <a:latin typeface="Calibri"/>
                <a:cs typeface="Calibri"/>
              </a:rPr>
              <a:t>в</a:t>
            </a:r>
            <a:r>
              <a:rPr sz="1200" b="1" spc="-5" dirty="0">
                <a:latin typeface="Calibri"/>
                <a:cs typeface="Calibri"/>
              </a:rPr>
              <a:t>е</a:t>
            </a:r>
            <a:r>
              <a:rPr sz="1200" b="1" spc="-15" dirty="0">
                <a:latin typeface="Calibri"/>
                <a:cs typeface="Calibri"/>
              </a:rPr>
              <a:t>т</a:t>
            </a:r>
            <a:r>
              <a:rPr sz="1200" b="1" dirty="0">
                <a:latin typeface="Calibri"/>
                <a:cs typeface="Calibri"/>
              </a:rPr>
              <a:t>ом</a:t>
            </a:r>
            <a:r>
              <a:rPr sz="1200" b="1" spc="-5" dirty="0">
                <a:latin typeface="Calibri"/>
                <a:cs typeface="Calibri"/>
              </a:rPr>
              <a:t> М</a:t>
            </a:r>
            <a:r>
              <a:rPr sz="1200" b="1" dirty="0">
                <a:latin typeface="Calibri"/>
                <a:cs typeface="Calibri"/>
              </a:rPr>
              <a:t>О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ЩР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438652" y="3676649"/>
            <a:ext cx="295275" cy="323851"/>
          </a:xfrm>
          <a:prstGeom prst="rect">
            <a:avLst/>
          </a:prstGeom>
          <a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676777" y="3095627"/>
            <a:ext cx="923925" cy="1485900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4976623" y="3248306"/>
            <a:ext cx="333425" cy="114998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5080" indent="239395">
              <a:lnSpc>
                <a:spcPts val="1320"/>
              </a:lnSpc>
            </a:pPr>
            <a:r>
              <a:rPr sz="1200" b="1" dirty="0">
                <a:latin typeface="Calibri"/>
                <a:cs typeface="Calibri"/>
              </a:rPr>
              <a:t>Пр</a:t>
            </a:r>
            <a:r>
              <a:rPr sz="1200" b="1" spc="5" dirty="0">
                <a:latin typeface="Calibri"/>
                <a:cs typeface="Calibri"/>
              </a:rPr>
              <a:t>и</a:t>
            </a:r>
            <a:r>
              <a:rPr sz="1200" b="1" dirty="0">
                <a:latin typeface="Calibri"/>
                <a:cs typeface="Calibri"/>
              </a:rPr>
              <a:t>нятие Со</a:t>
            </a:r>
            <a:r>
              <a:rPr sz="1200" b="1" spc="-10" dirty="0">
                <a:latin typeface="Calibri"/>
                <a:cs typeface="Calibri"/>
              </a:rPr>
              <a:t>в</a:t>
            </a:r>
            <a:r>
              <a:rPr sz="1200" b="1" spc="-5" dirty="0">
                <a:latin typeface="Calibri"/>
                <a:cs typeface="Calibri"/>
              </a:rPr>
              <a:t>е</a:t>
            </a:r>
            <a:r>
              <a:rPr sz="1200" b="1" spc="-15" dirty="0">
                <a:latin typeface="Calibri"/>
                <a:cs typeface="Calibri"/>
              </a:rPr>
              <a:t>т</a:t>
            </a:r>
            <a:r>
              <a:rPr sz="1200" b="1" dirty="0">
                <a:latin typeface="Calibri"/>
                <a:cs typeface="Calibri"/>
              </a:rPr>
              <a:t>ом</a:t>
            </a:r>
            <a:r>
              <a:rPr sz="1200" b="1" spc="-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МО </a:t>
            </a:r>
            <a:r>
              <a:rPr sz="1200" b="1" spc="-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ЩР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553075" y="3676649"/>
            <a:ext cx="285750" cy="323851"/>
          </a:xfrm>
          <a:prstGeom prst="rect">
            <a:avLst/>
          </a:prstGeom>
          <a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781677" y="3086102"/>
            <a:ext cx="923925" cy="1495425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5912611" y="3247161"/>
            <a:ext cx="666849" cy="11537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5080" indent="2540" algn="ctr">
              <a:lnSpc>
                <a:spcPts val="1320"/>
              </a:lnSpc>
            </a:pPr>
            <a:r>
              <a:rPr sz="1200" b="1" dirty="0">
                <a:latin typeface="Calibri"/>
                <a:cs typeface="Calibri"/>
              </a:rPr>
              <a:t>П</a:t>
            </a:r>
            <a:r>
              <a:rPr sz="1200" b="1" spc="-25" dirty="0">
                <a:latin typeface="Calibri"/>
                <a:cs typeface="Calibri"/>
              </a:rPr>
              <a:t>о</a:t>
            </a:r>
            <a:r>
              <a:rPr sz="1200" b="1" dirty="0">
                <a:latin typeface="Calibri"/>
                <a:cs typeface="Calibri"/>
              </a:rPr>
              <a:t>д</a:t>
            </a:r>
            <a:r>
              <a:rPr sz="1200" b="1" spc="-10" dirty="0">
                <a:latin typeface="Calibri"/>
                <a:cs typeface="Calibri"/>
              </a:rPr>
              <a:t>п</a:t>
            </a:r>
            <a:r>
              <a:rPr sz="1200" b="1" dirty="0">
                <a:latin typeface="Calibri"/>
                <a:cs typeface="Calibri"/>
              </a:rPr>
              <a:t>исан</a:t>
            </a:r>
            <a:r>
              <a:rPr sz="1200" b="1" spc="5" dirty="0">
                <a:latin typeface="Calibri"/>
                <a:cs typeface="Calibri"/>
              </a:rPr>
              <a:t>и</a:t>
            </a:r>
            <a:r>
              <a:rPr sz="1200" b="1" dirty="0">
                <a:latin typeface="Calibri"/>
                <a:cs typeface="Calibri"/>
              </a:rPr>
              <a:t>е </a:t>
            </a:r>
            <a:r>
              <a:rPr sz="1200" b="1" spc="-55" dirty="0">
                <a:latin typeface="Calibri"/>
                <a:cs typeface="Calibri"/>
              </a:rPr>
              <a:t>г</a:t>
            </a:r>
            <a:r>
              <a:rPr sz="1200" b="1" dirty="0">
                <a:latin typeface="Calibri"/>
                <a:cs typeface="Calibri"/>
              </a:rPr>
              <a:t>л</a:t>
            </a:r>
            <a:r>
              <a:rPr sz="1200" b="1" spc="-5" dirty="0">
                <a:latin typeface="Calibri"/>
                <a:cs typeface="Calibri"/>
              </a:rPr>
              <a:t>а</a:t>
            </a:r>
            <a:r>
              <a:rPr sz="1200" b="1" spc="-10" dirty="0">
                <a:latin typeface="Calibri"/>
                <a:cs typeface="Calibri"/>
              </a:rPr>
              <a:t>в</a:t>
            </a:r>
            <a:r>
              <a:rPr sz="1200" b="1" dirty="0">
                <a:latin typeface="Calibri"/>
                <a:cs typeface="Calibri"/>
              </a:rPr>
              <a:t>ой </a:t>
            </a:r>
            <a:r>
              <a:rPr sz="1200" b="1" spc="-20" dirty="0">
                <a:latin typeface="Calibri"/>
                <a:cs typeface="Calibri"/>
              </a:rPr>
              <a:t>м</a:t>
            </a:r>
            <a:r>
              <a:rPr sz="1200" b="1" spc="-5" dirty="0">
                <a:latin typeface="Calibri"/>
                <a:cs typeface="Calibri"/>
              </a:rPr>
              <a:t>у</a:t>
            </a:r>
            <a:r>
              <a:rPr sz="1200" b="1" dirty="0">
                <a:latin typeface="Calibri"/>
                <a:cs typeface="Calibri"/>
              </a:rPr>
              <a:t>ницип</a:t>
            </a:r>
            <a:r>
              <a:rPr sz="1200" b="1" spc="-10" dirty="0">
                <a:latin typeface="Calibri"/>
                <a:cs typeface="Calibri"/>
              </a:rPr>
              <a:t>а</a:t>
            </a:r>
            <a:r>
              <a:rPr sz="1200" b="1" dirty="0">
                <a:latin typeface="Calibri"/>
                <a:cs typeface="Calibri"/>
              </a:rPr>
              <a:t>л</a:t>
            </a:r>
            <a:r>
              <a:rPr sz="1200" b="1" spc="-10" dirty="0">
                <a:latin typeface="Calibri"/>
                <a:cs typeface="Calibri"/>
              </a:rPr>
              <a:t>ь</a:t>
            </a:r>
            <a:r>
              <a:rPr sz="1200" b="1" dirty="0">
                <a:latin typeface="Calibri"/>
                <a:cs typeface="Calibri"/>
              </a:rPr>
              <a:t>но</a:t>
            </a:r>
            <a:r>
              <a:rPr sz="1200" b="1" spc="-20" dirty="0">
                <a:latin typeface="Calibri"/>
                <a:cs typeface="Calibri"/>
              </a:rPr>
              <a:t>г</a:t>
            </a:r>
            <a:r>
              <a:rPr sz="1200" b="1" dirty="0">
                <a:latin typeface="Calibri"/>
                <a:cs typeface="Calibri"/>
              </a:rPr>
              <a:t>о обр</a:t>
            </a:r>
            <a:r>
              <a:rPr sz="1200" b="1" spc="-5" dirty="0">
                <a:latin typeface="Calibri"/>
                <a:cs typeface="Calibri"/>
              </a:rPr>
              <a:t>а</a:t>
            </a:r>
            <a:r>
              <a:rPr sz="1200" b="1" dirty="0">
                <a:latin typeface="Calibri"/>
                <a:cs typeface="Calibri"/>
              </a:rPr>
              <a:t>зо</a:t>
            </a:r>
            <a:r>
              <a:rPr sz="1200" b="1" spc="-10" dirty="0">
                <a:latin typeface="Calibri"/>
                <a:cs typeface="Calibri"/>
              </a:rPr>
              <a:t>в</a:t>
            </a:r>
            <a:r>
              <a:rPr sz="1200" b="1" spc="-5" dirty="0">
                <a:latin typeface="Calibri"/>
                <a:cs typeface="Calibri"/>
              </a:rPr>
              <a:t>а</a:t>
            </a:r>
            <a:r>
              <a:rPr sz="1200" b="1" dirty="0">
                <a:latin typeface="Calibri"/>
                <a:cs typeface="Calibri"/>
              </a:rPr>
              <a:t>ния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429385" y="1914907"/>
            <a:ext cx="4219575" cy="4953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7030A0"/>
              </a:solidFill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400302" y="2352675"/>
            <a:ext cx="2047875" cy="495300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470406" y="2398776"/>
            <a:ext cx="435863" cy="3444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622804" y="2398776"/>
            <a:ext cx="1763268" cy="3444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616708" y="2536447"/>
            <a:ext cx="81280" cy="130175"/>
          </a:xfrm>
          <a:custGeom>
            <a:avLst/>
            <a:gdLst/>
            <a:ahLst/>
            <a:cxnLst/>
            <a:rect l="l" t="t" r="r" b="b"/>
            <a:pathLst>
              <a:path w="81280" h="130175">
                <a:moveTo>
                  <a:pt x="72136" y="99314"/>
                </a:moveTo>
                <a:lnTo>
                  <a:pt x="61086" y="99314"/>
                </a:lnTo>
                <a:lnTo>
                  <a:pt x="57150" y="100457"/>
                </a:lnTo>
                <a:lnTo>
                  <a:pt x="54991" y="102489"/>
                </a:lnTo>
                <a:lnTo>
                  <a:pt x="52832" y="104648"/>
                </a:lnTo>
                <a:lnTo>
                  <a:pt x="51908" y="108458"/>
                </a:lnTo>
                <a:lnTo>
                  <a:pt x="51816" y="120777"/>
                </a:lnTo>
                <a:lnTo>
                  <a:pt x="52832" y="124714"/>
                </a:lnTo>
                <a:lnTo>
                  <a:pt x="54991" y="126746"/>
                </a:lnTo>
                <a:lnTo>
                  <a:pt x="57023" y="128905"/>
                </a:lnTo>
                <a:lnTo>
                  <a:pt x="60833" y="129921"/>
                </a:lnTo>
                <a:lnTo>
                  <a:pt x="72009" y="129921"/>
                </a:lnTo>
                <a:lnTo>
                  <a:pt x="75819" y="128905"/>
                </a:lnTo>
                <a:lnTo>
                  <a:pt x="80137" y="124587"/>
                </a:lnTo>
                <a:lnTo>
                  <a:pt x="81089" y="120777"/>
                </a:lnTo>
                <a:lnTo>
                  <a:pt x="81153" y="108458"/>
                </a:lnTo>
                <a:lnTo>
                  <a:pt x="80137" y="104521"/>
                </a:lnTo>
                <a:lnTo>
                  <a:pt x="77978" y="102489"/>
                </a:lnTo>
                <a:lnTo>
                  <a:pt x="75946" y="100330"/>
                </a:lnTo>
                <a:lnTo>
                  <a:pt x="72136" y="99314"/>
                </a:lnTo>
                <a:close/>
              </a:path>
              <a:path w="81280" h="130175">
                <a:moveTo>
                  <a:pt x="13081" y="0"/>
                </a:moveTo>
                <a:lnTo>
                  <a:pt x="0" y="3429"/>
                </a:lnTo>
                <a:lnTo>
                  <a:pt x="0" y="125730"/>
                </a:lnTo>
                <a:lnTo>
                  <a:pt x="6858" y="128905"/>
                </a:lnTo>
                <a:lnTo>
                  <a:pt x="8509" y="129159"/>
                </a:lnTo>
                <a:lnTo>
                  <a:pt x="17780" y="129159"/>
                </a:lnTo>
                <a:lnTo>
                  <a:pt x="19431" y="128905"/>
                </a:lnTo>
                <a:lnTo>
                  <a:pt x="21082" y="128778"/>
                </a:lnTo>
                <a:lnTo>
                  <a:pt x="26162" y="125730"/>
                </a:lnTo>
                <a:lnTo>
                  <a:pt x="26162" y="3429"/>
                </a:lnTo>
                <a:lnTo>
                  <a:pt x="17780" y="127"/>
                </a:lnTo>
                <a:lnTo>
                  <a:pt x="13081" y="0"/>
                </a:lnTo>
                <a:close/>
              </a:path>
            </a:pathLst>
          </a:custGeom>
          <a:solidFill>
            <a:srgbClr val="F4F0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668525" y="2635757"/>
            <a:ext cx="29845" cy="31115"/>
          </a:xfrm>
          <a:custGeom>
            <a:avLst/>
            <a:gdLst/>
            <a:ahLst/>
            <a:cxnLst/>
            <a:rect l="l" t="t" r="r" b="b"/>
            <a:pathLst>
              <a:path w="29844" h="31114">
                <a:moveTo>
                  <a:pt x="14858" y="0"/>
                </a:moveTo>
                <a:lnTo>
                  <a:pt x="20319" y="0"/>
                </a:lnTo>
                <a:lnTo>
                  <a:pt x="24129" y="1016"/>
                </a:lnTo>
                <a:lnTo>
                  <a:pt x="26161" y="3175"/>
                </a:lnTo>
                <a:lnTo>
                  <a:pt x="28320" y="5207"/>
                </a:lnTo>
                <a:lnTo>
                  <a:pt x="29336" y="9144"/>
                </a:lnTo>
                <a:lnTo>
                  <a:pt x="29336" y="15113"/>
                </a:lnTo>
                <a:lnTo>
                  <a:pt x="29336" y="21209"/>
                </a:lnTo>
                <a:lnTo>
                  <a:pt x="28320" y="25273"/>
                </a:lnTo>
                <a:lnTo>
                  <a:pt x="26161" y="27432"/>
                </a:lnTo>
                <a:lnTo>
                  <a:pt x="24002" y="29591"/>
                </a:lnTo>
                <a:lnTo>
                  <a:pt x="20192" y="30607"/>
                </a:lnTo>
                <a:lnTo>
                  <a:pt x="14604" y="30607"/>
                </a:lnTo>
                <a:lnTo>
                  <a:pt x="9016" y="30607"/>
                </a:lnTo>
                <a:lnTo>
                  <a:pt x="5206" y="29591"/>
                </a:lnTo>
                <a:lnTo>
                  <a:pt x="3174" y="27432"/>
                </a:lnTo>
                <a:lnTo>
                  <a:pt x="1015" y="25400"/>
                </a:lnTo>
                <a:lnTo>
                  <a:pt x="0" y="21463"/>
                </a:lnTo>
                <a:lnTo>
                  <a:pt x="0" y="15621"/>
                </a:lnTo>
                <a:lnTo>
                  <a:pt x="0" y="9525"/>
                </a:lnTo>
                <a:lnTo>
                  <a:pt x="1015" y="5334"/>
                </a:lnTo>
                <a:lnTo>
                  <a:pt x="3174" y="3175"/>
                </a:lnTo>
                <a:lnTo>
                  <a:pt x="5333" y="1143"/>
                </a:lnTo>
                <a:lnTo>
                  <a:pt x="9270" y="0"/>
                </a:lnTo>
                <a:lnTo>
                  <a:pt x="14858" y="0"/>
                </a:lnTo>
                <a:close/>
              </a:path>
            </a:pathLst>
          </a:custGeom>
          <a:ln w="12192">
            <a:solidFill>
              <a:srgbClr val="054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616707" y="2536445"/>
            <a:ext cx="26670" cy="129539"/>
          </a:xfrm>
          <a:custGeom>
            <a:avLst/>
            <a:gdLst/>
            <a:ahLst/>
            <a:cxnLst/>
            <a:rect l="l" t="t" r="r" b="b"/>
            <a:pathLst>
              <a:path w="26669" h="129539">
                <a:moveTo>
                  <a:pt x="13081" y="0"/>
                </a:moveTo>
                <a:lnTo>
                  <a:pt x="15621" y="0"/>
                </a:lnTo>
                <a:lnTo>
                  <a:pt x="17780" y="127"/>
                </a:lnTo>
                <a:lnTo>
                  <a:pt x="26162" y="3429"/>
                </a:lnTo>
                <a:lnTo>
                  <a:pt x="26162" y="4191"/>
                </a:lnTo>
                <a:lnTo>
                  <a:pt x="26162" y="125095"/>
                </a:lnTo>
                <a:lnTo>
                  <a:pt x="26162" y="125730"/>
                </a:lnTo>
                <a:lnTo>
                  <a:pt x="25908" y="126365"/>
                </a:lnTo>
                <a:lnTo>
                  <a:pt x="25526" y="126873"/>
                </a:lnTo>
                <a:lnTo>
                  <a:pt x="25146" y="127381"/>
                </a:lnTo>
                <a:lnTo>
                  <a:pt x="24384" y="127762"/>
                </a:lnTo>
                <a:lnTo>
                  <a:pt x="23368" y="128143"/>
                </a:lnTo>
                <a:lnTo>
                  <a:pt x="22351" y="128524"/>
                </a:lnTo>
                <a:lnTo>
                  <a:pt x="21082" y="128778"/>
                </a:lnTo>
                <a:lnTo>
                  <a:pt x="19431" y="128905"/>
                </a:lnTo>
                <a:lnTo>
                  <a:pt x="17780" y="129159"/>
                </a:lnTo>
                <a:lnTo>
                  <a:pt x="15621" y="129286"/>
                </a:lnTo>
                <a:lnTo>
                  <a:pt x="13081" y="129286"/>
                </a:lnTo>
                <a:lnTo>
                  <a:pt x="10541" y="129286"/>
                </a:lnTo>
                <a:lnTo>
                  <a:pt x="8509" y="129159"/>
                </a:lnTo>
                <a:lnTo>
                  <a:pt x="6858" y="128905"/>
                </a:lnTo>
                <a:lnTo>
                  <a:pt x="5080" y="128778"/>
                </a:lnTo>
                <a:lnTo>
                  <a:pt x="3809" y="128524"/>
                </a:lnTo>
                <a:lnTo>
                  <a:pt x="2793" y="128143"/>
                </a:lnTo>
                <a:lnTo>
                  <a:pt x="1777" y="127762"/>
                </a:lnTo>
                <a:lnTo>
                  <a:pt x="1142" y="127381"/>
                </a:lnTo>
                <a:lnTo>
                  <a:pt x="634" y="126873"/>
                </a:lnTo>
                <a:lnTo>
                  <a:pt x="253" y="126365"/>
                </a:lnTo>
                <a:lnTo>
                  <a:pt x="0" y="125730"/>
                </a:lnTo>
                <a:lnTo>
                  <a:pt x="0" y="125095"/>
                </a:lnTo>
                <a:lnTo>
                  <a:pt x="0" y="4191"/>
                </a:lnTo>
                <a:lnTo>
                  <a:pt x="0" y="3429"/>
                </a:lnTo>
                <a:lnTo>
                  <a:pt x="253" y="2921"/>
                </a:lnTo>
                <a:lnTo>
                  <a:pt x="10541" y="0"/>
                </a:lnTo>
                <a:lnTo>
                  <a:pt x="13081" y="0"/>
                </a:lnTo>
                <a:close/>
              </a:path>
            </a:pathLst>
          </a:custGeom>
          <a:ln w="12192">
            <a:solidFill>
              <a:srgbClr val="054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763012" y="2528699"/>
            <a:ext cx="1468882" cy="14471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78536" y="2772157"/>
            <a:ext cx="336804" cy="30022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645920" y="2772157"/>
            <a:ext cx="336804" cy="30022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718816" y="2772157"/>
            <a:ext cx="336804" cy="30022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884678" y="2772157"/>
            <a:ext cx="336803" cy="30022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050537" y="2772157"/>
            <a:ext cx="336803" cy="30022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044186" y="2772157"/>
            <a:ext cx="336803" cy="30022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578918" y="2851912"/>
            <a:ext cx="11620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alibri"/>
                <a:cs typeface="Calibri"/>
              </a:rPr>
              <a:t>1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746631" y="2851912"/>
            <a:ext cx="11620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alibri"/>
                <a:cs typeface="Calibri"/>
              </a:rPr>
              <a:t>2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819780" y="2851912"/>
            <a:ext cx="11620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alibri"/>
                <a:cs typeface="Calibri"/>
              </a:rPr>
              <a:t>3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985640" y="2851912"/>
            <a:ext cx="11620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alibri"/>
                <a:cs typeface="Calibri"/>
              </a:rPr>
              <a:t>4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151884" y="2851912"/>
            <a:ext cx="11620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alibri"/>
                <a:cs typeface="Calibri"/>
              </a:rPr>
              <a:t>5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145784" y="2851912"/>
            <a:ext cx="11620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alibri"/>
                <a:cs typeface="Calibri"/>
              </a:rPr>
              <a:t>6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2543175" y="4572002"/>
            <a:ext cx="1695450" cy="495300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609088" y="4613147"/>
            <a:ext cx="489204" cy="34442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814829" y="4613147"/>
            <a:ext cx="1362455" cy="34442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755140" y="4750945"/>
            <a:ext cx="134620" cy="130175"/>
          </a:xfrm>
          <a:custGeom>
            <a:avLst/>
            <a:gdLst/>
            <a:ahLst/>
            <a:cxnLst/>
            <a:rect l="l" t="t" r="r" b="b"/>
            <a:pathLst>
              <a:path w="134619" h="130175">
                <a:moveTo>
                  <a:pt x="125475" y="99440"/>
                </a:moveTo>
                <a:lnTo>
                  <a:pt x="114299" y="99440"/>
                </a:lnTo>
                <a:lnTo>
                  <a:pt x="110489" y="100456"/>
                </a:lnTo>
                <a:lnTo>
                  <a:pt x="108330" y="102615"/>
                </a:lnTo>
                <a:lnTo>
                  <a:pt x="106171" y="104647"/>
                </a:lnTo>
                <a:lnTo>
                  <a:pt x="105217" y="108584"/>
                </a:lnTo>
                <a:lnTo>
                  <a:pt x="105155" y="120903"/>
                </a:lnTo>
                <a:lnTo>
                  <a:pt x="106171" y="124840"/>
                </a:lnTo>
                <a:lnTo>
                  <a:pt x="108330" y="126872"/>
                </a:lnTo>
                <a:lnTo>
                  <a:pt x="110362" y="128904"/>
                </a:lnTo>
                <a:lnTo>
                  <a:pt x="114172" y="130047"/>
                </a:lnTo>
                <a:lnTo>
                  <a:pt x="125348" y="130047"/>
                </a:lnTo>
                <a:lnTo>
                  <a:pt x="134492" y="108584"/>
                </a:lnTo>
                <a:lnTo>
                  <a:pt x="133476" y="104647"/>
                </a:lnTo>
                <a:lnTo>
                  <a:pt x="129285" y="100456"/>
                </a:lnTo>
                <a:lnTo>
                  <a:pt x="125475" y="99440"/>
                </a:lnTo>
                <a:close/>
              </a:path>
              <a:path w="134619" h="130175">
                <a:moveTo>
                  <a:pt x="66420" y="0"/>
                </a:moveTo>
                <a:lnTo>
                  <a:pt x="61848" y="126"/>
                </a:lnTo>
                <a:lnTo>
                  <a:pt x="60197" y="380"/>
                </a:lnTo>
                <a:lnTo>
                  <a:pt x="58546" y="507"/>
                </a:lnTo>
                <a:lnTo>
                  <a:pt x="53339" y="3555"/>
                </a:lnTo>
                <a:lnTo>
                  <a:pt x="53339" y="125856"/>
                </a:lnTo>
                <a:lnTo>
                  <a:pt x="63880" y="129285"/>
                </a:lnTo>
                <a:lnTo>
                  <a:pt x="68960" y="129285"/>
                </a:lnTo>
                <a:lnTo>
                  <a:pt x="78866" y="126872"/>
                </a:lnTo>
                <a:lnTo>
                  <a:pt x="79247" y="126364"/>
                </a:lnTo>
                <a:lnTo>
                  <a:pt x="79501" y="125856"/>
                </a:lnTo>
                <a:lnTo>
                  <a:pt x="79501" y="3555"/>
                </a:lnTo>
                <a:lnTo>
                  <a:pt x="72770" y="380"/>
                </a:lnTo>
                <a:lnTo>
                  <a:pt x="71119" y="126"/>
                </a:lnTo>
                <a:lnTo>
                  <a:pt x="66420" y="0"/>
                </a:lnTo>
                <a:close/>
              </a:path>
              <a:path w="134619" h="130175">
                <a:moveTo>
                  <a:pt x="13080" y="0"/>
                </a:moveTo>
                <a:lnTo>
                  <a:pt x="8508" y="126"/>
                </a:lnTo>
                <a:lnTo>
                  <a:pt x="6857" y="380"/>
                </a:lnTo>
                <a:lnTo>
                  <a:pt x="5206" y="507"/>
                </a:lnTo>
                <a:lnTo>
                  <a:pt x="0" y="3555"/>
                </a:lnTo>
                <a:lnTo>
                  <a:pt x="0" y="125856"/>
                </a:lnTo>
                <a:lnTo>
                  <a:pt x="10540" y="129285"/>
                </a:lnTo>
                <a:lnTo>
                  <a:pt x="15620" y="129285"/>
                </a:lnTo>
                <a:lnTo>
                  <a:pt x="25526" y="126872"/>
                </a:lnTo>
                <a:lnTo>
                  <a:pt x="25907" y="126364"/>
                </a:lnTo>
                <a:lnTo>
                  <a:pt x="26161" y="125856"/>
                </a:lnTo>
                <a:lnTo>
                  <a:pt x="26161" y="3555"/>
                </a:lnTo>
                <a:lnTo>
                  <a:pt x="19430" y="380"/>
                </a:lnTo>
                <a:lnTo>
                  <a:pt x="17779" y="126"/>
                </a:lnTo>
                <a:lnTo>
                  <a:pt x="13080" y="0"/>
                </a:lnTo>
                <a:close/>
              </a:path>
            </a:pathLst>
          </a:custGeom>
          <a:solidFill>
            <a:srgbClr val="F4F0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860296" y="4850384"/>
            <a:ext cx="29845" cy="31115"/>
          </a:xfrm>
          <a:custGeom>
            <a:avLst/>
            <a:gdLst/>
            <a:ahLst/>
            <a:cxnLst/>
            <a:rect l="l" t="t" r="r" b="b"/>
            <a:pathLst>
              <a:path w="29844" h="31114">
                <a:moveTo>
                  <a:pt x="14858" y="0"/>
                </a:moveTo>
                <a:lnTo>
                  <a:pt x="20319" y="0"/>
                </a:lnTo>
                <a:lnTo>
                  <a:pt x="24129" y="1016"/>
                </a:lnTo>
                <a:lnTo>
                  <a:pt x="26161" y="3048"/>
                </a:lnTo>
                <a:lnTo>
                  <a:pt x="28320" y="5207"/>
                </a:lnTo>
                <a:lnTo>
                  <a:pt x="29336" y="9144"/>
                </a:lnTo>
                <a:lnTo>
                  <a:pt x="29336" y="14986"/>
                </a:lnTo>
                <a:lnTo>
                  <a:pt x="29336" y="21209"/>
                </a:lnTo>
                <a:lnTo>
                  <a:pt x="28320" y="25273"/>
                </a:lnTo>
                <a:lnTo>
                  <a:pt x="26161" y="27432"/>
                </a:lnTo>
                <a:lnTo>
                  <a:pt x="24002" y="29463"/>
                </a:lnTo>
                <a:lnTo>
                  <a:pt x="20192" y="30607"/>
                </a:lnTo>
                <a:lnTo>
                  <a:pt x="14604" y="30607"/>
                </a:lnTo>
                <a:lnTo>
                  <a:pt x="9016" y="30607"/>
                </a:lnTo>
                <a:lnTo>
                  <a:pt x="5206" y="29463"/>
                </a:lnTo>
                <a:lnTo>
                  <a:pt x="3174" y="27432"/>
                </a:lnTo>
                <a:lnTo>
                  <a:pt x="1015" y="25400"/>
                </a:lnTo>
                <a:lnTo>
                  <a:pt x="0" y="21463"/>
                </a:lnTo>
                <a:lnTo>
                  <a:pt x="0" y="15621"/>
                </a:lnTo>
                <a:lnTo>
                  <a:pt x="0" y="9398"/>
                </a:lnTo>
                <a:lnTo>
                  <a:pt x="1015" y="5207"/>
                </a:lnTo>
                <a:lnTo>
                  <a:pt x="3174" y="3175"/>
                </a:lnTo>
                <a:lnTo>
                  <a:pt x="5333" y="1016"/>
                </a:lnTo>
                <a:lnTo>
                  <a:pt x="9143" y="0"/>
                </a:lnTo>
                <a:lnTo>
                  <a:pt x="14858" y="0"/>
                </a:lnTo>
                <a:close/>
              </a:path>
            </a:pathLst>
          </a:custGeom>
          <a:ln w="12192">
            <a:solidFill>
              <a:srgbClr val="054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808477" y="4750944"/>
            <a:ext cx="26670" cy="129539"/>
          </a:xfrm>
          <a:custGeom>
            <a:avLst/>
            <a:gdLst/>
            <a:ahLst/>
            <a:cxnLst/>
            <a:rect l="l" t="t" r="r" b="b"/>
            <a:pathLst>
              <a:path w="26669" h="129539">
                <a:moveTo>
                  <a:pt x="13081" y="0"/>
                </a:moveTo>
                <a:lnTo>
                  <a:pt x="15621" y="0"/>
                </a:lnTo>
                <a:lnTo>
                  <a:pt x="17780" y="126"/>
                </a:lnTo>
                <a:lnTo>
                  <a:pt x="19431" y="380"/>
                </a:lnTo>
                <a:lnTo>
                  <a:pt x="21082" y="507"/>
                </a:lnTo>
                <a:lnTo>
                  <a:pt x="25526" y="2412"/>
                </a:lnTo>
                <a:lnTo>
                  <a:pt x="25908" y="2920"/>
                </a:lnTo>
                <a:lnTo>
                  <a:pt x="26162" y="3555"/>
                </a:lnTo>
                <a:lnTo>
                  <a:pt x="26162" y="4190"/>
                </a:lnTo>
                <a:lnTo>
                  <a:pt x="26162" y="125094"/>
                </a:lnTo>
                <a:lnTo>
                  <a:pt x="26162" y="125856"/>
                </a:lnTo>
                <a:lnTo>
                  <a:pt x="25908" y="126364"/>
                </a:lnTo>
                <a:lnTo>
                  <a:pt x="25526" y="126872"/>
                </a:lnTo>
                <a:lnTo>
                  <a:pt x="25146" y="127507"/>
                </a:lnTo>
                <a:lnTo>
                  <a:pt x="15621" y="129285"/>
                </a:lnTo>
                <a:lnTo>
                  <a:pt x="13081" y="129285"/>
                </a:lnTo>
                <a:lnTo>
                  <a:pt x="10541" y="129285"/>
                </a:lnTo>
                <a:lnTo>
                  <a:pt x="0" y="125856"/>
                </a:lnTo>
                <a:lnTo>
                  <a:pt x="0" y="125094"/>
                </a:lnTo>
                <a:lnTo>
                  <a:pt x="0" y="4190"/>
                </a:lnTo>
                <a:lnTo>
                  <a:pt x="0" y="3555"/>
                </a:lnTo>
                <a:lnTo>
                  <a:pt x="253" y="2920"/>
                </a:lnTo>
                <a:lnTo>
                  <a:pt x="6858" y="380"/>
                </a:lnTo>
                <a:lnTo>
                  <a:pt x="8509" y="126"/>
                </a:lnTo>
                <a:lnTo>
                  <a:pt x="10541" y="0"/>
                </a:lnTo>
                <a:lnTo>
                  <a:pt x="13081" y="0"/>
                </a:lnTo>
                <a:close/>
              </a:path>
            </a:pathLst>
          </a:custGeom>
          <a:ln w="12192">
            <a:solidFill>
              <a:srgbClr val="054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755138" y="4750944"/>
            <a:ext cx="26670" cy="129539"/>
          </a:xfrm>
          <a:custGeom>
            <a:avLst/>
            <a:gdLst/>
            <a:ahLst/>
            <a:cxnLst/>
            <a:rect l="l" t="t" r="r" b="b"/>
            <a:pathLst>
              <a:path w="26669" h="129539">
                <a:moveTo>
                  <a:pt x="13080" y="0"/>
                </a:moveTo>
                <a:lnTo>
                  <a:pt x="15620" y="0"/>
                </a:lnTo>
                <a:lnTo>
                  <a:pt x="17779" y="126"/>
                </a:lnTo>
                <a:lnTo>
                  <a:pt x="19430" y="380"/>
                </a:lnTo>
                <a:lnTo>
                  <a:pt x="21081" y="507"/>
                </a:lnTo>
                <a:lnTo>
                  <a:pt x="25526" y="2412"/>
                </a:lnTo>
                <a:lnTo>
                  <a:pt x="25907" y="2920"/>
                </a:lnTo>
                <a:lnTo>
                  <a:pt x="26161" y="3555"/>
                </a:lnTo>
                <a:lnTo>
                  <a:pt x="26161" y="4190"/>
                </a:lnTo>
                <a:lnTo>
                  <a:pt x="26161" y="125094"/>
                </a:lnTo>
                <a:lnTo>
                  <a:pt x="26161" y="125856"/>
                </a:lnTo>
                <a:lnTo>
                  <a:pt x="25907" y="126364"/>
                </a:lnTo>
                <a:lnTo>
                  <a:pt x="25526" y="126872"/>
                </a:lnTo>
                <a:lnTo>
                  <a:pt x="25145" y="127507"/>
                </a:lnTo>
                <a:lnTo>
                  <a:pt x="15620" y="129285"/>
                </a:lnTo>
                <a:lnTo>
                  <a:pt x="13080" y="129285"/>
                </a:lnTo>
                <a:lnTo>
                  <a:pt x="10540" y="129285"/>
                </a:lnTo>
                <a:lnTo>
                  <a:pt x="0" y="125856"/>
                </a:lnTo>
                <a:lnTo>
                  <a:pt x="0" y="125094"/>
                </a:lnTo>
                <a:lnTo>
                  <a:pt x="0" y="4190"/>
                </a:lnTo>
                <a:lnTo>
                  <a:pt x="0" y="3555"/>
                </a:lnTo>
                <a:lnTo>
                  <a:pt x="253" y="2920"/>
                </a:lnTo>
                <a:lnTo>
                  <a:pt x="6857" y="380"/>
                </a:lnTo>
                <a:lnTo>
                  <a:pt x="8508" y="126"/>
                </a:lnTo>
                <a:lnTo>
                  <a:pt x="10540" y="0"/>
                </a:lnTo>
                <a:lnTo>
                  <a:pt x="13080" y="0"/>
                </a:lnTo>
                <a:close/>
              </a:path>
            </a:pathLst>
          </a:custGeom>
          <a:ln w="12192">
            <a:solidFill>
              <a:srgbClr val="054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954784" y="4744847"/>
            <a:ext cx="1069213" cy="143128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47702" y="5238751"/>
            <a:ext cx="1209675" cy="1485900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923950" y="5547488"/>
            <a:ext cx="666849" cy="83946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21590" marR="5080" indent="-9525" algn="just">
              <a:lnSpc>
                <a:spcPts val="1320"/>
              </a:lnSpc>
            </a:pPr>
            <a:r>
              <a:rPr sz="1200" b="1" dirty="0">
                <a:latin typeface="Calibri"/>
                <a:cs typeface="Calibri"/>
              </a:rPr>
              <a:t>З</a:t>
            </a:r>
            <a:r>
              <a:rPr sz="1200" b="1" spc="-10" dirty="0">
                <a:latin typeface="Calibri"/>
                <a:cs typeface="Calibri"/>
              </a:rPr>
              <a:t>ак</a:t>
            </a:r>
            <a:r>
              <a:rPr sz="1200" b="1" dirty="0">
                <a:latin typeface="Calibri"/>
                <a:cs typeface="Calibri"/>
              </a:rPr>
              <a:t>л</a:t>
            </a:r>
            <a:r>
              <a:rPr sz="1200" b="1" spc="-5" dirty="0">
                <a:latin typeface="Calibri"/>
                <a:cs typeface="Calibri"/>
              </a:rPr>
              <a:t>ю</a:t>
            </a:r>
            <a:r>
              <a:rPr sz="1200" b="1" dirty="0">
                <a:latin typeface="Calibri"/>
                <a:cs typeface="Calibri"/>
              </a:rPr>
              <a:t>чение </a:t>
            </a:r>
            <a:r>
              <a:rPr sz="1200" b="1" spc="-30" dirty="0">
                <a:latin typeface="Calibri"/>
                <a:cs typeface="Calibri"/>
              </a:rPr>
              <a:t>к</a:t>
            </a:r>
            <a:r>
              <a:rPr sz="1200" b="1" dirty="0">
                <a:latin typeface="Calibri"/>
                <a:cs typeface="Calibri"/>
              </a:rPr>
              <a:t>о</a:t>
            </a:r>
            <a:r>
              <a:rPr sz="1200" b="1" spc="5" dirty="0">
                <a:latin typeface="Calibri"/>
                <a:cs typeface="Calibri"/>
              </a:rPr>
              <a:t>н</a:t>
            </a:r>
            <a:r>
              <a:rPr sz="1200" b="1" dirty="0">
                <a:latin typeface="Calibri"/>
                <a:cs typeface="Calibri"/>
              </a:rPr>
              <a:t>тр</a:t>
            </a:r>
            <a:r>
              <a:rPr sz="1200" b="1" spc="-5" dirty="0">
                <a:latin typeface="Calibri"/>
                <a:cs typeface="Calibri"/>
              </a:rPr>
              <a:t>а</a:t>
            </a:r>
            <a:r>
              <a:rPr sz="1200" b="1" spc="-10" dirty="0">
                <a:latin typeface="Calibri"/>
                <a:cs typeface="Calibri"/>
              </a:rPr>
              <a:t>к</a:t>
            </a:r>
            <a:r>
              <a:rPr sz="1200" b="1" spc="-15" dirty="0">
                <a:latin typeface="Calibri"/>
                <a:cs typeface="Calibri"/>
              </a:rPr>
              <a:t>т</a:t>
            </a:r>
            <a:r>
              <a:rPr sz="1200" b="1" dirty="0">
                <a:latin typeface="Calibri"/>
                <a:cs typeface="Calibri"/>
              </a:rPr>
              <a:t>о</a:t>
            </a:r>
            <a:r>
              <a:rPr sz="1200" b="1" spc="-5" dirty="0">
                <a:latin typeface="Calibri"/>
                <a:cs typeface="Calibri"/>
              </a:rPr>
              <a:t>в</a:t>
            </a:r>
            <a:r>
              <a:rPr sz="1200" b="1" dirty="0">
                <a:latin typeface="Calibri"/>
                <a:cs typeface="Calibri"/>
              </a:rPr>
              <a:t>, </a:t>
            </a:r>
            <a:r>
              <a:rPr sz="1200" b="1" spc="-15" dirty="0">
                <a:latin typeface="Calibri"/>
                <a:cs typeface="Calibri"/>
              </a:rPr>
              <a:t>д</a:t>
            </a:r>
            <a:r>
              <a:rPr sz="1200" b="1" dirty="0">
                <a:latin typeface="Calibri"/>
                <a:cs typeface="Calibri"/>
              </a:rPr>
              <a:t>о</a:t>
            </a:r>
            <a:r>
              <a:rPr sz="1200" b="1" spc="-20" dirty="0">
                <a:latin typeface="Calibri"/>
                <a:cs typeface="Calibri"/>
              </a:rPr>
              <a:t>г</a:t>
            </a:r>
            <a:r>
              <a:rPr sz="1200" b="1" dirty="0">
                <a:latin typeface="Calibri"/>
                <a:cs typeface="Calibri"/>
              </a:rPr>
              <a:t>о</a:t>
            </a:r>
            <a:r>
              <a:rPr sz="1200" b="1" spc="-5" dirty="0">
                <a:latin typeface="Calibri"/>
                <a:cs typeface="Calibri"/>
              </a:rPr>
              <a:t>в</a:t>
            </a:r>
            <a:r>
              <a:rPr sz="1200" b="1" dirty="0">
                <a:latin typeface="Calibri"/>
                <a:cs typeface="Calibri"/>
              </a:rPr>
              <a:t>оро</a:t>
            </a:r>
            <a:r>
              <a:rPr sz="1200" b="1" spc="-5" dirty="0">
                <a:latin typeface="Calibri"/>
                <a:cs typeface="Calibri"/>
              </a:rPr>
              <a:t>в</a:t>
            </a:r>
            <a:r>
              <a:rPr sz="1200" b="1" dirty="0">
                <a:latin typeface="Calibri"/>
                <a:cs typeface="Calibri"/>
              </a:rPr>
              <a:t>, со</a:t>
            </a:r>
            <a:r>
              <a:rPr sz="1200" b="1" spc="-55" dirty="0">
                <a:latin typeface="Calibri"/>
                <a:cs typeface="Calibri"/>
              </a:rPr>
              <a:t>г</a:t>
            </a:r>
            <a:r>
              <a:rPr sz="1200" b="1" dirty="0">
                <a:latin typeface="Calibri"/>
                <a:cs typeface="Calibri"/>
              </a:rPr>
              <a:t>л</a:t>
            </a:r>
            <a:r>
              <a:rPr sz="1200" b="1" spc="-5" dirty="0">
                <a:latin typeface="Calibri"/>
                <a:cs typeface="Calibri"/>
              </a:rPr>
              <a:t>аше</a:t>
            </a:r>
            <a:r>
              <a:rPr sz="1200" b="1" dirty="0">
                <a:latin typeface="Calibri"/>
                <a:cs typeface="Calibri"/>
              </a:rPr>
              <a:t>ний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847850" y="5781676"/>
            <a:ext cx="361950" cy="400051"/>
          </a:xfrm>
          <a:prstGeom prst="rect">
            <a:avLst/>
          </a:prstGeom>
          <a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181227" y="5238751"/>
            <a:ext cx="1209675" cy="1485900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2625091" y="5537887"/>
            <a:ext cx="333425" cy="85851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35890" marR="5080" indent="-123825">
              <a:lnSpc>
                <a:spcPts val="1320"/>
              </a:lnSpc>
            </a:pPr>
            <a:r>
              <a:rPr sz="1200" b="1" dirty="0">
                <a:latin typeface="Calibri"/>
                <a:cs typeface="Calibri"/>
              </a:rPr>
              <a:t>Социал</a:t>
            </a:r>
            <a:r>
              <a:rPr sz="1200" b="1" spc="-5" dirty="0">
                <a:latin typeface="Calibri"/>
                <a:cs typeface="Calibri"/>
              </a:rPr>
              <a:t>ь</a:t>
            </a:r>
            <a:r>
              <a:rPr sz="1200" b="1" dirty="0">
                <a:latin typeface="Calibri"/>
                <a:cs typeface="Calibri"/>
              </a:rPr>
              <a:t>ные </a:t>
            </a:r>
            <a:r>
              <a:rPr sz="1200" b="1" spc="-10" dirty="0">
                <a:latin typeface="Calibri"/>
                <a:cs typeface="Calibri"/>
              </a:rPr>
              <a:t>в</a:t>
            </a:r>
            <a:r>
              <a:rPr sz="1200" b="1" dirty="0">
                <a:latin typeface="Calibri"/>
                <a:cs typeface="Calibri"/>
              </a:rPr>
              <a:t>ы</a:t>
            </a:r>
            <a:r>
              <a:rPr sz="1200" b="1" spc="-10" dirty="0">
                <a:latin typeface="Calibri"/>
                <a:cs typeface="Calibri"/>
              </a:rPr>
              <a:t>п</a:t>
            </a:r>
            <a:r>
              <a:rPr sz="1200" b="1" dirty="0">
                <a:latin typeface="Calibri"/>
                <a:cs typeface="Calibri"/>
              </a:rPr>
              <a:t>л</a:t>
            </a:r>
            <a:r>
              <a:rPr sz="1200" b="1" spc="-5" dirty="0">
                <a:latin typeface="Calibri"/>
                <a:cs typeface="Calibri"/>
              </a:rPr>
              <a:t>а</a:t>
            </a:r>
            <a:r>
              <a:rPr sz="1200" b="1" dirty="0">
                <a:latin typeface="Calibri"/>
                <a:cs typeface="Calibri"/>
              </a:rPr>
              <a:t>ты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3371850" y="5781676"/>
            <a:ext cx="361950" cy="400051"/>
          </a:xfrm>
          <a:prstGeom prst="rect">
            <a:avLst/>
          </a:prstGeom>
          <a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695700" y="5238751"/>
            <a:ext cx="1219200" cy="1485900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4239514" y="5587270"/>
            <a:ext cx="153888" cy="7600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dirty="0">
                <a:latin typeface="Calibri"/>
                <a:cs typeface="Calibri"/>
              </a:rPr>
              <a:t>О</a:t>
            </a:r>
            <a:r>
              <a:rPr sz="1000" b="1" spc="-5" dirty="0">
                <a:latin typeface="Calibri"/>
                <a:cs typeface="Calibri"/>
              </a:rPr>
              <a:t>п</a:t>
            </a:r>
            <a:r>
              <a:rPr sz="1000" b="1" dirty="0">
                <a:latin typeface="Calibri"/>
                <a:cs typeface="Calibri"/>
              </a:rPr>
              <a:t>ла</a:t>
            </a:r>
            <a:r>
              <a:rPr sz="1000" b="1" spc="-5" dirty="0">
                <a:latin typeface="Calibri"/>
                <a:cs typeface="Calibri"/>
              </a:rPr>
              <a:t>т</a:t>
            </a:r>
            <a:r>
              <a:rPr sz="1000" b="1" dirty="0">
                <a:latin typeface="Calibri"/>
                <a:cs typeface="Calibri"/>
              </a:rPr>
              <a:t>а</a:t>
            </a:r>
            <a:r>
              <a:rPr sz="1000" b="1" spc="-5" dirty="0">
                <a:latin typeface="Calibri"/>
                <a:cs typeface="Calibri"/>
              </a:rPr>
              <a:t> </a:t>
            </a:r>
            <a:r>
              <a:rPr sz="1000" b="1" dirty="0">
                <a:latin typeface="Calibri"/>
                <a:cs typeface="Calibri"/>
              </a:rPr>
              <a:t>тр</a:t>
            </a:r>
            <a:r>
              <a:rPr sz="1000" b="1" spc="-5" dirty="0">
                <a:latin typeface="Calibri"/>
                <a:cs typeface="Calibri"/>
              </a:rPr>
              <a:t>уд</a:t>
            </a:r>
            <a:r>
              <a:rPr sz="1000" b="1" dirty="0">
                <a:latin typeface="Calibri"/>
                <a:cs typeface="Calibri"/>
              </a:rPr>
              <a:t>а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4886327" y="5781676"/>
            <a:ext cx="352425" cy="400051"/>
          </a:xfrm>
          <a:prstGeom prst="rect">
            <a:avLst/>
          </a:prstGeom>
          <a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200650" y="5238751"/>
            <a:ext cx="1219200" cy="1485900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5648960" y="5526610"/>
            <a:ext cx="333425" cy="880111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33985" marR="5080" indent="-121920">
              <a:lnSpc>
                <a:spcPts val="1320"/>
              </a:lnSpc>
            </a:pPr>
            <a:r>
              <a:rPr sz="1200" b="1" dirty="0">
                <a:latin typeface="Calibri"/>
                <a:cs typeface="Calibri"/>
              </a:rPr>
              <a:t>О</a:t>
            </a:r>
            <a:r>
              <a:rPr sz="1200" b="1" spc="-5" dirty="0">
                <a:latin typeface="Calibri"/>
                <a:cs typeface="Calibri"/>
              </a:rPr>
              <a:t>п</a:t>
            </a:r>
            <a:r>
              <a:rPr sz="1200" b="1" dirty="0">
                <a:latin typeface="Calibri"/>
                <a:cs typeface="Calibri"/>
              </a:rPr>
              <a:t>л</a:t>
            </a:r>
            <a:r>
              <a:rPr sz="1200" b="1" spc="-5" dirty="0">
                <a:latin typeface="Calibri"/>
                <a:cs typeface="Calibri"/>
              </a:rPr>
              <a:t>а</a:t>
            </a:r>
            <a:r>
              <a:rPr sz="1200" b="1" dirty="0">
                <a:latin typeface="Calibri"/>
                <a:cs typeface="Calibri"/>
              </a:rPr>
              <a:t>та</a:t>
            </a:r>
            <a:r>
              <a:rPr sz="1200" b="1" spc="-1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иных р</a:t>
            </a:r>
            <a:r>
              <a:rPr sz="1200" b="1" spc="-5" dirty="0">
                <a:latin typeface="Calibri"/>
                <a:cs typeface="Calibri"/>
              </a:rPr>
              <a:t>а</a:t>
            </a:r>
            <a:r>
              <a:rPr sz="1200" b="1" dirty="0">
                <a:latin typeface="Calibri"/>
                <a:cs typeface="Calibri"/>
              </a:rPr>
              <a:t>с</a:t>
            </a:r>
            <a:r>
              <a:rPr sz="1200" b="1" spc="-25" dirty="0">
                <a:latin typeface="Calibri"/>
                <a:cs typeface="Calibri"/>
              </a:rPr>
              <a:t>хо</a:t>
            </a:r>
            <a:r>
              <a:rPr sz="1200" b="1" spc="-15" dirty="0">
                <a:latin typeface="Calibri"/>
                <a:cs typeface="Calibri"/>
              </a:rPr>
              <a:t>д</a:t>
            </a:r>
            <a:r>
              <a:rPr sz="1200" b="1" dirty="0">
                <a:latin typeface="Calibri"/>
                <a:cs typeface="Calibri"/>
              </a:rPr>
              <a:t>ов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222044" y="5063491"/>
            <a:ext cx="10287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2837814" y="5063491"/>
            <a:ext cx="10287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362069" y="5063491"/>
            <a:ext cx="10287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5886450" y="5063491"/>
            <a:ext cx="10287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2686052" y="6781802"/>
            <a:ext cx="1647825" cy="495300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752344" y="6829043"/>
            <a:ext cx="544068" cy="344424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012948" y="6829043"/>
            <a:ext cx="1266444" cy="34442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2893188" y="6957823"/>
            <a:ext cx="1237615" cy="14478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52400" y="7524751"/>
            <a:ext cx="914400" cy="1485900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446634" y="7819595"/>
            <a:ext cx="333425" cy="86486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67310" marR="5080" indent="-55244">
              <a:lnSpc>
                <a:spcPts val="1320"/>
              </a:lnSpc>
            </a:pPr>
            <a:r>
              <a:rPr sz="1200" b="1" dirty="0">
                <a:latin typeface="Calibri"/>
                <a:cs typeface="Calibri"/>
              </a:rPr>
              <a:t>Соста</a:t>
            </a:r>
            <a:r>
              <a:rPr sz="1200" b="1" spc="-20" dirty="0">
                <a:latin typeface="Calibri"/>
                <a:cs typeface="Calibri"/>
              </a:rPr>
              <a:t>в</a:t>
            </a:r>
            <a:r>
              <a:rPr sz="1200" b="1" spc="5" dirty="0">
                <a:latin typeface="Calibri"/>
                <a:cs typeface="Calibri"/>
              </a:rPr>
              <a:t>л</a:t>
            </a:r>
            <a:r>
              <a:rPr sz="1200" b="1" dirty="0">
                <a:latin typeface="Calibri"/>
                <a:cs typeface="Calibri"/>
              </a:rPr>
              <a:t>е</a:t>
            </a:r>
            <a:r>
              <a:rPr sz="1200" b="1" spc="5" dirty="0">
                <a:latin typeface="Calibri"/>
                <a:cs typeface="Calibri"/>
              </a:rPr>
              <a:t>н</a:t>
            </a:r>
            <a:r>
              <a:rPr sz="1200" b="1" dirty="0">
                <a:latin typeface="Calibri"/>
                <a:cs typeface="Calibri"/>
              </a:rPr>
              <a:t>ие от</a:t>
            </a:r>
            <a:r>
              <a:rPr sz="1200" b="1" spc="5" dirty="0">
                <a:latin typeface="Calibri"/>
                <a:cs typeface="Calibri"/>
              </a:rPr>
              <a:t>ч</a:t>
            </a:r>
            <a:r>
              <a:rPr sz="1200" b="1" dirty="0">
                <a:latin typeface="Calibri"/>
                <a:cs typeface="Calibri"/>
              </a:rPr>
              <a:t>ет</a:t>
            </a:r>
            <a:r>
              <a:rPr sz="1200" b="1" spc="5" dirty="0">
                <a:latin typeface="Calibri"/>
                <a:cs typeface="Calibri"/>
              </a:rPr>
              <a:t>н</a:t>
            </a:r>
            <a:r>
              <a:rPr sz="1200" b="1" dirty="0">
                <a:latin typeface="Calibri"/>
                <a:cs typeface="Calibri"/>
              </a:rPr>
              <a:t>ости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978206" y="8096249"/>
            <a:ext cx="295275" cy="323851"/>
          </a:xfrm>
          <a:prstGeom prst="rect">
            <a:avLst/>
          </a:prstGeom>
          <a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190627" y="7524751"/>
            <a:ext cx="1019175" cy="1485900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1318386" y="7672249"/>
            <a:ext cx="849592" cy="1156971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5080" indent="-1270" algn="ctr">
              <a:lnSpc>
                <a:spcPct val="91700"/>
              </a:lnSpc>
            </a:pPr>
            <a:r>
              <a:rPr sz="1200" b="1" dirty="0">
                <a:latin typeface="Calibri"/>
                <a:cs typeface="Calibri"/>
              </a:rPr>
              <a:t>Фо</a:t>
            </a:r>
            <a:r>
              <a:rPr sz="1200" b="1" spc="5" dirty="0">
                <a:latin typeface="Calibri"/>
                <a:cs typeface="Calibri"/>
              </a:rPr>
              <a:t>р</a:t>
            </a:r>
            <a:r>
              <a:rPr sz="1200" b="1" dirty="0">
                <a:latin typeface="Calibri"/>
                <a:cs typeface="Calibri"/>
              </a:rPr>
              <a:t>миро</a:t>
            </a:r>
            <a:r>
              <a:rPr sz="1200" b="1" spc="-5" dirty="0">
                <a:latin typeface="Calibri"/>
                <a:cs typeface="Calibri"/>
              </a:rPr>
              <a:t>в</a:t>
            </a:r>
            <a:r>
              <a:rPr sz="1200" b="1" dirty="0">
                <a:latin typeface="Calibri"/>
                <a:cs typeface="Calibri"/>
              </a:rPr>
              <a:t>ание реш</a:t>
            </a:r>
            <a:r>
              <a:rPr sz="1200" b="1" spc="-5" dirty="0">
                <a:latin typeface="Calibri"/>
                <a:cs typeface="Calibri"/>
              </a:rPr>
              <a:t>е</a:t>
            </a:r>
            <a:r>
              <a:rPr sz="1200" b="1" spc="5" dirty="0">
                <a:latin typeface="Calibri"/>
                <a:cs typeface="Calibri"/>
              </a:rPr>
              <a:t>н</a:t>
            </a:r>
            <a:r>
              <a:rPr sz="1200" b="1" dirty="0">
                <a:latin typeface="Calibri"/>
                <a:cs typeface="Calibri"/>
              </a:rPr>
              <a:t>ия</a:t>
            </a:r>
            <a:r>
              <a:rPr sz="1200" b="1" spc="-1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Со</a:t>
            </a:r>
            <a:r>
              <a:rPr sz="1200" b="1" spc="-5" dirty="0">
                <a:latin typeface="Calibri"/>
                <a:cs typeface="Calibri"/>
              </a:rPr>
              <a:t>в</a:t>
            </a:r>
            <a:r>
              <a:rPr sz="1200" b="1" dirty="0">
                <a:latin typeface="Calibri"/>
                <a:cs typeface="Calibri"/>
              </a:rPr>
              <a:t>ета МО</a:t>
            </a:r>
            <a:r>
              <a:rPr sz="1200" b="1" spc="-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ЩР</a:t>
            </a:r>
            <a:r>
              <a:rPr sz="1200" b="1" spc="-20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об исп</a:t>
            </a:r>
            <a:r>
              <a:rPr sz="1200" b="1" spc="-25" dirty="0">
                <a:latin typeface="Calibri"/>
                <a:cs typeface="Calibri"/>
              </a:rPr>
              <a:t>о</a:t>
            </a:r>
            <a:r>
              <a:rPr sz="1200" b="1" spc="5" dirty="0">
                <a:latin typeface="Calibri"/>
                <a:cs typeface="Calibri"/>
              </a:rPr>
              <a:t>лн</a:t>
            </a:r>
            <a:r>
              <a:rPr sz="1200" b="1" dirty="0">
                <a:latin typeface="Calibri"/>
                <a:cs typeface="Calibri"/>
              </a:rPr>
              <a:t>е</a:t>
            </a:r>
            <a:r>
              <a:rPr sz="1200" b="1" spc="5" dirty="0">
                <a:latin typeface="Calibri"/>
                <a:cs typeface="Calibri"/>
              </a:rPr>
              <a:t>н</a:t>
            </a:r>
            <a:r>
              <a:rPr sz="1200" b="1" dirty="0">
                <a:latin typeface="Calibri"/>
                <a:cs typeface="Calibri"/>
              </a:rPr>
              <a:t>ии б</a:t>
            </a:r>
            <a:r>
              <a:rPr sz="1200" b="1" spc="-30" dirty="0">
                <a:latin typeface="Calibri"/>
                <a:cs typeface="Calibri"/>
              </a:rPr>
              <a:t>ю</a:t>
            </a:r>
            <a:r>
              <a:rPr sz="1200" b="1" dirty="0">
                <a:latin typeface="Calibri"/>
                <a:cs typeface="Calibri"/>
              </a:rPr>
              <a:t>д</a:t>
            </a:r>
            <a:r>
              <a:rPr sz="1200" b="1" spc="-25" dirty="0">
                <a:latin typeface="Calibri"/>
                <a:cs typeface="Calibri"/>
              </a:rPr>
              <a:t>ж</a:t>
            </a:r>
            <a:r>
              <a:rPr sz="1200" b="1" dirty="0">
                <a:latin typeface="Calibri"/>
                <a:cs typeface="Calibri"/>
              </a:rPr>
              <a:t>ета</a:t>
            </a:r>
            <a:r>
              <a:rPr sz="1200" b="1" spc="-1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М</a:t>
            </a:r>
            <a:r>
              <a:rPr sz="1200" b="1" dirty="0">
                <a:latin typeface="Calibri"/>
                <a:cs typeface="Calibri"/>
              </a:rPr>
              <a:t>О</a:t>
            </a:r>
            <a:r>
              <a:rPr sz="1200" b="1" spc="10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ЩР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2143127" y="8105776"/>
            <a:ext cx="295275" cy="323851"/>
          </a:xfrm>
          <a:prstGeom prst="rect">
            <a:avLst/>
          </a:prstGeom>
          <a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2381252" y="7515225"/>
            <a:ext cx="923925" cy="1504951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2567941" y="7633304"/>
            <a:ext cx="566309" cy="123888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5080" indent="4445" algn="ctr">
              <a:lnSpc>
                <a:spcPct val="91700"/>
              </a:lnSpc>
            </a:pPr>
            <a:r>
              <a:rPr sz="1000" b="1" dirty="0">
                <a:latin typeface="Calibri"/>
                <a:cs typeface="Calibri"/>
              </a:rPr>
              <a:t>Од</a:t>
            </a:r>
            <a:r>
              <a:rPr sz="1000" b="1" spc="5" dirty="0">
                <a:latin typeface="Calibri"/>
                <a:cs typeface="Calibri"/>
              </a:rPr>
              <a:t>о</a:t>
            </a:r>
            <a:r>
              <a:rPr sz="1000" b="1" dirty="0">
                <a:latin typeface="Calibri"/>
                <a:cs typeface="Calibri"/>
              </a:rPr>
              <a:t>б</a:t>
            </a:r>
            <a:r>
              <a:rPr sz="1000" b="1" spc="5" dirty="0">
                <a:latin typeface="Calibri"/>
                <a:cs typeface="Calibri"/>
              </a:rPr>
              <a:t>р</a:t>
            </a:r>
            <a:r>
              <a:rPr sz="1000" b="1" dirty="0">
                <a:latin typeface="Calibri"/>
                <a:cs typeface="Calibri"/>
              </a:rPr>
              <a:t>ение</a:t>
            </a:r>
            <a:r>
              <a:rPr sz="1000" b="1" spc="5" dirty="0">
                <a:latin typeface="Calibri"/>
                <a:cs typeface="Calibri"/>
              </a:rPr>
              <a:t> р</a:t>
            </a:r>
            <a:r>
              <a:rPr sz="1000" b="1" dirty="0">
                <a:latin typeface="Calibri"/>
                <a:cs typeface="Calibri"/>
              </a:rPr>
              <a:t>ешения </a:t>
            </a:r>
            <a:r>
              <a:rPr sz="1000" b="1" spc="5" dirty="0">
                <a:latin typeface="Calibri"/>
                <a:cs typeface="Calibri"/>
              </a:rPr>
              <a:t>о</a:t>
            </a:r>
            <a:r>
              <a:rPr sz="1000" b="1" dirty="0">
                <a:latin typeface="Calibri"/>
                <a:cs typeface="Calibri"/>
              </a:rPr>
              <a:t>б</a:t>
            </a:r>
            <a:r>
              <a:rPr sz="1000" b="1" spc="-10" dirty="0">
                <a:latin typeface="Calibri"/>
                <a:cs typeface="Calibri"/>
              </a:rPr>
              <a:t> </a:t>
            </a:r>
            <a:r>
              <a:rPr sz="1000" b="1" dirty="0">
                <a:latin typeface="Calibri"/>
                <a:cs typeface="Calibri"/>
              </a:rPr>
              <a:t>и</a:t>
            </a:r>
            <a:r>
              <a:rPr sz="1000" b="1" spc="5" dirty="0">
                <a:latin typeface="Calibri"/>
                <a:cs typeface="Calibri"/>
              </a:rPr>
              <a:t>с</a:t>
            </a:r>
            <a:r>
              <a:rPr sz="1000" b="1" dirty="0">
                <a:latin typeface="Calibri"/>
                <a:cs typeface="Calibri"/>
              </a:rPr>
              <a:t>по</a:t>
            </a:r>
            <a:r>
              <a:rPr sz="1000" b="1" spc="5" dirty="0">
                <a:latin typeface="Calibri"/>
                <a:cs typeface="Calibri"/>
              </a:rPr>
              <a:t>л</a:t>
            </a:r>
            <a:r>
              <a:rPr sz="1000" b="1" dirty="0">
                <a:latin typeface="Calibri"/>
                <a:cs typeface="Calibri"/>
              </a:rPr>
              <a:t>нении б</a:t>
            </a:r>
            <a:r>
              <a:rPr sz="1000" b="1" spc="5" dirty="0">
                <a:latin typeface="Calibri"/>
                <a:cs typeface="Calibri"/>
              </a:rPr>
              <a:t>ю</a:t>
            </a:r>
            <a:r>
              <a:rPr sz="1000" b="1" dirty="0">
                <a:latin typeface="Calibri"/>
                <a:cs typeface="Calibri"/>
              </a:rPr>
              <a:t>джета </a:t>
            </a:r>
            <a:r>
              <a:rPr sz="1000" b="1" spc="-5" dirty="0">
                <a:latin typeface="Calibri"/>
                <a:cs typeface="Calibri"/>
              </a:rPr>
              <a:t>г</a:t>
            </a:r>
            <a:r>
              <a:rPr sz="1000" b="1" spc="5" dirty="0">
                <a:latin typeface="Calibri"/>
                <a:cs typeface="Calibri"/>
              </a:rPr>
              <a:t>л</a:t>
            </a:r>
            <a:r>
              <a:rPr sz="1000" b="1" dirty="0">
                <a:latin typeface="Calibri"/>
                <a:cs typeface="Calibri"/>
              </a:rPr>
              <a:t>ав</a:t>
            </a:r>
            <a:r>
              <a:rPr sz="1000" b="1" spc="5" dirty="0">
                <a:latin typeface="Calibri"/>
                <a:cs typeface="Calibri"/>
              </a:rPr>
              <a:t>о</a:t>
            </a:r>
            <a:r>
              <a:rPr sz="1000" b="1" dirty="0">
                <a:latin typeface="Calibri"/>
                <a:cs typeface="Calibri"/>
              </a:rPr>
              <a:t>й</a:t>
            </a:r>
            <a:r>
              <a:rPr sz="1000" b="1" spc="15" dirty="0">
                <a:latin typeface="Calibri"/>
                <a:cs typeface="Calibri"/>
              </a:rPr>
              <a:t> </a:t>
            </a:r>
            <a:r>
              <a:rPr sz="1000" b="1" spc="5" dirty="0">
                <a:latin typeface="Calibri"/>
                <a:cs typeface="Calibri"/>
              </a:rPr>
              <a:t>М</a:t>
            </a:r>
            <a:r>
              <a:rPr sz="1000" b="1" dirty="0">
                <a:latin typeface="Calibri"/>
                <a:cs typeface="Calibri"/>
              </a:rPr>
              <a:t>О Ще</a:t>
            </a:r>
            <a:r>
              <a:rPr sz="1000" b="1" spc="5" dirty="0">
                <a:latin typeface="Calibri"/>
                <a:cs typeface="Calibri"/>
              </a:rPr>
              <a:t>р</a:t>
            </a:r>
            <a:r>
              <a:rPr sz="1000" b="1" dirty="0">
                <a:latin typeface="Calibri"/>
                <a:cs typeface="Calibri"/>
              </a:rPr>
              <a:t>бин</a:t>
            </a:r>
            <a:r>
              <a:rPr sz="1000" b="1" spc="5" dirty="0">
                <a:latin typeface="Calibri"/>
                <a:cs typeface="Calibri"/>
              </a:rPr>
              <a:t>о</a:t>
            </a:r>
            <a:r>
              <a:rPr sz="1000" b="1" dirty="0">
                <a:latin typeface="Calibri"/>
                <a:cs typeface="Calibri"/>
              </a:rPr>
              <a:t>в</a:t>
            </a:r>
            <a:r>
              <a:rPr sz="1000" b="1" spc="5" dirty="0">
                <a:latin typeface="Calibri"/>
                <a:cs typeface="Calibri"/>
              </a:rPr>
              <a:t>с</a:t>
            </a:r>
            <a:r>
              <a:rPr sz="1000" b="1" dirty="0">
                <a:latin typeface="Calibri"/>
                <a:cs typeface="Calibri"/>
              </a:rPr>
              <a:t>кий</a:t>
            </a:r>
            <a:r>
              <a:rPr sz="1000" b="1" spc="-10" dirty="0">
                <a:latin typeface="Calibri"/>
                <a:cs typeface="Calibri"/>
              </a:rPr>
              <a:t> </a:t>
            </a:r>
            <a:r>
              <a:rPr sz="1000" b="1" spc="5" dirty="0">
                <a:latin typeface="Calibri"/>
                <a:cs typeface="Calibri"/>
              </a:rPr>
              <a:t>р</a:t>
            </a:r>
            <a:r>
              <a:rPr sz="1000" b="1" dirty="0">
                <a:latin typeface="Calibri"/>
                <a:cs typeface="Calibri"/>
              </a:rPr>
              <a:t>ай</a:t>
            </a:r>
            <a:r>
              <a:rPr sz="1000" b="1" spc="5" dirty="0">
                <a:latin typeface="Calibri"/>
                <a:cs typeface="Calibri"/>
              </a:rPr>
              <a:t>о</a:t>
            </a:r>
            <a:r>
              <a:rPr sz="1000" b="1" dirty="0">
                <a:latin typeface="Calibri"/>
                <a:cs typeface="Calibri"/>
              </a:rPr>
              <a:t>н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3224212" y="8105776"/>
            <a:ext cx="304800" cy="323851"/>
          </a:xfrm>
          <a:prstGeom prst="rect">
            <a:avLst/>
          </a:prstGeom>
          <a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471862" y="7485633"/>
            <a:ext cx="933450" cy="1524000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 txBox="1"/>
          <p:nvPr/>
        </p:nvSpPr>
        <p:spPr>
          <a:xfrm>
            <a:off x="3618612" y="7633304"/>
            <a:ext cx="707886" cy="123888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5080" indent="2540" algn="ctr">
              <a:lnSpc>
                <a:spcPct val="91500"/>
              </a:lnSpc>
            </a:pPr>
            <a:r>
              <a:rPr sz="1000" b="1" spc="5" dirty="0">
                <a:latin typeface="Calibri"/>
                <a:cs typeface="Calibri"/>
              </a:rPr>
              <a:t>В</a:t>
            </a:r>
            <a:r>
              <a:rPr sz="1000" b="1" dirty="0">
                <a:latin typeface="Calibri"/>
                <a:cs typeface="Calibri"/>
              </a:rPr>
              <a:t>не</a:t>
            </a:r>
            <a:r>
              <a:rPr sz="1000" b="1" spc="5" dirty="0">
                <a:latin typeface="Calibri"/>
                <a:cs typeface="Calibri"/>
              </a:rPr>
              <a:t>с</a:t>
            </a:r>
            <a:r>
              <a:rPr sz="1000" b="1" dirty="0">
                <a:latin typeface="Calibri"/>
                <a:cs typeface="Calibri"/>
              </a:rPr>
              <a:t>ение</a:t>
            </a:r>
            <a:r>
              <a:rPr sz="1000" b="1" spc="5" dirty="0">
                <a:latin typeface="Calibri"/>
                <a:cs typeface="Calibri"/>
              </a:rPr>
              <a:t> </a:t>
            </a:r>
            <a:r>
              <a:rPr sz="1000" b="1" spc="-5" dirty="0">
                <a:latin typeface="Calibri"/>
                <a:cs typeface="Calibri"/>
              </a:rPr>
              <a:t>г</a:t>
            </a:r>
            <a:r>
              <a:rPr sz="1000" b="1" spc="5" dirty="0">
                <a:latin typeface="Calibri"/>
                <a:cs typeface="Calibri"/>
              </a:rPr>
              <a:t>л</a:t>
            </a:r>
            <a:r>
              <a:rPr sz="1000" b="1" dirty="0">
                <a:latin typeface="Calibri"/>
                <a:cs typeface="Calibri"/>
              </a:rPr>
              <a:t>ав</a:t>
            </a:r>
            <a:r>
              <a:rPr sz="1000" b="1" spc="5" dirty="0">
                <a:latin typeface="Calibri"/>
                <a:cs typeface="Calibri"/>
              </a:rPr>
              <a:t>о</a:t>
            </a:r>
            <a:r>
              <a:rPr sz="1000" b="1" dirty="0">
                <a:latin typeface="Calibri"/>
                <a:cs typeface="Calibri"/>
              </a:rPr>
              <a:t>й </a:t>
            </a:r>
            <a:r>
              <a:rPr sz="1000" b="1" spc="5" dirty="0">
                <a:latin typeface="Calibri"/>
                <a:cs typeface="Calibri"/>
              </a:rPr>
              <a:t>М</a:t>
            </a:r>
            <a:r>
              <a:rPr sz="1000" b="1" dirty="0">
                <a:latin typeface="Calibri"/>
                <a:cs typeface="Calibri"/>
              </a:rPr>
              <a:t>О Ще</a:t>
            </a:r>
            <a:r>
              <a:rPr sz="1000" b="1" spc="5" dirty="0">
                <a:latin typeface="Calibri"/>
                <a:cs typeface="Calibri"/>
              </a:rPr>
              <a:t>р</a:t>
            </a:r>
            <a:r>
              <a:rPr sz="1000" b="1" dirty="0">
                <a:latin typeface="Calibri"/>
                <a:cs typeface="Calibri"/>
              </a:rPr>
              <a:t>бин</a:t>
            </a:r>
            <a:r>
              <a:rPr sz="1000" b="1" spc="5" dirty="0">
                <a:latin typeface="Calibri"/>
                <a:cs typeface="Calibri"/>
              </a:rPr>
              <a:t>о</a:t>
            </a:r>
            <a:r>
              <a:rPr sz="1000" b="1" dirty="0">
                <a:latin typeface="Calibri"/>
                <a:cs typeface="Calibri"/>
              </a:rPr>
              <a:t>в</a:t>
            </a:r>
            <a:r>
              <a:rPr sz="1000" b="1" spc="5" dirty="0">
                <a:latin typeface="Calibri"/>
                <a:cs typeface="Calibri"/>
              </a:rPr>
              <a:t>с</a:t>
            </a:r>
            <a:r>
              <a:rPr sz="1000" b="1" dirty="0">
                <a:latin typeface="Calibri"/>
                <a:cs typeface="Calibri"/>
              </a:rPr>
              <a:t>кий</a:t>
            </a:r>
            <a:r>
              <a:rPr sz="1000" b="1" spc="-10" dirty="0">
                <a:latin typeface="Calibri"/>
                <a:cs typeface="Calibri"/>
              </a:rPr>
              <a:t> </a:t>
            </a:r>
            <a:r>
              <a:rPr sz="1000" b="1" spc="5" dirty="0">
                <a:latin typeface="Calibri"/>
                <a:cs typeface="Calibri"/>
              </a:rPr>
              <a:t>р</a:t>
            </a:r>
            <a:r>
              <a:rPr sz="1000" b="1" dirty="0">
                <a:latin typeface="Calibri"/>
                <a:cs typeface="Calibri"/>
              </a:rPr>
              <a:t>ай</a:t>
            </a:r>
            <a:r>
              <a:rPr sz="1000" b="1" spc="5" dirty="0">
                <a:latin typeface="Calibri"/>
                <a:cs typeface="Calibri"/>
              </a:rPr>
              <a:t>о</a:t>
            </a:r>
            <a:r>
              <a:rPr sz="1000" b="1" dirty="0">
                <a:latin typeface="Calibri"/>
                <a:cs typeface="Calibri"/>
              </a:rPr>
              <a:t>н </a:t>
            </a:r>
            <a:r>
              <a:rPr sz="1000" b="1" spc="5" dirty="0">
                <a:latin typeface="Calibri"/>
                <a:cs typeface="Calibri"/>
              </a:rPr>
              <a:t>р</a:t>
            </a:r>
            <a:r>
              <a:rPr sz="1000" b="1" dirty="0">
                <a:latin typeface="Calibri"/>
                <a:cs typeface="Calibri"/>
              </a:rPr>
              <a:t>ешения</a:t>
            </a:r>
            <a:r>
              <a:rPr sz="1000" b="1" spc="-5" dirty="0">
                <a:latin typeface="Calibri"/>
                <a:cs typeface="Calibri"/>
              </a:rPr>
              <a:t> </a:t>
            </a:r>
            <a:r>
              <a:rPr sz="1000" b="1" spc="5" dirty="0">
                <a:latin typeface="Calibri"/>
                <a:cs typeface="Calibri"/>
              </a:rPr>
              <a:t>о</a:t>
            </a:r>
            <a:r>
              <a:rPr sz="1000" b="1" dirty="0">
                <a:latin typeface="Calibri"/>
                <a:cs typeface="Calibri"/>
              </a:rPr>
              <a:t>б и</a:t>
            </a:r>
            <a:r>
              <a:rPr sz="1000" b="1" spc="5" dirty="0">
                <a:latin typeface="Calibri"/>
                <a:cs typeface="Calibri"/>
              </a:rPr>
              <a:t>с</a:t>
            </a:r>
            <a:r>
              <a:rPr sz="1000" b="1" dirty="0">
                <a:latin typeface="Calibri"/>
                <a:cs typeface="Calibri"/>
              </a:rPr>
              <a:t>по</a:t>
            </a:r>
            <a:r>
              <a:rPr sz="1000" b="1" spc="5" dirty="0">
                <a:latin typeface="Calibri"/>
                <a:cs typeface="Calibri"/>
              </a:rPr>
              <a:t>л</a:t>
            </a:r>
            <a:r>
              <a:rPr sz="1000" b="1" dirty="0">
                <a:latin typeface="Calibri"/>
                <a:cs typeface="Calibri"/>
              </a:rPr>
              <a:t>нении </a:t>
            </a:r>
            <a:r>
              <a:rPr sz="1000" b="1" spc="-10" dirty="0">
                <a:latin typeface="Calibri"/>
                <a:cs typeface="Calibri"/>
              </a:rPr>
              <a:t> </a:t>
            </a:r>
            <a:r>
              <a:rPr sz="1000" b="1" dirty="0">
                <a:latin typeface="Calibri"/>
                <a:cs typeface="Calibri"/>
              </a:rPr>
              <a:t>б</a:t>
            </a:r>
            <a:r>
              <a:rPr sz="1000" b="1" spc="5" dirty="0">
                <a:latin typeface="Calibri"/>
                <a:cs typeface="Calibri"/>
              </a:rPr>
              <a:t>ю</a:t>
            </a:r>
            <a:r>
              <a:rPr sz="1000" b="1" dirty="0">
                <a:latin typeface="Calibri"/>
                <a:cs typeface="Calibri"/>
              </a:rPr>
              <a:t>дж</a:t>
            </a:r>
            <a:r>
              <a:rPr sz="1000" b="1" spc="-10" dirty="0">
                <a:latin typeface="Calibri"/>
                <a:cs typeface="Calibri"/>
              </a:rPr>
              <a:t>е</a:t>
            </a:r>
            <a:r>
              <a:rPr sz="1000" b="1" dirty="0">
                <a:latin typeface="Calibri"/>
                <a:cs typeface="Calibri"/>
              </a:rPr>
              <a:t>- </a:t>
            </a:r>
            <a:r>
              <a:rPr sz="1000" b="1" spc="-5" dirty="0">
                <a:latin typeface="Calibri"/>
                <a:cs typeface="Calibri"/>
              </a:rPr>
              <a:t>т</a:t>
            </a:r>
            <a:r>
              <a:rPr sz="1000" b="1" dirty="0">
                <a:latin typeface="Calibri"/>
                <a:cs typeface="Calibri"/>
              </a:rPr>
              <a:t>а</a:t>
            </a:r>
            <a:r>
              <a:rPr sz="1000" b="1" spc="-15" dirty="0">
                <a:latin typeface="Calibri"/>
                <a:cs typeface="Calibri"/>
              </a:rPr>
              <a:t> </a:t>
            </a:r>
            <a:r>
              <a:rPr sz="1000" b="1" dirty="0">
                <a:latin typeface="Calibri"/>
                <a:cs typeface="Calibri"/>
              </a:rPr>
              <a:t>в</a:t>
            </a:r>
            <a:r>
              <a:rPr sz="1000" b="1" spc="5" dirty="0">
                <a:latin typeface="Calibri"/>
                <a:cs typeface="Calibri"/>
              </a:rPr>
              <a:t> </a:t>
            </a:r>
            <a:r>
              <a:rPr sz="1000" b="1" dirty="0">
                <a:latin typeface="Calibri"/>
                <a:cs typeface="Calibri"/>
              </a:rPr>
              <a:t>С</a:t>
            </a:r>
            <a:r>
              <a:rPr sz="1000" b="1" spc="5" dirty="0">
                <a:latin typeface="Calibri"/>
                <a:cs typeface="Calibri"/>
              </a:rPr>
              <a:t>о</a:t>
            </a:r>
            <a:r>
              <a:rPr sz="1000" b="1" dirty="0">
                <a:latin typeface="Calibri"/>
                <a:cs typeface="Calibri"/>
              </a:rPr>
              <a:t>в</a:t>
            </a:r>
            <a:r>
              <a:rPr sz="1000" b="1" spc="5" dirty="0">
                <a:latin typeface="Calibri"/>
                <a:cs typeface="Calibri"/>
              </a:rPr>
              <a:t>е</a:t>
            </a:r>
            <a:r>
              <a:rPr sz="1000" b="1" dirty="0">
                <a:latin typeface="Calibri"/>
                <a:cs typeface="Calibri"/>
              </a:rPr>
              <a:t>т</a:t>
            </a:r>
            <a:r>
              <a:rPr sz="1000" b="1" spc="-5" dirty="0">
                <a:latin typeface="Calibri"/>
                <a:cs typeface="Calibri"/>
              </a:rPr>
              <a:t> </a:t>
            </a:r>
            <a:r>
              <a:rPr sz="1000" b="1" spc="5" dirty="0">
                <a:latin typeface="Calibri"/>
                <a:cs typeface="Calibri"/>
              </a:rPr>
              <a:t>М</a:t>
            </a:r>
            <a:r>
              <a:rPr sz="1000" b="1" dirty="0">
                <a:latin typeface="Calibri"/>
                <a:cs typeface="Calibri"/>
              </a:rPr>
              <a:t>О ЩР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4328540" y="8108634"/>
            <a:ext cx="295275" cy="333377"/>
          </a:xfrm>
          <a:prstGeom prst="rect">
            <a:avLst/>
          </a:prstGeom>
          <a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4562477" y="7477127"/>
            <a:ext cx="962025" cy="1533525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 txBox="1"/>
          <p:nvPr/>
        </p:nvSpPr>
        <p:spPr>
          <a:xfrm>
            <a:off x="4687316" y="7664958"/>
            <a:ext cx="778739" cy="11760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065" marR="5080" indent="-1270" algn="ctr">
              <a:lnSpc>
                <a:spcPct val="91600"/>
              </a:lnSpc>
            </a:pPr>
            <a:r>
              <a:rPr sz="1100" b="1" dirty="0">
                <a:latin typeface="Calibri"/>
                <a:cs typeface="Calibri"/>
              </a:rPr>
              <a:t>Р</a:t>
            </a:r>
            <a:r>
              <a:rPr sz="1100" b="1" spc="-5" dirty="0">
                <a:latin typeface="Calibri"/>
                <a:cs typeface="Calibri"/>
              </a:rPr>
              <a:t>а</a:t>
            </a:r>
            <a:r>
              <a:rPr sz="1100" b="1" spc="5" dirty="0">
                <a:latin typeface="Calibri"/>
                <a:cs typeface="Calibri"/>
              </a:rPr>
              <a:t>сс</a:t>
            </a:r>
            <a:r>
              <a:rPr sz="1100" b="1" dirty="0">
                <a:latin typeface="Calibri"/>
                <a:cs typeface="Calibri"/>
              </a:rPr>
              <a:t>м</a:t>
            </a:r>
            <a:r>
              <a:rPr sz="1100" b="1" spc="-10" dirty="0">
                <a:latin typeface="Calibri"/>
                <a:cs typeface="Calibri"/>
              </a:rPr>
              <a:t>о</a:t>
            </a:r>
            <a:r>
              <a:rPr sz="1100" b="1" dirty="0">
                <a:latin typeface="Calibri"/>
                <a:cs typeface="Calibri"/>
              </a:rPr>
              <a:t>т</a:t>
            </a:r>
            <a:r>
              <a:rPr sz="1100" b="1" spc="-5" dirty="0">
                <a:latin typeface="Calibri"/>
                <a:cs typeface="Calibri"/>
              </a:rPr>
              <a:t>ре</a:t>
            </a:r>
            <a:r>
              <a:rPr sz="1100" b="1" dirty="0">
                <a:latin typeface="Calibri"/>
                <a:cs typeface="Calibri"/>
              </a:rPr>
              <a:t>н</a:t>
            </a:r>
            <a:r>
              <a:rPr sz="1100" b="1" spc="-5" dirty="0">
                <a:latin typeface="Calibri"/>
                <a:cs typeface="Calibri"/>
              </a:rPr>
              <a:t>и</a:t>
            </a:r>
            <a:r>
              <a:rPr sz="1100" b="1" dirty="0">
                <a:latin typeface="Calibri"/>
                <a:cs typeface="Calibri"/>
              </a:rPr>
              <a:t>е</a:t>
            </a:r>
            <a:r>
              <a:rPr sz="1100" b="1" spc="-40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и п</a:t>
            </a:r>
            <a:r>
              <a:rPr sz="1100" b="1" spc="-10" dirty="0">
                <a:latin typeface="Calibri"/>
                <a:cs typeface="Calibri"/>
              </a:rPr>
              <a:t>р</a:t>
            </a:r>
            <a:r>
              <a:rPr sz="1100" b="1" dirty="0">
                <a:latin typeface="Calibri"/>
                <a:cs typeface="Calibri"/>
              </a:rPr>
              <a:t>и</a:t>
            </a:r>
            <a:r>
              <a:rPr sz="1100" b="1" spc="-5" dirty="0">
                <a:latin typeface="Calibri"/>
                <a:cs typeface="Calibri"/>
              </a:rPr>
              <a:t>н</a:t>
            </a:r>
            <a:r>
              <a:rPr sz="1100" b="1" dirty="0">
                <a:latin typeface="Calibri"/>
                <a:cs typeface="Calibri"/>
              </a:rPr>
              <a:t>ятие</a:t>
            </a:r>
            <a:r>
              <a:rPr sz="1100" b="1" spc="-30" dirty="0">
                <a:latin typeface="Calibri"/>
                <a:cs typeface="Calibri"/>
              </a:rPr>
              <a:t> </a:t>
            </a:r>
            <a:r>
              <a:rPr sz="1100" b="1" spc="-5" dirty="0">
                <a:latin typeface="Calibri"/>
                <a:cs typeface="Calibri"/>
              </a:rPr>
              <a:t>ре</a:t>
            </a:r>
            <a:r>
              <a:rPr sz="1100" b="1" dirty="0">
                <a:latin typeface="Calibri"/>
                <a:cs typeface="Calibri"/>
              </a:rPr>
              <a:t>ш</a:t>
            </a:r>
            <a:r>
              <a:rPr sz="1100" b="1" spc="-10" dirty="0">
                <a:latin typeface="Calibri"/>
                <a:cs typeface="Calibri"/>
              </a:rPr>
              <a:t>е</a:t>
            </a:r>
            <a:r>
              <a:rPr sz="1100" b="1" dirty="0">
                <a:latin typeface="Calibri"/>
                <a:cs typeface="Calibri"/>
              </a:rPr>
              <a:t>н</a:t>
            </a:r>
            <a:r>
              <a:rPr sz="1100" b="1" spc="-5" dirty="0">
                <a:latin typeface="Calibri"/>
                <a:cs typeface="Calibri"/>
              </a:rPr>
              <a:t>и</a:t>
            </a:r>
            <a:r>
              <a:rPr sz="1100" b="1" dirty="0">
                <a:latin typeface="Calibri"/>
                <a:cs typeface="Calibri"/>
              </a:rPr>
              <a:t>я </a:t>
            </a:r>
            <a:r>
              <a:rPr sz="1100" b="1" spc="-10" dirty="0">
                <a:latin typeface="Calibri"/>
                <a:cs typeface="Calibri"/>
              </a:rPr>
              <a:t>о</a:t>
            </a:r>
            <a:r>
              <a:rPr sz="1100" b="1" dirty="0">
                <a:latin typeface="Calibri"/>
                <a:cs typeface="Calibri"/>
              </a:rPr>
              <a:t>б</a:t>
            </a:r>
            <a:r>
              <a:rPr sz="1100" b="1" spc="-10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исп</a:t>
            </a:r>
            <a:r>
              <a:rPr sz="1100" b="1" spc="-10" dirty="0">
                <a:latin typeface="Calibri"/>
                <a:cs typeface="Calibri"/>
              </a:rPr>
              <a:t>о</a:t>
            </a:r>
            <a:r>
              <a:rPr sz="1100" b="1" spc="-5" dirty="0">
                <a:latin typeface="Calibri"/>
                <a:cs typeface="Calibri"/>
              </a:rPr>
              <a:t>л</a:t>
            </a:r>
            <a:r>
              <a:rPr sz="1100" b="1" dirty="0">
                <a:latin typeface="Calibri"/>
                <a:cs typeface="Calibri"/>
              </a:rPr>
              <a:t>н</a:t>
            </a:r>
            <a:r>
              <a:rPr sz="1100" b="1" spc="-10" dirty="0">
                <a:latin typeface="Calibri"/>
                <a:cs typeface="Calibri"/>
              </a:rPr>
              <a:t>е</a:t>
            </a:r>
            <a:r>
              <a:rPr sz="1100" b="1" dirty="0">
                <a:latin typeface="Calibri"/>
                <a:cs typeface="Calibri"/>
              </a:rPr>
              <a:t>н</a:t>
            </a:r>
            <a:r>
              <a:rPr sz="1100" b="1" spc="-5" dirty="0">
                <a:latin typeface="Calibri"/>
                <a:cs typeface="Calibri"/>
              </a:rPr>
              <a:t>и</a:t>
            </a:r>
            <a:r>
              <a:rPr sz="1100" b="1" dirty="0">
                <a:latin typeface="Calibri"/>
                <a:cs typeface="Calibri"/>
              </a:rPr>
              <a:t>и бюдж</a:t>
            </a:r>
            <a:r>
              <a:rPr sz="1100" b="1" spc="-5" dirty="0">
                <a:latin typeface="Calibri"/>
                <a:cs typeface="Calibri"/>
              </a:rPr>
              <a:t>е</a:t>
            </a:r>
            <a:r>
              <a:rPr sz="1100" b="1" dirty="0">
                <a:latin typeface="Calibri"/>
                <a:cs typeface="Calibri"/>
              </a:rPr>
              <a:t>та</a:t>
            </a:r>
            <a:r>
              <a:rPr sz="1100" b="1" spc="-40" dirty="0">
                <a:latin typeface="Calibri"/>
                <a:cs typeface="Calibri"/>
              </a:rPr>
              <a:t> </a:t>
            </a:r>
            <a:r>
              <a:rPr sz="1100" b="1" spc="-5" dirty="0">
                <a:latin typeface="Calibri"/>
                <a:cs typeface="Calibri"/>
              </a:rPr>
              <a:t>М</a:t>
            </a:r>
            <a:r>
              <a:rPr sz="1100" b="1" dirty="0">
                <a:latin typeface="Calibri"/>
                <a:cs typeface="Calibri"/>
              </a:rPr>
              <a:t>О ЩР С</a:t>
            </a:r>
            <a:r>
              <a:rPr sz="1100" b="1" spc="-10" dirty="0">
                <a:latin typeface="Calibri"/>
                <a:cs typeface="Calibri"/>
              </a:rPr>
              <a:t>о</a:t>
            </a:r>
            <a:r>
              <a:rPr sz="1100" b="1" dirty="0">
                <a:latin typeface="Calibri"/>
                <a:cs typeface="Calibri"/>
              </a:rPr>
              <a:t>в</a:t>
            </a:r>
            <a:r>
              <a:rPr sz="1100" b="1" spc="-5" dirty="0">
                <a:latin typeface="Calibri"/>
                <a:cs typeface="Calibri"/>
              </a:rPr>
              <a:t>е</a:t>
            </a:r>
            <a:r>
              <a:rPr sz="1100" b="1" dirty="0">
                <a:latin typeface="Calibri"/>
                <a:cs typeface="Calibri"/>
              </a:rPr>
              <a:t>т</a:t>
            </a:r>
            <a:r>
              <a:rPr sz="1100" b="1" spc="-5" dirty="0">
                <a:latin typeface="Calibri"/>
                <a:cs typeface="Calibri"/>
              </a:rPr>
              <a:t>о</a:t>
            </a:r>
            <a:r>
              <a:rPr sz="1100" b="1" dirty="0">
                <a:latin typeface="Calibri"/>
                <a:cs typeface="Calibri"/>
              </a:rPr>
              <a:t>м</a:t>
            </a:r>
            <a:r>
              <a:rPr sz="1100" b="1" spc="-30" dirty="0">
                <a:latin typeface="Calibri"/>
                <a:cs typeface="Calibri"/>
              </a:rPr>
              <a:t> </a:t>
            </a:r>
            <a:r>
              <a:rPr sz="1100" b="1" spc="-5" dirty="0">
                <a:latin typeface="Calibri"/>
                <a:cs typeface="Calibri"/>
              </a:rPr>
              <a:t>М</a:t>
            </a:r>
            <a:r>
              <a:rPr sz="1100" b="1" dirty="0">
                <a:latin typeface="Calibri"/>
                <a:cs typeface="Calibri"/>
              </a:rPr>
              <a:t>О ЩР</a:t>
            </a:r>
            <a:endParaRPr sz="1100" dirty="0">
              <a:latin typeface="Calibri"/>
              <a:cs typeface="Calibri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5476877" y="8105776"/>
            <a:ext cx="295275" cy="323851"/>
          </a:xfrm>
          <a:prstGeom prst="rect">
            <a:avLst/>
          </a:prstGeom>
          <a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5689536" y="7515228"/>
            <a:ext cx="1028700" cy="1495425"/>
          </a:xfrm>
          <a:prstGeom prst="rect">
            <a:avLst/>
          </a:prstGeom>
          <a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 txBox="1"/>
          <p:nvPr/>
        </p:nvSpPr>
        <p:spPr>
          <a:xfrm>
            <a:off x="5757417" y="7677100"/>
            <a:ext cx="833562" cy="11537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5080" indent="2540" algn="ctr">
              <a:lnSpc>
                <a:spcPts val="1320"/>
              </a:lnSpc>
            </a:pPr>
            <a:r>
              <a:rPr sz="1200" b="1" dirty="0">
                <a:latin typeface="Calibri"/>
                <a:cs typeface="Calibri"/>
              </a:rPr>
              <a:t>П</a:t>
            </a:r>
            <a:r>
              <a:rPr sz="1200" b="1" spc="-25" dirty="0">
                <a:latin typeface="Calibri"/>
                <a:cs typeface="Calibri"/>
              </a:rPr>
              <a:t>о</a:t>
            </a:r>
            <a:r>
              <a:rPr sz="1200" b="1" dirty="0">
                <a:latin typeface="Calibri"/>
                <a:cs typeface="Calibri"/>
              </a:rPr>
              <a:t>д</a:t>
            </a:r>
            <a:r>
              <a:rPr sz="1200" b="1" spc="-10" dirty="0">
                <a:latin typeface="Calibri"/>
                <a:cs typeface="Calibri"/>
              </a:rPr>
              <a:t>п</a:t>
            </a:r>
            <a:r>
              <a:rPr sz="1200" b="1" dirty="0">
                <a:latin typeface="Calibri"/>
                <a:cs typeface="Calibri"/>
              </a:rPr>
              <a:t>исан</a:t>
            </a:r>
            <a:r>
              <a:rPr sz="1200" b="1" spc="5" dirty="0">
                <a:latin typeface="Calibri"/>
                <a:cs typeface="Calibri"/>
              </a:rPr>
              <a:t>и</a:t>
            </a:r>
            <a:r>
              <a:rPr sz="1200" b="1" dirty="0">
                <a:latin typeface="Calibri"/>
                <a:cs typeface="Calibri"/>
              </a:rPr>
              <a:t>е </a:t>
            </a:r>
            <a:r>
              <a:rPr sz="1200" b="1" spc="-55" dirty="0">
                <a:latin typeface="Calibri"/>
                <a:cs typeface="Calibri"/>
              </a:rPr>
              <a:t>г</a:t>
            </a:r>
            <a:r>
              <a:rPr sz="1200" b="1" dirty="0">
                <a:latin typeface="Calibri"/>
                <a:cs typeface="Calibri"/>
              </a:rPr>
              <a:t>л</a:t>
            </a:r>
            <a:r>
              <a:rPr sz="1200" b="1" spc="-5" dirty="0">
                <a:latin typeface="Calibri"/>
                <a:cs typeface="Calibri"/>
              </a:rPr>
              <a:t>а</a:t>
            </a:r>
            <a:r>
              <a:rPr sz="1200" b="1" spc="-10" dirty="0">
                <a:latin typeface="Calibri"/>
                <a:cs typeface="Calibri"/>
              </a:rPr>
              <a:t>в</a:t>
            </a:r>
            <a:r>
              <a:rPr sz="1200" b="1" dirty="0">
                <a:latin typeface="Calibri"/>
                <a:cs typeface="Calibri"/>
              </a:rPr>
              <a:t>ой </a:t>
            </a:r>
            <a:r>
              <a:rPr sz="1200" b="1" spc="-20" dirty="0">
                <a:latin typeface="Calibri"/>
                <a:cs typeface="Calibri"/>
              </a:rPr>
              <a:t>м</a:t>
            </a:r>
            <a:r>
              <a:rPr sz="1200" b="1" spc="-5" dirty="0">
                <a:latin typeface="Calibri"/>
                <a:cs typeface="Calibri"/>
              </a:rPr>
              <a:t>у</a:t>
            </a:r>
            <a:r>
              <a:rPr sz="1200" b="1" dirty="0">
                <a:latin typeface="Calibri"/>
                <a:cs typeface="Calibri"/>
              </a:rPr>
              <a:t>ницип</a:t>
            </a:r>
            <a:r>
              <a:rPr sz="1200" b="1" spc="-10" dirty="0">
                <a:latin typeface="Calibri"/>
                <a:cs typeface="Calibri"/>
              </a:rPr>
              <a:t>а</a:t>
            </a:r>
            <a:r>
              <a:rPr sz="1200" b="1" dirty="0">
                <a:latin typeface="Calibri"/>
                <a:cs typeface="Calibri"/>
              </a:rPr>
              <a:t>л</a:t>
            </a:r>
            <a:r>
              <a:rPr sz="1200" b="1" spc="-10" dirty="0">
                <a:latin typeface="Calibri"/>
                <a:cs typeface="Calibri"/>
              </a:rPr>
              <a:t>ь</a:t>
            </a:r>
            <a:r>
              <a:rPr sz="1200" b="1" dirty="0">
                <a:latin typeface="Calibri"/>
                <a:cs typeface="Calibri"/>
              </a:rPr>
              <a:t>но</a:t>
            </a:r>
            <a:r>
              <a:rPr sz="1200" b="1" spc="-20" dirty="0">
                <a:latin typeface="Calibri"/>
                <a:cs typeface="Calibri"/>
              </a:rPr>
              <a:t>г</a:t>
            </a:r>
            <a:r>
              <a:rPr sz="1200" b="1" dirty="0">
                <a:latin typeface="Calibri"/>
                <a:cs typeface="Calibri"/>
              </a:rPr>
              <a:t>о обр</a:t>
            </a:r>
            <a:r>
              <a:rPr sz="1200" b="1" spc="-5" dirty="0">
                <a:latin typeface="Calibri"/>
                <a:cs typeface="Calibri"/>
              </a:rPr>
              <a:t>а</a:t>
            </a:r>
            <a:r>
              <a:rPr sz="1200" b="1" dirty="0">
                <a:latin typeface="Calibri"/>
                <a:cs typeface="Calibri"/>
              </a:rPr>
              <a:t>зо</a:t>
            </a:r>
            <a:r>
              <a:rPr sz="1200" b="1" spc="-10" dirty="0">
                <a:latin typeface="Calibri"/>
                <a:cs typeface="Calibri"/>
              </a:rPr>
              <a:t>в</a:t>
            </a:r>
            <a:r>
              <a:rPr sz="1200" b="1" spc="-5" dirty="0">
                <a:latin typeface="Calibri"/>
                <a:cs typeface="Calibri"/>
              </a:rPr>
              <a:t>а</a:t>
            </a:r>
            <a:r>
              <a:rPr sz="1200" b="1" dirty="0">
                <a:latin typeface="Calibri"/>
                <a:cs typeface="Calibri"/>
              </a:rPr>
              <a:t>ния</a:t>
            </a:r>
            <a:endParaRPr sz="1200" dirty="0">
              <a:latin typeface="Calibri"/>
              <a:cs typeface="Calibri"/>
            </a:endParaRPr>
          </a:p>
          <a:p>
            <a:pPr marL="2540" algn="ctr">
              <a:lnSpc>
                <a:spcPts val="1295"/>
              </a:lnSpc>
            </a:pPr>
            <a:r>
              <a:rPr sz="1200" b="1" spc="-5" dirty="0">
                <a:latin typeface="Calibri"/>
                <a:cs typeface="Calibri"/>
              </a:rPr>
              <a:t>М</a:t>
            </a:r>
            <a:r>
              <a:rPr sz="1200" b="1" dirty="0">
                <a:latin typeface="Calibri"/>
                <a:cs typeface="Calibri"/>
              </a:rPr>
              <a:t>О  ЩР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478536" y="7200901"/>
            <a:ext cx="336804" cy="300227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1645920" y="7200901"/>
            <a:ext cx="336804" cy="300227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2718816" y="7200901"/>
            <a:ext cx="336804" cy="300227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884678" y="7200901"/>
            <a:ext cx="336803" cy="300227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5050537" y="7200901"/>
            <a:ext cx="336803" cy="300227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6044186" y="7200901"/>
            <a:ext cx="336803" cy="300227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 txBox="1"/>
          <p:nvPr/>
        </p:nvSpPr>
        <p:spPr>
          <a:xfrm>
            <a:off x="578918" y="7281799"/>
            <a:ext cx="11620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alibri"/>
                <a:cs typeface="Calibri"/>
              </a:rPr>
              <a:t>1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1746631" y="7281799"/>
            <a:ext cx="11620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alibri"/>
                <a:cs typeface="Calibri"/>
              </a:rPr>
              <a:t>2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2819780" y="7281799"/>
            <a:ext cx="11620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alibri"/>
                <a:cs typeface="Calibri"/>
              </a:rPr>
              <a:t>3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3985640" y="7281799"/>
            <a:ext cx="11620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alibri"/>
                <a:cs typeface="Calibri"/>
              </a:rPr>
              <a:t>4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5151884" y="7281799"/>
            <a:ext cx="11620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alibri"/>
                <a:cs typeface="Calibri"/>
              </a:rPr>
              <a:t>5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6145784" y="7281799"/>
            <a:ext cx="11620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alibri"/>
                <a:cs typeface="Calibri"/>
              </a:rPr>
              <a:t>6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151003" y="107504"/>
            <a:ext cx="6590365" cy="187743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marR="5080" algn="ctr"/>
            <a:r>
              <a:rPr b="1" u="sng" spc="-5" dirty="0">
                <a:solidFill>
                  <a:srgbClr val="7030A0"/>
                </a:solidFill>
                <a:latin typeface="Calibri"/>
                <a:cs typeface="Calibri"/>
              </a:rPr>
              <a:t>Изменение </a:t>
            </a:r>
            <a:r>
              <a:rPr b="1" u="sng" spc="-5" dirty="0" err="1">
                <a:solidFill>
                  <a:srgbClr val="7030A0"/>
                </a:solidFill>
                <a:latin typeface="Calibri"/>
                <a:cs typeface="Calibri"/>
              </a:rPr>
              <a:t>основных</a:t>
            </a:r>
            <a:r>
              <a:rPr b="1" u="sng" spc="-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b="1" u="sng" spc="-5" dirty="0" err="1">
                <a:solidFill>
                  <a:srgbClr val="7030A0"/>
                </a:solidFill>
                <a:latin typeface="Calibri"/>
                <a:cs typeface="Calibri"/>
              </a:rPr>
              <a:t>характеристик</a:t>
            </a:r>
            <a:r>
              <a:rPr lang="ru-RU" b="1" u="sng" spc="-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b="1" u="sng" spc="-5" dirty="0" err="1">
                <a:solidFill>
                  <a:srgbClr val="7030A0"/>
                </a:solidFill>
                <a:latin typeface="Calibri"/>
                <a:cs typeface="Calibri"/>
              </a:rPr>
              <a:t>бюджета</a:t>
            </a:r>
            <a:r>
              <a:rPr lang="ru-RU" b="1" u="sng" spc="-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b="1" u="sng" spc="-5" dirty="0" err="1">
                <a:solidFill>
                  <a:srgbClr val="7030A0"/>
                </a:solidFill>
                <a:latin typeface="Calibri"/>
                <a:cs typeface="Calibri"/>
              </a:rPr>
              <a:t>муниципального</a:t>
            </a:r>
            <a:r>
              <a:rPr b="1" u="sng" spc="-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b="1" u="sng" spc="-5" dirty="0" err="1">
                <a:solidFill>
                  <a:srgbClr val="7030A0"/>
                </a:solidFill>
                <a:latin typeface="Calibri"/>
                <a:cs typeface="Calibri"/>
              </a:rPr>
              <a:t>образования</a:t>
            </a:r>
            <a:r>
              <a:rPr lang="ru-RU" b="1" u="sng" spc="-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b="1" u="sng" spc="-5" dirty="0">
                <a:solidFill>
                  <a:srgbClr val="7030A0"/>
                </a:solidFill>
                <a:latin typeface="Calibri"/>
                <a:cs typeface="Calibri"/>
              </a:rPr>
              <a:t>Щербиновский</a:t>
            </a:r>
            <a:r>
              <a:rPr lang="ru-RU" b="1" u="sng" spc="-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b="1" u="sng" spc="-5" dirty="0" err="1">
                <a:solidFill>
                  <a:srgbClr val="7030A0"/>
                </a:solidFill>
                <a:latin typeface="Calibri"/>
                <a:cs typeface="Calibri"/>
              </a:rPr>
              <a:t>район</a:t>
            </a:r>
            <a:r>
              <a:rPr b="1" u="sng" spc="-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lang="ru-RU" b="1" u="sng" spc="-5" dirty="0">
                <a:solidFill>
                  <a:srgbClr val="7030A0"/>
                </a:solidFill>
                <a:latin typeface="Calibri"/>
                <a:cs typeface="Calibri"/>
              </a:rPr>
              <a:t>на</a:t>
            </a:r>
            <a:r>
              <a:rPr b="1" u="sng" spc="-5" dirty="0">
                <a:solidFill>
                  <a:srgbClr val="7030A0"/>
                </a:solidFill>
                <a:latin typeface="Calibri"/>
                <a:cs typeface="Calibri"/>
              </a:rPr>
              <a:t> 20</a:t>
            </a:r>
            <a:r>
              <a:rPr lang="ru-RU" b="1" u="sng" spc="-5" dirty="0" smtClean="0">
                <a:solidFill>
                  <a:srgbClr val="7030A0"/>
                </a:solidFill>
                <a:latin typeface="Calibri"/>
                <a:cs typeface="Calibri"/>
              </a:rPr>
              <a:t>25 </a:t>
            </a:r>
            <a:r>
              <a:rPr b="1" u="sng" spc="-5" dirty="0" err="1">
                <a:solidFill>
                  <a:srgbClr val="7030A0"/>
                </a:solidFill>
                <a:latin typeface="Calibri"/>
                <a:cs typeface="Calibri"/>
              </a:rPr>
              <a:t>год</a:t>
            </a:r>
            <a:r>
              <a:rPr lang="ru-RU" b="1" u="sng" spc="-5" dirty="0">
                <a:solidFill>
                  <a:srgbClr val="7030A0"/>
                </a:solidFill>
                <a:latin typeface="Calibri"/>
                <a:cs typeface="Calibri"/>
              </a:rPr>
              <a:t>  и на плановый период  </a:t>
            </a:r>
            <a:r>
              <a:rPr lang="ru-RU" b="1" u="sng" spc="-5" dirty="0" smtClean="0">
                <a:solidFill>
                  <a:srgbClr val="7030A0"/>
                </a:solidFill>
                <a:latin typeface="Calibri"/>
                <a:cs typeface="Calibri"/>
              </a:rPr>
              <a:t>2026 </a:t>
            </a:r>
            <a:r>
              <a:rPr lang="ru-RU" b="1" u="sng" spc="-5" dirty="0">
                <a:solidFill>
                  <a:srgbClr val="7030A0"/>
                </a:solidFill>
                <a:latin typeface="Calibri"/>
                <a:cs typeface="Calibri"/>
              </a:rPr>
              <a:t>и </a:t>
            </a:r>
            <a:r>
              <a:rPr lang="ru-RU" b="1" u="sng" spc="-5" dirty="0" smtClean="0">
                <a:solidFill>
                  <a:srgbClr val="7030A0"/>
                </a:solidFill>
                <a:latin typeface="Calibri"/>
                <a:cs typeface="Calibri"/>
              </a:rPr>
              <a:t>2027 </a:t>
            </a:r>
            <a:r>
              <a:rPr lang="ru-RU" b="1" u="sng" spc="-5" dirty="0">
                <a:solidFill>
                  <a:srgbClr val="7030A0"/>
                </a:solidFill>
                <a:latin typeface="Calibri"/>
                <a:cs typeface="Calibri"/>
              </a:rPr>
              <a:t>годов</a:t>
            </a:r>
            <a:r>
              <a:rPr b="1" u="sng" spc="-5" dirty="0">
                <a:solidFill>
                  <a:srgbClr val="7030A0"/>
                </a:solidFill>
                <a:latin typeface="Calibri"/>
                <a:cs typeface="Calibri"/>
              </a:rPr>
              <a:t>,</a:t>
            </a:r>
            <a:r>
              <a:rPr lang="ru-RU" b="1" u="sng" spc="-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b="1" u="sng" spc="-5" dirty="0" err="1">
                <a:solidFill>
                  <a:srgbClr val="7030A0"/>
                </a:solidFill>
                <a:latin typeface="Calibri"/>
                <a:cs typeface="Calibri"/>
              </a:rPr>
              <a:t>относительно</a:t>
            </a:r>
            <a:r>
              <a:rPr b="1" u="sng" spc="-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b="1" u="sng" spc="-5" dirty="0" err="1">
                <a:solidFill>
                  <a:srgbClr val="7030A0"/>
                </a:solidFill>
                <a:latin typeface="Calibri"/>
                <a:cs typeface="Calibri"/>
              </a:rPr>
              <a:t>утвержденных</a:t>
            </a:r>
            <a:r>
              <a:rPr lang="ru-RU" b="1" u="sng" spc="-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b="1" u="sng" spc="-5" dirty="0" err="1">
                <a:solidFill>
                  <a:srgbClr val="7030A0"/>
                </a:solidFill>
                <a:latin typeface="Calibri"/>
                <a:cs typeface="Calibri"/>
              </a:rPr>
              <a:t>показателей</a:t>
            </a:r>
            <a:endParaRPr b="1" u="sng" spc="-5" dirty="0">
              <a:solidFill>
                <a:srgbClr val="7030A0"/>
              </a:solidFill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endParaRPr lang="ru-RU" sz="800" b="1" spc="-5" dirty="0" smtClean="0">
              <a:solidFill>
                <a:srgbClr val="7030A0"/>
              </a:solidFill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sz="1400" b="1" spc="-5" dirty="0" smtClean="0">
                <a:solidFill>
                  <a:srgbClr val="7030A0"/>
                </a:solidFill>
                <a:latin typeface="Calibri"/>
                <a:cs typeface="Calibri"/>
              </a:rPr>
              <a:t>(</a:t>
            </a:r>
            <a:r>
              <a:rPr lang="ru-RU" sz="1400" b="1" spc="-25" dirty="0" smtClean="0">
                <a:solidFill>
                  <a:srgbClr val="7030A0"/>
                </a:solidFill>
                <a:latin typeface="Calibri"/>
                <a:cs typeface="Calibri"/>
              </a:rPr>
              <a:t>Проект</a:t>
            </a:r>
            <a:r>
              <a:rPr sz="1400" b="1" dirty="0" smtClean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Со</a:t>
            </a:r>
            <a:r>
              <a:rPr sz="1400" b="1" spc="-20" dirty="0" err="1" smtClean="0">
                <a:solidFill>
                  <a:srgbClr val="7030A0"/>
                </a:solidFill>
                <a:latin typeface="Calibri"/>
                <a:cs typeface="Calibri"/>
              </a:rPr>
              <a:t>в</a:t>
            </a:r>
            <a:r>
              <a:rPr sz="1400" b="1" spc="-15" dirty="0" err="1" smtClean="0">
                <a:solidFill>
                  <a:srgbClr val="7030A0"/>
                </a:solidFill>
                <a:latin typeface="Calibri"/>
                <a:cs typeface="Calibri"/>
              </a:rPr>
              <a:t>е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та</a:t>
            </a:r>
            <a:r>
              <a:rPr sz="1400" b="1" spc="20" dirty="0" smtClean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400" b="1" spc="-25" dirty="0" err="1" smtClean="0">
                <a:solidFill>
                  <a:srgbClr val="7030A0"/>
                </a:solidFill>
                <a:latin typeface="Calibri"/>
                <a:cs typeface="Calibri"/>
              </a:rPr>
              <a:t>м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униципал</a:t>
            </a:r>
            <a:r>
              <a:rPr sz="1400" b="1" spc="-15" dirty="0" err="1" smtClean="0">
                <a:solidFill>
                  <a:srgbClr val="7030A0"/>
                </a:solidFill>
                <a:latin typeface="Calibri"/>
                <a:cs typeface="Calibri"/>
              </a:rPr>
              <a:t>ь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но</a:t>
            </a:r>
            <a:r>
              <a:rPr sz="1400" b="1" spc="-25" dirty="0" err="1" smtClean="0">
                <a:solidFill>
                  <a:srgbClr val="7030A0"/>
                </a:solidFill>
                <a:latin typeface="Calibri"/>
                <a:cs typeface="Calibri"/>
              </a:rPr>
              <a:t>г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sz="1400" b="1" spc="35" dirty="0" smtClean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sz="1400" b="1" spc="-20" dirty="0" err="1" smtClean="0">
                <a:solidFill>
                  <a:srgbClr val="7030A0"/>
                </a:solidFill>
                <a:latin typeface="Calibri"/>
                <a:cs typeface="Calibri"/>
              </a:rPr>
              <a:t>б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р</a:t>
            </a:r>
            <a:r>
              <a:rPr sz="1400" b="1" spc="-15" dirty="0" err="1" smtClean="0">
                <a:solidFill>
                  <a:srgbClr val="7030A0"/>
                </a:solidFill>
                <a:latin typeface="Calibri"/>
                <a:cs typeface="Calibri"/>
              </a:rPr>
              <a:t>а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зо</a:t>
            </a:r>
            <a:r>
              <a:rPr sz="1400" b="1" spc="-20" dirty="0" err="1" smtClean="0">
                <a:solidFill>
                  <a:srgbClr val="7030A0"/>
                </a:solidFill>
                <a:latin typeface="Calibri"/>
                <a:cs typeface="Calibri"/>
              </a:rPr>
              <a:t>в</a:t>
            </a:r>
            <a:r>
              <a:rPr sz="1400" b="1" spc="-15" dirty="0" err="1" smtClean="0">
                <a:solidFill>
                  <a:srgbClr val="7030A0"/>
                </a:solidFill>
                <a:latin typeface="Calibri"/>
                <a:cs typeface="Calibri"/>
              </a:rPr>
              <a:t>а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ния</a:t>
            </a:r>
            <a:r>
              <a:rPr sz="1400" b="1" spc="50" dirty="0" smtClean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400" b="1" spc="-30" dirty="0" smtClean="0">
                <a:solidFill>
                  <a:srgbClr val="7030A0"/>
                </a:solidFill>
                <a:latin typeface="Calibri"/>
                <a:cs typeface="Calibri"/>
              </a:rPr>
              <a:t>Щ</a:t>
            </a:r>
            <a:r>
              <a:rPr sz="1400" b="1" spc="-15" dirty="0" smtClean="0">
                <a:solidFill>
                  <a:srgbClr val="7030A0"/>
                </a:solidFill>
                <a:latin typeface="Calibri"/>
                <a:cs typeface="Calibri"/>
              </a:rPr>
              <a:t>е</a:t>
            </a:r>
            <a:r>
              <a:rPr sz="1400" b="1" spc="-10" dirty="0" smtClean="0">
                <a:solidFill>
                  <a:srgbClr val="7030A0"/>
                </a:solidFill>
                <a:latin typeface="Calibri"/>
                <a:cs typeface="Calibri"/>
              </a:rPr>
              <a:t>р</a:t>
            </a:r>
            <a:r>
              <a:rPr sz="1400" b="1" spc="-20" dirty="0" smtClean="0">
                <a:solidFill>
                  <a:srgbClr val="7030A0"/>
                </a:solidFill>
                <a:latin typeface="Calibri"/>
                <a:cs typeface="Calibri"/>
              </a:rPr>
              <a:t>б</a:t>
            </a:r>
            <a:r>
              <a:rPr sz="1400" b="1" spc="-10" dirty="0" smtClean="0">
                <a:solidFill>
                  <a:srgbClr val="7030A0"/>
                </a:solidFill>
                <a:latin typeface="Calibri"/>
                <a:cs typeface="Calibri"/>
              </a:rPr>
              <a:t>ино</a:t>
            </a:r>
            <a:r>
              <a:rPr sz="1400" b="1" spc="-20" dirty="0" smtClean="0">
                <a:solidFill>
                  <a:srgbClr val="7030A0"/>
                </a:solidFill>
                <a:latin typeface="Calibri"/>
                <a:cs typeface="Calibri"/>
              </a:rPr>
              <a:t>в</a:t>
            </a:r>
            <a:r>
              <a:rPr sz="1400" b="1" spc="-10" dirty="0" smtClean="0">
                <a:solidFill>
                  <a:srgbClr val="7030A0"/>
                </a:solidFill>
                <a:latin typeface="Calibri"/>
                <a:cs typeface="Calibri"/>
              </a:rPr>
              <a:t>с</a:t>
            </a:r>
            <a:r>
              <a:rPr sz="1400" b="1" spc="-20" dirty="0" smtClean="0">
                <a:solidFill>
                  <a:srgbClr val="7030A0"/>
                </a:solidFill>
                <a:latin typeface="Calibri"/>
                <a:cs typeface="Calibri"/>
              </a:rPr>
              <a:t>к</a:t>
            </a:r>
            <a:r>
              <a:rPr sz="1400" b="1" spc="-10" dirty="0" smtClean="0">
                <a:solidFill>
                  <a:srgbClr val="7030A0"/>
                </a:solidFill>
                <a:latin typeface="Calibri"/>
                <a:cs typeface="Calibri"/>
              </a:rPr>
              <a:t>ий</a:t>
            </a:r>
            <a:r>
              <a:rPr sz="1400" b="1" spc="45" dirty="0" smtClean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р</a:t>
            </a:r>
            <a:r>
              <a:rPr sz="1400" b="1" spc="-15" dirty="0" err="1" smtClean="0">
                <a:solidFill>
                  <a:srgbClr val="7030A0"/>
                </a:solidFill>
                <a:latin typeface="Calibri"/>
                <a:cs typeface="Calibri"/>
              </a:rPr>
              <a:t>а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йон</a:t>
            </a:r>
            <a:r>
              <a:rPr sz="1400" b="1" spc="15" dirty="0" smtClean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lang="ru-RU" sz="1400" b="1" spc="15" dirty="0" smtClean="0">
                <a:solidFill>
                  <a:srgbClr val="7030A0"/>
                </a:solidFill>
                <a:latin typeface="Calibri"/>
                <a:cs typeface="Calibri"/>
              </a:rPr>
              <a:t/>
            </a:r>
            <a:br>
              <a:rPr lang="ru-RU" sz="1400" b="1" spc="15" dirty="0" smtClean="0">
                <a:solidFill>
                  <a:srgbClr val="7030A0"/>
                </a:solidFill>
                <a:latin typeface="Calibri"/>
                <a:cs typeface="Calibri"/>
              </a:rPr>
            </a:br>
            <a:r>
              <a:rPr sz="1400" b="1" spc="-10" dirty="0" smtClean="0">
                <a:solidFill>
                  <a:srgbClr val="7030A0"/>
                </a:solidFill>
                <a:latin typeface="Calibri"/>
                <a:cs typeface="Calibri"/>
              </a:rPr>
              <a:t>"О</a:t>
            </a:r>
            <a:r>
              <a:rPr sz="1400" b="1" spc="-5" dirty="0" smtClean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б</a:t>
            </a:r>
            <a:r>
              <a:rPr sz="1400" b="1" spc="-55" dirty="0" err="1" smtClean="0">
                <a:solidFill>
                  <a:srgbClr val="7030A0"/>
                </a:solidFill>
                <a:latin typeface="Calibri"/>
                <a:cs typeface="Calibri"/>
              </a:rPr>
              <a:t>ю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д</a:t>
            </a:r>
            <a:r>
              <a:rPr sz="1400" b="1" spc="-30" dirty="0" err="1" smtClean="0">
                <a:solidFill>
                  <a:srgbClr val="7030A0"/>
                </a:solidFill>
                <a:latin typeface="Calibri"/>
                <a:cs typeface="Calibri"/>
              </a:rPr>
              <a:t>ж</a:t>
            </a:r>
            <a:r>
              <a:rPr sz="1400" b="1" spc="-15" dirty="0" err="1" smtClean="0">
                <a:solidFill>
                  <a:srgbClr val="7030A0"/>
                </a:solidFill>
                <a:latin typeface="Calibri"/>
                <a:cs typeface="Calibri"/>
              </a:rPr>
              <a:t>е</a:t>
            </a:r>
            <a:r>
              <a:rPr sz="1400" b="1" spc="-20" dirty="0" err="1" smtClean="0">
                <a:solidFill>
                  <a:srgbClr val="7030A0"/>
                </a:solidFill>
                <a:latin typeface="Calibri"/>
                <a:cs typeface="Calibri"/>
              </a:rPr>
              <a:t>т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е</a:t>
            </a:r>
            <a:r>
              <a:rPr sz="1400" b="1" spc="35" dirty="0" smtClean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400" b="1" spc="-25" dirty="0" err="1" smtClean="0">
                <a:solidFill>
                  <a:srgbClr val="7030A0"/>
                </a:solidFill>
                <a:latin typeface="Calibri"/>
                <a:cs typeface="Calibri"/>
              </a:rPr>
              <a:t>м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униципал</a:t>
            </a:r>
            <a:r>
              <a:rPr sz="1400" b="1" spc="-15" dirty="0" err="1" smtClean="0">
                <a:solidFill>
                  <a:srgbClr val="7030A0"/>
                </a:solidFill>
                <a:latin typeface="Calibri"/>
                <a:cs typeface="Calibri"/>
              </a:rPr>
              <a:t>ь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но</a:t>
            </a:r>
            <a:r>
              <a:rPr sz="1400" b="1" spc="-25" dirty="0" err="1" smtClean="0">
                <a:solidFill>
                  <a:srgbClr val="7030A0"/>
                </a:solidFill>
                <a:latin typeface="Calibri"/>
                <a:cs typeface="Calibri"/>
              </a:rPr>
              <a:t>г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sz="1400" b="1" spc="35" dirty="0" smtClean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sz="1400" b="1" spc="-20" dirty="0" err="1" smtClean="0">
                <a:solidFill>
                  <a:srgbClr val="7030A0"/>
                </a:solidFill>
                <a:latin typeface="Calibri"/>
                <a:cs typeface="Calibri"/>
              </a:rPr>
              <a:t>б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р</a:t>
            </a:r>
            <a:r>
              <a:rPr sz="1400" b="1" spc="-15" dirty="0" err="1" smtClean="0">
                <a:solidFill>
                  <a:srgbClr val="7030A0"/>
                </a:solidFill>
                <a:latin typeface="Calibri"/>
                <a:cs typeface="Calibri"/>
              </a:rPr>
              <a:t>а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зо</a:t>
            </a:r>
            <a:r>
              <a:rPr sz="1400" b="1" spc="-20" dirty="0" err="1" smtClean="0">
                <a:solidFill>
                  <a:srgbClr val="7030A0"/>
                </a:solidFill>
                <a:latin typeface="Calibri"/>
                <a:cs typeface="Calibri"/>
              </a:rPr>
              <a:t>в</a:t>
            </a:r>
            <a:r>
              <a:rPr sz="1400" b="1" spc="-15" dirty="0" err="1" smtClean="0">
                <a:solidFill>
                  <a:srgbClr val="7030A0"/>
                </a:solidFill>
                <a:latin typeface="Calibri"/>
                <a:cs typeface="Calibri"/>
              </a:rPr>
              <a:t>а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ния</a:t>
            </a:r>
            <a:r>
              <a:rPr sz="1400" b="1" spc="45" dirty="0" smtClean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400" b="1" spc="-30" dirty="0" smtClean="0">
                <a:solidFill>
                  <a:srgbClr val="7030A0"/>
                </a:solidFill>
                <a:latin typeface="Calibri"/>
                <a:cs typeface="Calibri"/>
              </a:rPr>
              <a:t>Щ</a:t>
            </a:r>
            <a:r>
              <a:rPr sz="1400" b="1" spc="-15" dirty="0" smtClean="0">
                <a:solidFill>
                  <a:srgbClr val="7030A0"/>
                </a:solidFill>
                <a:latin typeface="Calibri"/>
                <a:cs typeface="Calibri"/>
              </a:rPr>
              <a:t>е</a:t>
            </a:r>
            <a:r>
              <a:rPr sz="1400" b="1" spc="-10" dirty="0" smtClean="0">
                <a:solidFill>
                  <a:srgbClr val="7030A0"/>
                </a:solidFill>
                <a:latin typeface="Calibri"/>
                <a:cs typeface="Calibri"/>
              </a:rPr>
              <a:t>р</a:t>
            </a:r>
            <a:r>
              <a:rPr sz="1400" b="1" spc="-20" dirty="0" smtClean="0">
                <a:solidFill>
                  <a:srgbClr val="7030A0"/>
                </a:solidFill>
                <a:latin typeface="Calibri"/>
                <a:cs typeface="Calibri"/>
              </a:rPr>
              <a:t>б</a:t>
            </a:r>
            <a:r>
              <a:rPr sz="1400" b="1" spc="-10" dirty="0" smtClean="0">
                <a:solidFill>
                  <a:srgbClr val="7030A0"/>
                </a:solidFill>
                <a:latin typeface="Calibri"/>
                <a:cs typeface="Calibri"/>
              </a:rPr>
              <a:t>ино</a:t>
            </a:r>
            <a:r>
              <a:rPr sz="1400" b="1" spc="-20" dirty="0" smtClean="0">
                <a:solidFill>
                  <a:srgbClr val="7030A0"/>
                </a:solidFill>
                <a:latin typeface="Calibri"/>
                <a:cs typeface="Calibri"/>
              </a:rPr>
              <a:t>в</a:t>
            </a:r>
            <a:r>
              <a:rPr sz="1400" b="1" spc="-10" dirty="0" smtClean="0">
                <a:solidFill>
                  <a:srgbClr val="7030A0"/>
                </a:solidFill>
                <a:latin typeface="Calibri"/>
                <a:cs typeface="Calibri"/>
              </a:rPr>
              <a:t>с</a:t>
            </a:r>
            <a:r>
              <a:rPr sz="1400" b="1" spc="-20" dirty="0" smtClean="0">
                <a:solidFill>
                  <a:srgbClr val="7030A0"/>
                </a:solidFill>
                <a:latin typeface="Calibri"/>
                <a:cs typeface="Calibri"/>
              </a:rPr>
              <a:t>к</a:t>
            </a:r>
            <a:r>
              <a:rPr sz="1400" b="1" spc="-10" dirty="0" smtClean="0">
                <a:solidFill>
                  <a:srgbClr val="7030A0"/>
                </a:solidFill>
                <a:latin typeface="Calibri"/>
                <a:cs typeface="Calibri"/>
              </a:rPr>
              <a:t>ий</a:t>
            </a:r>
            <a:r>
              <a:rPr sz="1400" b="1" spc="50" dirty="0" smtClean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р</a:t>
            </a:r>
            <a:r>
              <a:rPr sz="1400" b="1" spc="-15" dirty="0" err="1" smtClean="0">
                <a:solidFill>
                  <a:srgbClr val="7030A0"/>
                </a:solidFill>
                <a:latin typeface="Calibri"/>
                <a:cs typeface="Calibri"/>
              </a:rPr>
              <a:t>а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йон</a:t>
            </a:r>
            <a:r>
              <a:rPr lang="ru-RU" sz="1400" b="1" spc="-10" dirty="0" smtClean="0">
                <a:solidFill>
                  <a:srgbClr val="7030A0"/>
                </a:solidFill>
                <a:latin typeface="Calibri"/>
                <a:cs typeface="Calibri"/>
              </a:rPr>
              <a:t>  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на</a:t>
            </a:r>
            <a:r>
              <a:rPr sz="1400" b="1" spc="-15" dirty="0" smtClean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400" b="1" spc="-10" dirty="0" smtClean="0">
                <a:solidFill>
                  <a:srgbClr val="7030A0"/>
                </a:solidFill>
                <a:latin typeface="Calibri"/>
                <a:cs typeface="Calibri"/>
              </a:rPr>
              <a:t>20</a:t>
            </a:r>
            <a:r>
              <a:rPr lang="ru-RU" sz="1400" b="1" spc="-10" dirty="0" smtClean="0">
                <a:solidFill>
                  <a:srgbClr val="7030A0"/>
                </a:solidFill>
                <a:latin typeface="Calibri"/>
                <a:cs typeface="Calibri"/>
              </a:rPr>
              <a:t>25 </a:t>
            </a:r>
            <a:r>
              <a:rPr sz="1400" b="1" spc="-20" dirty="0" err="1" smtClean="0">
                <a:solidFill>
                  <a:srgbClr val="7030A0"/>
                </a:solidFill>
                <a:latin typeface="Calibri"/>
                <a:cs typeface="Calibri"/>
              </a:rPr>
              <a:t>г</a:t>
            </a:r>
            <a:r>
              <a:rPr sz="1400" b="1" spc="-50" dirty="0" err="1" smtClean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sz="1400" b="1" spc="-10" dirty="0" err="1" smtClean="0">
                <a:solidFill>
                  <a:srgbClr val="7030A0"/>
                </a:solidFill>
                <a:latin typeface="Calibri"/>
                <a:cs typeface="Calibri"/>
              </a:rPr>
              <a:t>д</a:t>
            </a:r>
            <a:r>
              <a:rPr lang="ru-RU" sz="1400" b="1" spc="-10" dirty="0" smtClean="0">
                <a:solidFill>
                  <a:srgbClr val="7030A0"/>
                </a:solidFill>
                <a:latin typeface="Calibri"/>
                <a:cs typeface="Calibri"/>
              </a:rPr>
              <a:t> </a:t>
            </a:r>
          </a:p>
          <a:p>
            <a:pPr marL="12700" marR="5080" algn="ctr">
              <a:lnSpc>
                <a:spcPct val="100000"/>
              </a:lnSpc>
            </a:pPr>
            <a:r>
              <a:rPr lang="ru-RU" sz="1400" b="1" spc="-10" dirty="0" smtClean="0">
                <a:solidFill>
                  <a:srgbClr val="7030A0"/>
                </a:solidFill>
                <a:latin typeface="Calibri"/>
                <a:cs typeface="Calibri"/>
              </a:rPr>
              <a:t>и на плановый период 2026 и 2027 годов</a:t>
            </a:r>
            <a:r>
              <a:rPr sz="1400" b="1" spc="-20" dirty="0" smtClean="0">
                <a:solidFill>
                  <a:srgbClr val="7030A0"/>
                </a:solidFill>
                <a:latin typeface="Calibri"/>
                <a:cs typeface="Calibri"/>
              </a:rPr>
              <a:t>"</a:t>
            </a:r>
            <a:r>
              <a:rPr sz="1400" b="1" spc="-5" dirty="0" smtClean="0">
                <a:solidFill>
                  <a:srgbClr val="7030A0"/>
                </a:solidFill>
                <a:latin typeface="Calibri"/>
                <a:cs typeface="Calibri"/>
              </a:rPr>
              <a:t>)</a:t>
            </a:r>
            <a:endParaRPr sz="1400" b="1" dirty="0">
              <a:solidFill>
                <a:srgbClr val="7030A0"/>
              </a:solidFill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124744" y="3950032"/>
            <a:ext cx="468051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Рас</a:t>
            </a:r>
            <a:r>
              <a:rPr sz="1600" b="1" spc="-20" dirty="0">
                <a:solidFill>
                  <a:srgbClr val="7030A0"/>
                </a:solidFill>
                <a:latin typeface="Calibri"/>
                <a:cs typeface="Calibri"/>
              </a:rPr>
              <a:t>х</a:t>
            </a:r>
            <a:r>
              <a:rPr sz="1600" b="1" spc="-35" dirty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ды</a:t>
            </a:r>
            <a:r>
              <a:rPr sz="1600" b="1" spc="-3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б</a:t>
            </a:r>
            <a:r>
              <a:rPr sz="1600" b="1" spc="-45" dirty="0">
                <a:solidFill>
                  <a:srgbClr val="7030A0"/>
                </a:solidFill>
                <a:latin typeface="Calibri"/>
                <a:cs typeface="Calibri"/>
              </a:rPr>
              <a:t>ю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д</a:t>
            </a:r>
            <a:r>
              <a:rPr sz="1600" b="1" spc="-30" dirty="0">
                <a:solidFill>
                  <a:srgbClr val="7030A0"/>
                </a:solidFill>
                <a:latin typeface="Calibri"/>
                <a:cs typeface="Calibri"/>
              </a:rPr>
              <a:t>ж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ета</a:t>
            </a:r>
            <a:endParaRPr sz="1600" dirty="0">
              <a:solidFill>
                <a:srgbClr val="7030A0"/>
              </a:solidFill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600" b="1" spc="-20" dirty="0">
                <a:solidFill>
                  <a:srgbClr val="7030A0"/>
                </a:solidFill>
                <a:latin typeface="Calibri"/>
                <a:cs typeface="Calibri"/>
              </a:rPr>
              <a:t>м</a:t>
            </a:r>
            <a:r>
              <a:rPr sz="1600" b="1" spc="-10" dirty="0">
                <a:solidFill>
                  <a:srgbClr val="7030A0"/>
                </a:solidFill>
                <a:latin typeface="Calibri"/>
                <a:cs typeface="Calibri"/>
              </a:rPr>
              <a:t>у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ници</a:t>
            </a:r>
            <a:r>
              <a:rPr sz="1600" b="1" spc="5" dirty="0">
                <a:solidFill>
                  <a:srgbClr val="7030A0"/>
                </a:solidFill>
                <a:latin typeface="Calibri"/>
                <a:cs typeface="Calibri"/>
              </a:rPr>
              <a:t>п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а</a:t>
            </a:r>
            <a:r>
              <a:rPr sz="1600" b="1" spc="5" dirty="0">
                <a:solidFill>
                  <a:srgbClr val="7030A0"/>
                </a:solidFill>
                <a:latin typeface="Calibri"/>
                <a:cs typeface="Calibri"/>
              </a:rPr>
              <a:t>л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ь</a:t>
            </a:r>
            <a:r>
              <a:rPr sz="1600" b="1" spc="-10" dirty="0">
                <a:solidFill>
                  <a:srgbClr val="7030A0"/>
                </a:solidFill>
                <a:latin typeface="Calibri"/>
                <a:cs typeface="Calibri"/>
              </a:rPr>
              <a:t>н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sz="1600" b="1" spc="-20" dirty="0">
                <a:solidFill>
                  <a:srgbClr val="7030A0"/>
                </a:solidFill>
                <a:latin typeface="Calibri"/>
                <a:cs typeface="Calibri"/>
              </a:rPr>
              <a:t>г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sz="1600" b="1" spc="-5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образования</a:t>
            </a:r>
            <a:r>
              <a:rPr sz="1600" b="1" spc="-50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spc="-20" dirty="0">
                <a:solidFill>
                  <a:srgbClr val="7030A0"/>
                </a:solidFill>
                <a:latin typeface="Calibri"/>
                <a:cs typeface="Calibri"/>
              </a:rPr>
              <a:t>Щ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ербиновский</a:t>
            </a:r>
            <a:r>
              <a:rPr sz="1600" b="1" spc="-5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район</a:t>
            </a:r>
            <a:endParaRPr sz="1600" dirty="0">
              <a:solidFill>
                <a:srgbClr val="7030A0"/>
              </a:solidFill>
              <a:latin typeface="Calibri"/>
              <a:cs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73216" y="1831052"/>
            <a:ext cx="11752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млн. руб.</a:t>
            </a:r>
            <a:endParaRPr lang="ru-RU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373216" y="4913180"/>
            <a:ext cx="10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млн. руб.</a:t>
            </a:r>
            <a:endParaRPr lang="ru-RU" sz="14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642334"/>
              </p:ext>
            </p:extLst>
          </p:nvPr>
        </p:nvGraphicFramePr>
        <p:xfrm>
          <a:off x="424220" y="2138829"/>
          <a:ext cx="6124250" cy="1861946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286695"/>
                <a:gridCol w="1129229"/>
                <a:gridCol w="978665"/>
                <a:gridCol w="1053946"/>
                <a:gridCol w="828100"/>
                <a:gridCol w="847615"/>
              </a:tblGrid>
              <a:tr h="519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Наименование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показателей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5429" marR="5429" marT="5429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Исполнено 2024 г.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5429" marR="5429" marT="5429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Проект </a:t>
                      </a:r>
                      <a:r>
                        <a:rPr lang="ru-RU" sz="1500" dirty="0" smtClean="0"/>
                        <a:t>2025 </a:t>
                      </a:r>
                      <a:r>
                        <a:rPr lang="ru-RU" sz="1500" dirty="0"/>
                        <a:t>г.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5429" marR="5429" marT="5429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Отклонение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5429" marR="5429" marT="5429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Проект </a:t>
                      </a:r>
                      <a:r>
                        <a:rPr lang="ru-RU" sz="1500" dirty="0" smtClean="0"/>
                        <a:t>2026 </a:t>
                      </a:r>
                      <a:r>
                        <a:rPr lang="ru-RU" sz="1500" dirty="0"/>
                        <a:t>г.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Проект </a:t>
                      </a:r>
                      <a:r>
                        <a:rPr lang="ru-RU" sz="1500" dirty="0" smtClean="0"/>
                        <a:t>2027 </a:t>
                      </a:r>
                      <a:r>
                        <a:rPr lang="ru-RU" sz="1500" dirty="0"/>
                        <a:t>г.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624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/>
                        <a:t>Доходы </a:t>
                      </a:r>
                      <a:endParaRPr lang="ru-RU" sz="1500">
                        <a:latin typeface="+mn-lt"/>
                        <a:ea typeface="Calibri"/>
                      </a:endParaRPr>
                    </a:p>
                  </a:txBody>
                  <a:tcPr marL="5429" marR="5429" marT="5429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1 461,5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429" marR="5429" marT="5429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1 571,8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429" marR="5429" marT="5429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-110,3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429" marR="5429" marT="5429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1 327,1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1 475,7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/>
                </a:tc>
              </a:tr>
              <a:tr h="2624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Расходы 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5429" marR="5429" marT="5429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1 509,5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429" marR="5429" marT="5429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1 569,4</a:t>
                      </a:r>
                    </a:p>
                  </a:txBody>
                  <a:tcPr marL="5429" marR="5429" marT="5429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-59,9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429" marR="5429" marT="5429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1 327,1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1 475,7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/>
                </a:tc>
              </a:tr>
              <a:tr h="5195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Дефицит (-)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err="1"/>
                        <a:t>Профицит</a:t>
                      </a:r>
                      <a:r>
                        <a:rPr lang="ru-RU" sz="1500" dirty="0"/>
                        <a:t> (+) </a:t>
                      </a:r>
                      <a:endParaRPr lang="ru-RU" sz="1500" dirty="0">
                        <a:latin typeface="+mn-lt"/>
                        <a:ea typeface="Calibri"/>
                      </a:endParaRPr>
                    </a:p>
                  </a:txBody>
                  <a:tcPr marL="5429" marR="5429" marT="5429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- 48,1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429" marR="5429" marT="542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-2,4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429" marR="5429" marT="542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Х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5429" marR="5429" marT="5429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0,0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0,0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130173"/>
              </p:ext>
            </p:extLst>
          </p:nvPr>
        </p:nvGraphicFramePr>
        <p:xfrm>
          <a:off x="517227" y="4461540"/>
          <a:ext cx="5857916" cy="453029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2714644"/>
                <a:gridCol w="928694"/>
                <a:gridCol w="714380"/>
                <a:gridCol w="785818"/>
                <a:gridCol w="714380"/>
              </a:tblGrid>
              <a:tr h="54629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Наименование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Исполнено </a:t>
                      </a:r>
                      <a:br>
                        <a:rPr lang="ru-RU" sz="1500" kern="1200" dirty="0" smtClean="0"/>
                      </a:br>
                      <a:r>
                        <a:rPr lang="ru-RU" sz="1500" kern="1200" dirty="0" smtClean="0"/>
                        <a:t>2024 г.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Проект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2025 </a:t>
                      </a:r>
                      <a:r>
                        <a:rPr lang="ru-RU" sz="1500" kern="1200" dirty="0"/>
                        <a:t>г.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Проект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2026 </a:t>
                      </a:r>
                      <a:r>
                        <a:rPr lang="ru-RU" sz="1500" kern="1200" dirty="0"/>
                        <a:t>г.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Проект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2027 </a:t>
                      </a:r>
                      <a:r>
                        <a:rPr lang="ru-RU" sz="1500" kern="1200" dirty="0"/>
                        <a:t>г.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631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ВСЕГО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1 509,5</a:t>
                      </a:r>
                    </a:p>
                  </a:txBody>
                  <a:tcPr marL="5429" marR="5429" marT="5429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1 569,4</a:t>
                      </a:r>
                    </a:p>
                  </a:txBody>
                  <a:tcPr marL="5429" marR="5429" marT="5429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1 327,1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1 475,7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/>
                </a:tc>
              </a:tr>
              <a:tr h="2631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Социально-культурная сфера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1 127,4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1 172,1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1 110,5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1 262,5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631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Общегосударственные вопросы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139,2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164,6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150,7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139,2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51081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Жилищно-коммунальное хозяйство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157,5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177,9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1,1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1,1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51081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Обслуживание муниципального долга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0,03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0,03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0,03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0,03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631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/>
                        <a:t>Межбюджетные трансферты</a:t>
                      </a:r>
                      <a:endParaRPr lang="ru-RU" sz="15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44,1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5,0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2,0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2,0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51081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/>
                        <a:t>Национальная оборона и национальная безопасность</a:t>
                      </a:r>
                      <a:endParaRPr lang="ru-RU" sz="15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18,3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18,8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16,7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15,6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631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/>
                        <a:t>Национальная экономика</a:t>
                      </a:r>
                      <a:endParaRPr lang="ru-RU" sz="15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23,0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31,0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27,0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26,5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631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/>
                        <a:t>Условно утвержденные расходы</a:t>
                      </a:r>
                      <a:endParaRPr lang="ru-RU" sz="15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-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-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16" marR="6116" marT="6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28,8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5333202"/>
              </p:ext>
            </p:extLst>
          </p:nvPr>
        </p:nvGraphicFramePr>
        <p:xfrm>
          <a:off x="-1333500" y="-95248"/>
          <a:ext cx="13335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" name="Пакет" r:id="rId4" imgW="1333440" imgH="485640" progId="Package">
                  <p:embed/>
                </p:oleObj>
              </mc:Choice>
              <mc:Fallback>
                <p:oleObj name="Пакет" r:id="rId4" imgW="1333440" imgH="4856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333500" y="-95248"/>
                        <a:ext cx="1333500" cy="48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1450460" y="426726"/>
            <a:ext cx="4119879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1270" algn="ctr">
              <a:lnSpc>
                <a:spcPct val="100000"/>
              </a:lnSpc>
            </a:pP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Безвозме</a:t>
            </a:r>
            <a:r>
              <a:rPr sz="1600" b="1" spc="-15" dirty="0">
                <a:solidFill>
                  <a:srgbClr val="7030A0"/>
                </a:solidFill>
                <a:latin typeface="Calibri"/>
                <a:cs typeface="Calibri"/>
              </a:rPr>
              <a:t>з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дные</a:t>
            </a:r>
            <a:r>
              <a:rPr sz="1600" b="1" spc="-5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пост</a:t>
            </a:r>
            <a:r>
              <a:rPr sz="1600" b="1" spc="-10" dirty="0">
                <a:solidFill>
                  <a:srgbClr val="7030A0"/>
                </a:solidFill>
                <a:latin typeface="Calibri"/>
                <a:cs typeface="Calibri"/>
              </a:rPr>
              <a:t>у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пления</a:t>
            </a:r>
            <a:r>
              <a:rPr sz="1600" b="1" spc="-50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в</a:t>
            </a:r>
            <a:r>
              <a:rPr sz="1600" b="1" spc="-20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б</a:t>
            </a:r>
            <a:r>
              <a:rPr sz="1600" b="1" spc="-45" dirty="0">
                <a:solidFill>
                  <a:srgbClr val="7030A0"/>
                </a:solidFill>
                <a:latin typeface="Calibri"/>
                <a:cs typeface="Calibri"/>
              </a:rPr>
              <a:t>ю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д</a:t>
            </a:r>
            <a:r>
              <a:rPr sz="1600" b="1" spc="-30" dirty="0">
                <a:solidFill>
                  <a:srgbClr val="7030A0"/>
                </a:solidFill>
                <a:latin typeface="Calibri"/>
                <a:cs typeface="Calibri"/>
              </a:rPr>
              <a:t>ж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ет </a:t>
            </a:r>
            <a:r>
              <a:rPr sz="1600" b="1" spc="-20" dirty="0">
                <a:solidFill>
                  <a:srgbClr val="7030A0"/>
                </a:solidFill>
                <a:latin typeface="Calibri"/>
                <a:cs typeface="Calibri"/>
              </a:rPr>
              <a:t>м</a:t>
            </a:r>
            <a:r>
              <a:rPr sz="1600" b="1" spc="-10" dirty="0">
                <a:solidFill>
                  <a:srgbClr val="7030A0"/>
                </a:solidFill>
                <a:latin typeface="Calibri"/>
                <a:cs typeface="Calibri"/>
              </a:rPr>
              <a:t>у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ници</a:t>
            </a:r>
            <a:r>
              <a:rPr sz="1600" b="1" spc="5" dirty="0">
                <a:solidFill>
                  <a:srgbClr val="7030A0"/>
                </a:solidFill>
                <a:latin typeface="Calibri"/>
                <a:cs typeface="Calibri"/>
              </a:rPr>
              <a:t>п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а</a:t>
            </a:r>
            <a:r>
              <a:rPr sz="1600" b="1" spc="5" dirty="0">
                <a:solidFill>
                  <a:srgbClr val="7030A0"/>
                </a:solidFill>
                <a:latin typeface="Calibri"/>
                <a:cs typeface="Calibri"/>
              </a:rPr>
              <a:t>л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ь</a:t>
            </a:r>
            <a:r>
              <a:rPr sz="1600" b="1" spc="-10" dirty="0">
                <a:solidFill>
                  <a:srgbClr val="7030A0"/>
                </a:solidFill>
                <a:latin typeface="Calibri"/>
                <a:cs typeface="Calibri"/>
              </a:rPr>
              <a:t>н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sz="1600" b="1" spc="-20" dirty="0">
                <a:solidFill>
                  <a:srgbClr val="7030A0"/>
                </a:solidFill>
                <a:latin typeface="Calibri"/>
                <a:cs typeface="Calibri"/>
              </a:rPr>
              <a:t>г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sz="1600" b="1" spc="-5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образования</a:t>
            </a:r>
            <a:r>
              <a:rPr sz="1600" b="1" spc="-50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spc="-20" dirty="0">
                <a:solidFill>
                  <a:srgbClr val="7030A0"/>
                </a:solidFill>
                <a:latin typeface="Calibri"/>
                <a:cs typeface="Calibri"/>
              </a:rPr>
              <a:t>Щ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ербиновский</a:t>
            </a:r>
            <a:r>
              <a:rPr sz="1600" b="1" spc="-5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dirty="0" err="1">
                <a:solidFill>
                  <a:srgbClr val="7030A0"/>
                </a:solidFill>
                <a:latin typeface="Calibri"/>
                <a:cs typeface="Calibri"/>
              </a:rPr>
              <a:t>район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dirty="0" err="1" smtClean="0">
                <a:solidFill>
                  <a:srgbClr val="7030A0"/>
                </a:solidFill>
                <a:latin typeface="Calibri"/>
                <a:cs typeface="Calibri"/>
              </a:rPr>
              <a:t>из</a:t>
            </a:r>
            <a:r>
              <a:rPr sz="1600" b="1" spc="-20" dirty="0" smtClean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dirty="0" err="1" smtClean="0">
                <a:solidFill>
                  <a:srgbClr val="7030A0"/>
                </a:solidFill>
                <a:latin typeface="Calibri"/>
                <a:cs typeface="Calibri"/>
              </a:rPr>
              <a:t>краево</a:t>
            </a:r>
            <a:r>
              <a:rPr sz="1600" b="1" spc="-20" dirty="0" err="1" smtClean="0">
                <a:solidFill>
                  <a:srgbClr val="7030A0"/>
                </a:solidFill>
                <a:latin typeface="Calibri"/>
                <a:cs typeface="Calibri"/>
              </a:rPr>
              <a:t>г</a:t>
            </a:r>
            <a:r>
              <a:rPr sz="1600" b="1" dirty="0" err="1" smtClean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sz="1600" b="1" spc="-55" dirty="0" smtClean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dirty="0" err="1" smtClean="0">
                <a:solidFill>
                  <a:srgbClr val="7030A0"/>
                </a:solidFill>
                <a:latin typeface="Calibri"/>
                <a:cs typeface="Calibri"/>
              </a:rPr>
              <a:t>б</a:t>
            </a:r>
            <a:r>
              <a:rPr sz="1600" b="1" spc="-45" dirty="0" err="1" smtClean="0">
                <a:solidFill>
                  <a:srgbClr val="7030A0"/>
                </a:solidFill>
                <a:latin typeface="Calibri"/>
                <a:cs typeface="Calibri"/>
              </a:rPr>
              <a:t>ю</a:t>
            </a:r>
            <a:r>
              <a:rPr sz="1600" b="1" dirty="0" err="1" smtClean="0">
                <a:solidFill>
                  <a:srgbClr val="7030A0"/>
                </a:solidFill>
                <a:latin typeface="Calibri"/>
                <a:cs typeface="Calibri"/>
              </a:rPr>
              <a:t>д</a:t>
            </a:r>
            <a:r>
              <a:rPr sz="1600" b="1" spc="-30" dirty="0" err="1" smtClean="0">
                <a:solidFill>
                  <a:srgbClr val="7030A0"/>
                </a:solidFill>
                <a:latin typeface="Calibri"/>
                <a:cs typeface="Calibri"/>
              </a:rPr>
              <a:t>ж</a:t>
            </a:r>
            <a:r>
              <a:rPr sz="1600" b="1" dirty="0" err="1" smtClean="0">
                <a:solidFill>
                  <a:srgbClr val="7030A0"/>
                </a:solidFill>
                <a:latin typeface="Calibri"/>
                <a:cs typeface="Calibri"/>
              </a:rPr>
              <a:t>ета</a:t>
            </a:r>
            <a:endParaRPr sz="1600" dirty="0">
              <a:solidFill>
                <a:srgbClr val="7030A0"/>
              </a:solidFill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80651" y="4298151"/>
            <a:ext cx="492533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25" dirty="0">
                <a:solidFill>
                  <a:srgbClr val="7030A0"/>
                </a:solidFill>
                <a:latin typeface="Calibri"/>
                <a:cs typeface="Calibri"/>
              </a:rPr>
              <a:t>К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онс</a:t>
            </a:r>
            <a:r>
              <a:rPr sz="1600" b="1" spc="-25" dirty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лид</a:t>
            </a:r>
            <a:r>
              <a:rPr sz="1600" b="1" spc="-10" dirty="0">
                <a:solidFill>
                  <a:srgbClr val="7030A0"/>
                </a:solidFill>
                <a:latin typeface="Calibri"/>
                <a:cs typeface="Calibri"/>
              </a:rPr>
              <a:t>ир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sz="1600" b="1" spc="-10" dirty="0">
                <a:solidFill>
                  <a:srgbClr val="7030A0"/>
                </a:solidFill>
                <a:latin typeface="Calibri"/>
                <a:cs typeface="Calibri"/>
              </a:rPr>
              <a:t>ва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н</a:t>
            </a:r>
            <a:r>
              <a:rPr sz="1600" b="1" spc="-10" dirty="0">
                <a:solidFill>
                  <a:srgbClr val="7030A0"/>
                </a:solidFill>
                <a:latin typeface="Calibri"/>
                <a:cs typeface="Calibri"/>
              </a:rPr>
              <a:t>н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ый</a:t>
            </a:r>
            <a:r>
              <a:rPr sz="1600" b="1" spc="-60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б</a:t>
            </a:r>
            <a:r>
              <a:rPr sz="1600" b="1" spc="-45" dirty="0">
                <a:solidFill>
                  <a:srgbClr val="7030A0"/>
                </a:solidFill>
                <a:latin typeface="Calibri"/>
                <a:cs typeface="Calibri"/>
              </a:rPr>
              <a:t>ю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д</a:t>
            </a:r>
            <a:r>
              <a:rPr sz="1600" b="1" spc="-30" dirty="0">
                <a:solidFill>
                  <a:srgbClr val="7030A0"/>
                </a:solidFill>
                <a:latin typeface="Calibri"/>
                <a:cs typeface="Calibri"/>
              </a:rPr>
              <a:t>ж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ет</a:t>
            </a:r>
            <a:r>
              <a:rPr sz="1600" b="1" spc="10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spc="-20" dirty="0">
                <a:solidFill>
                  <a:srgbClr val="7030A0"/>
                </a:solidFill>
                <a:latin typeface="Calibri"/>
                <a:cs typeface="Calibri"/>
              </a:rPr>
              <a:t>Щ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ербиновс</a:t>
            </a:r>
            <a:r>
              <a:rPr sz="1600" b="1" spc="-25" dirty="0">
                <a:solidFill>
                  <a:srgbClr val="7030A0"/>
                </a:solidFill>
                <a:latin typeface="Calibri"/>
                <a:cs typeface="Calibri"/>
              </a:rPr>
              <a:t>к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sz="1600" b="1" spc="-20" dirty="0">
                <a:solidFill>
                  <a:srgbClr val="7030A0"/>
                </a:solidFill>
                <a:latin typeface="Calibri"/>
                <a:cs typeface="Calibri"/>
              </a:rPr>
              <a:t>г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sz="1600" b="1" spc="-40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7030A0"/>
                </a:solidFill>
                <a:latin typeface="Calibri"/>
                <a:cs typeface="Calibri"/>
              </a:rPr>
              <a:t>района</a:t>
            </a:r>
            <a:endParaRPr sz="1600" dirty="0">
              <a:solidFill>
                <a:srgbClr val="7030A0"/>
              </a:solidFill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0564" y="7884368"/>
            <a:ext cx="571504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64795">
              <a:lnSpc>
                <a:spcPct val="100000"/>
              </a:lnSpc>
            </a:pPr>
            <a:r>
              <a:rPr sz="1200" spc="-20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о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spc="-25" dirty="0">
                <a:latin typeface="Calibri"/>
                <a:cs typeface="Calibri"/>
              </a:rPr>
              <a:t>о</a:t>
            </a:r>
            <a:r>
              <a:rPr sz="1200" dirty="0">
                <a:latin typeface="Calibri"/>
                <a:cs typeface="Calibri"/>
              </a:rPr>
              <a:t>ли</a:t>
            </a:r>
            <a:r>
              <a:rPr sz="1200" spc="10" dirty="0">
                <a:latin typeface="Calibri"/>
                <a:cs typeface="Calibri"/>
              </a:rPr>
              <a:t>д</a:t>
            </a:r>
            <a:r>
              <a:rPr sz="1200" dirty="0">
                <a:latin typeface="Calibri"/>
                <a:cs typeface="Calibri"/>
              </a:rPr>
              <a:t>ирова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ый </a:t>
            </a:r>
            <a:r>
              <a:rPr sz="1200" spc="-45" dirty="0">
                <a:latin typeface="Calibri"/>
                <a:cs typeface="Calibri"/>
              </a:rPr>
              <a:t> </a:t>
            </a:r>
            <a:r>
              <a:rPr sz="1200" spc="-20" dirty="0">
                <a:latin typeface="Calibri"/>
                <a:cs typeface="Calibri"/>
              </a:rPr>
              <a:t>б</a:t>
            </a:r>
            <a:r>
              <a:rPr sz="1200" spc="-40" dirty="0">
                <a:latin typeface="Calibri"/>
                <a:cs typeface="Calibri"/>
              </a:rPr>
              <a:t>ю</a:t>
            </a:r>
            <a:r>
              <a:rPr sz="1200" dirty="0">
                <a:latin typeface="Calibri"/>
                <a:cs typeface="Calibri"/>
              </a:rPr>
              <a:t>д</a:t>
            </a:r>
            <a:r>
              <a:rPr sz="1200" spc="-10" dirty="0">
                <a:latin typeface="Calibri"/>
                <a:cs typeface="Calibri"/>
              </a:rPr>
              <a:t>ж</a:t>
            </a:r>
            <a:r>
              <a:rPr sz="1200" dirty="0">
                <a:latin typeface="Calibri"/>
                <a:cs typeface="Calibri"/>
              </a:rPr>
              <a:t>ет </a:t>
            </a:r>
            <a:r>
              <a:rPr sz="1200" spc="-6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райо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а </a:t>
            </a:r>
            <a:r>
              <a:rPr sz="1200" spc="-6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вкл</a:t>
            </a:r>
            <a:r>
              <a:rPr sz="1200" spc="-10" dirty="0">
                <a:latin typeface="Calibri"/>
                <a:cs typeface="Calibri"/>
              </a:rPr>
              <a:t>ю</a:t>
            </a:r>
            <a:r>
              <a:rPr sz="1200" dirty="0">
                <a:latin typeface="Calibri"/>
                <a:cs typeface="Calibri"/>
              </a:rPr>
              <a:t>чает </a:t>
            </a:r>
            <a:r>
              <a:rPr sz="1200" spc="-5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в </a:t>
            </a:r>
            <a:r>
              <a:rPr sz="1200" spc="-6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с</a:t>
            </a:r>
            <a:r>
              <a:rPr sz="1200" dirty="0">
                <a:latin typeface="Calibri"/>
                <a:cs typeface="Calibri"/>
              </a:rPr>
              <a:t>ебя </a:t>
            </a:r>
            <a:r>
              <a:rPr sz="1200" spc="-5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б</a:t>
            </a:r>
            <a:r>
              <a:rPr sz="1200" spc="-45" dirty="0">
                <a:latin typeface="Calibri"/>
                <a:cs typeface="Calibri"/>
              </a:rPr>
              <a:t>ю</a:t>
            </a:r>
            <a:r>
              <a:rPr sz="1200" dirty="0">
                <a:latin typeface="Calibri"/>
                <a:cs typeface="Calibri"/>
              </a:rPr>
              <a:t>д</a:t>
            </a:r>
            <a:r>
              <a:rPr sz="1200" spc="-10" dirty="0">
                <a:latin typeface="Calibri"/>
                <a:cs typeface="Calibri"/>
              </a:rPr>
              <a:t>ж</a:t>
            </a:r>
            <a:r>
              <a:rPr sz="1200" dirty="0">
                <a:latin typeface="Calibri"/>
                <a:cs typeface="Calibri"/>
              </a:rPr>
              <a:t>ет </a:t>
            </a:r>
            <a:r>
              <a:rPr sz="1200" spc="-4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м</a:t>
            </a:r>
            <a:r>
              <a:rPr sz="1200" dirty="0">
                <a:latin typeface="Calibri"/>
                <a:cs typeface="Calibri"/>
              </a:rPr>
              <a:t>у</a:t>
            </a:r>
            <a:r>
              <a:rPr sz="1200" spc="-2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иц</a:t>
            </a:r>
            <a:r>
              <a:rPr sz="1200" spc="-5" dirty="0">
                <a:latin typeface="Calibri"/>
                <a:cs typeface="Calibri"/>
              </a:rPr>
              <a:t>и</a:t>
            </a:r>
            <a:r>
              <a:rPr sz="1200" dirty="0">
                <a:latin typeface="Calibri"/>
                <a:cs typeface="Calibri"/>
              </a:rPr>
              <a:t>паль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о</a:t>
            </a:r>
            <a:r>
              <a:rPr sz="1200" spc="-10" dirty="0">
                <a:latin typeface="Calibri"/>
                <a:cs typeface="Calibri"/>
              </a:rPr>
              <a:t>г</a:t>
            </a:r>
            <a:r>
              <a:rPr sz="1200" dirty="0">
                <a:latin typeface="Calibri"/>
                <a:cs typeface="Calibri"/>
              </a:rPr>
              <a:t>о </a:t>
            </a:r>
            <a:r>
              <a:rPr sz="1200" spc="-4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обра</a:t>
            </a:r>
            <a:r>
              <a:rPr sz="1200" spc="-5" dirty="0">
                <a:latin typeface="Calibri"/>
                <a:cs typeface="Calibri"/>
              </a:rPr>
              <a:t>з</a:t>
            </a:r>
            <a:r>
              <a:rPr sz="1200" dirty="0">
                <a:latin typeface="Calibri"/>
                <a:cs typeface="Calibri"/>
              </a:rPr>
              <a:t>ов</a:t>
            </a:r>
            <a:r>
              <a:rPr sz="1200" spc="-10" dirty="0">
                <a:latin typeface="Calibri"/>
                <a:cs typeface="Calibri"/>
              </a:rPr>
              <a:t>ан</a:t>
            </a:r>
            <a:r>
              <a:rPr sz="1200" spc="5" dirty="0">
                <a:latin typeface="Calibri"/>
                <a:cs typeface="Calibri"/>
              </a:rPr>
              <a:t>и</a:t>
            </a:r>
            <a:r>
              <a:rPr sz="1200" dirty="0">
                <a:latin typeface="Calibri"/>
                <a:cs typeface="Calibri"/>
              </a:rPr>
              <a:t>я </a:t>
            </a:r>
            <a:r>
              <a:rPr sz="1200" spc="-15" dirty="0">
                <a:latin typeface="Calibri"/>
                <a:cs typeface="Calibri"/>
              </a:rPr>
              <a:t>Щ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5" dirty="0">
                <a:latin typeface="Calibri"/>
                <a:cs typeface="Calibri"/>
              </a:rPr>
              <a:t>р</a:t>
            </a:r>
            <a:r>
              <a:rPr sz="1200" dirty="0">
                <a:latin typeface="Calibri"/>
                <a:cs typeface="Calibri"/>
              </a:rPr>
              <a:t>б</a:t>
            </a:r>
            <a:r>
              <a:rPr sz="1200" spc="-5" dirty="0">
                <a:latin typeface="Calibri"/>
                <a:cs typeface="Calibri"/>
              </a:rPr>
              <a:t>и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овс</a:t>
            </a:r>
            <a:r>
              <a:rPr sz="1200" spc="-10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ий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район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1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8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б</a:t>
            </a:r>
            <a:r>
              <a:rPr sz="1200" spc="-45" dirty="0">
                <a:latin typeface="Calibri"/>
                <a:cs typeface="Calibri"/>
              </a:rPr>
              <a:t>ю</a:t>
            </a:r>
            <a:r>
              <a:rPr sz="1200" dirty="0">
                <a:latin typeface="Calibri"/>
                <a:cs typeface="Calibri"/>
              </a:rPr>
              <a:t>д</a:t>
            </a:r>
            <a:r>
              <a:rPr sz="1200" spc="-10" dirty="0">
                <a:latin typeface="Calibri"/>
                <a:cs typeface="Calibri"/>
              </a:rPr>
              <a:t>ж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-10" dirty="0">
                <a:latin typeface="Calibri"/>
                <a:cs typeface="Calibri"/>
              </a:rPr>
              <a:t>т</a:t>
            </a:r>
            <a:r>
              <a:rPr sz="1200" dirty="0">
                <a:latin typeface="Calibri"/>
                <a:cs typeface="Calibri"/>
              </a:rPr>
              <a:t>ов</a:t>
            </a:r>
            <a:r>
              <a:rPr sz="1200" spc="-5" dirty="0">
                <a:latin typeface="Calibri"/>
                <a:cs typeface="Calibri"/>
              </a:rPr>
              <a:t> с</a:t>
            </a:r>
            <a:r>
              <a:rPr sz="1200" spc="-25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ль</a:t>
            </a:r>
            <a:r>
              <a:rPr sz="1200" spc="-5" dirty="0">
                <a:latin typeface="Calibri"/>
                <a:cs typeface="Calibri"/>
              </a:rPr>
              <a:t>ск</a:t>
            </a:r>
            <a:r>
              <a:rPr sz="1200" dirty="0">
                <a:latin typeface="Calibri"/>
                <a:cs typeface="Calibri"/>
              </a:rPr>
              <a:t>их</a:t>
            </a:r>
            <a:r>
              <a:rPr sz="1200" spc="3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пос</a:t>
            </a:r>
            <a:r>
              <a:rPr sz="1200" spc="-25" dirty="0">
                <a:latin typeface="Calibri"/>
                <a:cs typeface="Calibri"/>
              </a:rPr>
              <a:t>е</a:t>
            </a:r>
            <a:r>
              <a:rPr sz="1200" dirty="0">
                <a:latin typeface="Calibri"/>
                <a:cs typeface="Calibri"/>
              </a:rPr>
              <a:t>ле</a:t>
            </a:r>
            <a:r>
              <a:rPr sz="1200" spc="-5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ий </a:t>
            </a:r>
            <a:r>
              <a:rPr sz="1200" spc="30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Щ</a:t>
            </a:r>
            <a:r>
              <a:rPr sz="1200" dirty="0">
                <a:latin typeface="Calibri"/>
                <a:cs typeface="Calibri"/>
              </a:rPr>
              <a:t>е</a:t>
            </a:r>
            <a:r>
              <a:rPr sz="1200" spc="5" dirty="0">
                <a:latin typeface="Calibri"/>
                <a:cs typeface="Calibri"/>
              </a:rPr>
              <a:t>р</a:t>
            </a:r>
            <a:r>
              <a:rPr sz="1200" dirty="0">
                <a:latin typeface="Calibri"/>
                <a:cs typeface="Calibri"/>
              </a:rPr>
              <a:t>б</a:t>
            </a:r>
            <a:r>
              <a:rPr sz="1200" spc="-5" dirty="0">
                <a:latin typeface="Calibri"/>
                <a:cs typeface="Calibri"/>
              </a:rPr>
              <a:t>и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овс</a:t>
            </a:r>
            <a:r>
              <a:rPr sz="1200" spc="-20" dirty="0">
                <a:latin typeface="Calibri"/>
                <a:cs typeface="Calibri"/>
              </a:rPr>
              <a:t>к</a:t>
            </a:r>
            <a:r>
              <a:rPr sz="1200" dirty="0">
                <a:latin typeface="Calibri"/>
                <a:cs typeface="Calibri"/>
              </a:rPr>
              <a:t>о</a:t>
            </a:r>
            <a:r>
              <a:rPr sz="1200" spc="-10" dirty="0">
                <a:latin typeface="Calibri"/>
                <a:cs typeface="Calibri"/>
              </a:rPr>
              <a:t>г</a:t>
            </a:r>
            <a:r>
              <a:rPr sz="1200" dirty="0">
                <a:latin typeface="Calibri"/>
                <a:cs typeface="Calibri"/>
              </a:rPr>
              <a:t>о райо</a:t>
            </a:r>
            <a:r>
              <a:rPr sz="1200" spc="-10" dirty="0">
                <a:latin typeface="Calibri"/>
                <a:cs typeface="Calibri"/>
              </a:rPr>
              <a:t>н</a:t>
            </a:r>
            <a:r>
              <a:rPr sz="1200" dirty="0">
                <a:latin typeface="Calibri"/>
                <a:cs typeface="Calibri"/>
              </a:rPr>
              <a:t>а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661248" y="1176379"/>
            <a:ext cx="998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млн. руб.</a:t>
            </a:r>
            <a:endParaRPr lang="ru-RU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538604" y="4544373"/>
            <a:ext cx="928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млн. руб.</a:t>
            </a:r>
            <a:endParaRPr lang="ru-RU" sz="1200" b="1" dirty="0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898484"/>
              </p:ext>
            </p:extLst>
          </p:nvPr>
        </p:nvGraphicFramePr>
        <p:xfrm>
          <a:off x="618978" y="1547664"/>
          <a:ext cx="6048672" cy="2452035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2331119"/>
                <a:gridCol w="981445"/>
                <a:gridCol w="903426"/>
                <a:gridCol w="903426"/>
                <a:gridCol w="929256"/>
              </a:tblGrid>
              <a:tr h="8369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Наименование показателя</a:t>
                      </a:r>
                      <a:endParaRPr lang="ru-RU" sz="15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548" marR="7548" marT="754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Исполнено </a:t>
                      </a:r>
                      <a:br>
                        <a:rPr lang="ru-RU" sz="1500" dirty="0" smtClean="0"/>
                      </a:br>
                      <a:r>
                        <a:rPr lang="ru-RU" sz="1500" dirty="0" smtClean="0"/>
                        <a:t>2024 г.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548" marR="7548" marT="754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Проект </a:t>
                      </a:r>
                      <a:r>
                        <a:rPr lang="ru-RU" sz="1500" dirty="0" smtClean="0"/>
                        <a:t>2025 г</a:t>
                      </a:r>
                      <a:r>
                        <a:rPr lang="ru-RU" sz="1500" dirty="0"/>
                        <a:t>.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Проект </a:t>
                      </a:r>
                      <a:r>
                        <a:rPr lang="ru-RU" sz="1500" dirty="0" smtClean="0"/>
                        <a:t>2026 г</a:t>
                      </a:r>
                      <a:r>
                        <a:rPr lang="ru-RU" sz="1500" dirty="0"/>
                        <a:t>.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Проект </a:t>
                      </a:r>
                      <a:r>
                        <a:rPr lang="ru-RU" sz="1500" dirty="0" smtClean="0"/>
                        <a:t>2027 г</a:t>
                      </a:r>
                      <a:r>
                        <a:rPr lang="ru-RU" sz="1500" dirty="0"/>
                        <a:t>.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645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ВСЕГО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7548" marR="7548" marT="7548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1 042,3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7548" marR="7548" marT="7548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1 141,7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928,1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1 093,0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2645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Дотации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7548" marR="7548" marT="7548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133,8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7548" marR="7548" marT="7548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117,0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93,4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88,1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2645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Субсидии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7548" marR="7548" marT="7548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214,2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7548" marR="7548" marT="7548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290,8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66,3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202,8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2645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/>
                        <a:t>Субвенции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7548" marR="7548" marT="7548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654,3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7548" marR="7548" marT="7548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732,3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768,4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</a:rPr>
                        <a:t>802,1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5122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Иные межбюджетные трансферты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7548" marR="7548" marT="7548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40,0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7548" marR="7548" marT="7548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1,6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0,0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0,0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522728"/>
              </p:ext>
            </p:extLst>
          </p:nvPr>
        </p:nvGraphicFramePr>
        <p:xfrm>
          <a:off x="615718" y="4862868"/>
          <a:ext cx="6024731" cy="302150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2304256"/>
                <a:gridCol w="1008112"/>
                <a:gridCol w="864096"/>
                <a:gridCol w="974853"/>
                <a:gridCol w="873414"/>
              </a:tblGrid>
              <a:tr h="88436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Наименование показателя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04" marR="6804" marT="680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/>
                        <a:t>Исполнено </a:t>
                      </a:r>
                      <a:br>
                        <a:rPr lang="ru-RU" sz="1500" kern="1200" dirty="0" smtClean="0"/>
                      </a:br>
                      <a:r>
                        <a:rPr lang="ru-RU" sz="1500" kern="1200" dirty="0" smtClean="0"/>
                        <a:t>2024 г.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548" marR="7548" marT="754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Проект </a:t>
                      </a:r>
                      <a:r>
                        <a:rPr lang="ru-RU" sz="1500" kern="1200" dirty="0" smtClean="0"/>
                        <a:t>2025 г</a:t>
                      </a:r>
                      <a:r>
                        <a:rPr lang="ru-RU" sz="1500" kern="1200" dirty="0"/>
                        <a:t>.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Проект </a:t>
                      </a:r>
                      <a:r>
                        <a:rPr lang="ru-RU" sz="1500" kern="1200" dirty="0" smtClean="0"/>
                        <a:t>2026 г</a:t>
                      </a:r>
                      <a:r>
                        <a:rPr lang="ru-RU" sz="1500" kern="1200" dirty="0"/>
                        <a:t>.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Проект </a:t>
                      </a:r>
                      <a:r>
                        <a:rPr lang="ru-RU" sz="1500" kern="1200" dirty="0" smtClean="0"/>
                        <a:t>2027 г</a:t>
                      </a:r>
                      <a:r>
                        <a:rPr lang="ru-RU" sz="1500" kern="1200" dirty="0"/>
                        <a:t>.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115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Налоговые и неналоговые доходы 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04" marR="6804" marT="680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</a:rPr>
                        <a:t>682,7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04" marR="6804" marT="680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674,1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689,5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648,4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5115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Безвозмездные поступления 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04" marR="6804" marT="680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</a:rPr>
                        <a:t>1 227,7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04" marR="6804" marT="680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1 193,3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938,1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1 100,3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6385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Доходы всего 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04" marR="6804" marT="680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</a:rPr>
                        <a:t>1 910,4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04" marR="6804" marT="680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1 867,4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1 627,6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1 748,7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26385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Расходы 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04" marR="6804" marT="680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</a:rPr>
                        <a:t>1 960,1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29" marR="5429" marT="5429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1 862,1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29" marR="5429" marT="5429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1 631,1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1 752,1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52090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Дефицит (-)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/>
                        <a:t>Профицит (+) 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04" marR="6804" marT="680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</a:rPr>
                        <a:t>-49,7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29" marR="5429" marT="542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</a:rPr>
                        <a:t>5,3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29" marR="5429" marT="542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</a:rPr>
                        <a:t>-3,5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</a:rPr>
                        <a:t>-3,4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1039550" y="611562"/>
            <a:ext cx="4986655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Рас</a:t>
            </a:r>
            <a:r>
              <a:rPr sz="2000" b="1" spc="-2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х</a:t>
            </a:r>
            <a:r>
              <a:rPr sz="2000" b="1" spc="-3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</a:t>
            </a:r>
            <a:r>
              <a:rPr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ды</a:t>
            </a:r>
            <a:r>
              <a:rPr sz="2000" b="1" spc="-3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2000" b="1" spc="-2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к</a:t>
            </a:r>
            <a:r>
              <a:rPr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онс</a:t>
            </a:r>
            <a:r>
              <a:rPr sz="2000" b="1" spc="-2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</a:t>
            </a:r>
            <a:r>
              <a:rPr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лид</a:t>
            </a:r>
            <a:r>
              <a:rPr sz="20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ир</a:t>
            </a:r>
            <a:r>
              <a:rPr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</a:t>
            </a:r>
            <a:r>
              <a:rPr sz="20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ва</a:t>
            </a:r>
            <a:r>
              <a:rPr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н</a:t>
            </a:r>
            <a:r>
              <a:rPr sz="2000" b="1" spc="-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н</a:t>
            </a:r>
            <a:r>
              <a:rPr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</a:t>
            </a:r>
            <a:r>
              <a:rPr sz="2000" b="1" spc="-2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г</a:t>
            </a:r>
            <a:r>
              <a:rPr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</a:t>
            </a:r>
            <a:r>
              <a:rPr sz="2000" b="1" spc="-5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б</a:t>
            </a:r>
            <a:r>
              <a:rPr sz="2000" b="1" spc="-4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ю</a:t>
            </a:r>
            <a:r>
              <a:rPr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д</a:t>
            </a:r>
            <a:r>
              <a:rPr sz="2000" b="1" spc="-3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ж</a:t>
            </a:r>
            <a:r>
              <a:rPr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ета</a:t>
            </a:r>
            <a:r>
              <a:rPr sz="2000" b="1" spc="-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2000" b="1" spc="-2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Щ</a:t>
            </a:r>
            <a:r>
              <a:rPr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ербиновс</a:t>
            </a:r>
            <a:r>
              <a:rPr sz="2000" b="1" spc="-25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к</a:t>
            </a:r>
            <a:r>
              <a:rPr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</a:t>
            </a:r>
            <a:r>
              <a:rPr sz="2000" b="1" spc="-2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г</a:t>
            </a:r>
            <a:r>
              <a:rPr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</a:t>
            </a:r>
            <a:r>
              <a:rPr sz="2000" b="1" spc="-5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района</a:t>
            </a:r>
            <a:endParaRPr sz="2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828733" y="4211960"/>
            <a:ext cx="3571875" cy="36382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500043" y="8001026"/>
            <a:ext cx="597154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«</a:t>
            </a:r>
            <a:r>
              <a:rPr sz="1600" b="1" spc="-4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К</a:t>
            </a:r>
            <a:r>
              <a:rPr sz="1600" b="1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т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</a:t>
            </a:r>
            <a:r>
              <a:rPr sz="1600" b="1" spc="-1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не</a:t>
            </a:r>
            <a:r>
              <a:rPr sz="1600" b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считает</a:t>
            </a:r>
            <a:r>
              <a:rPr sz="1600" b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600" b="1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д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е</a:t>
            </a:r>
            <a:r>
              <a:rPr sz="1600" b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н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ьги,</a:t>
            </a:r>
            <a:r>
              <a:rPr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600" b="1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т</a:t>
            </a:r>
            <a:r>
              <a:rPr sz="1600" b="1" spc="-2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т</a:t>
            </a:r>
            <a:r>
              <a:rPr sz="1600" b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проя</a:t>
            </a:r>
            <a:r>
              <a:rPr sz="1600" b="1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в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ляет</a:t>
            </a:r>
            <a:r>
              <a:rPr sz="1600" b="1" spc="2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н</a:t>
            </a:r>
            <a:r>
              <a:rPr sz="1600" b="1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е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ува</a:t>
            </a:r>
            <a:r>
              <a:rPr sz="1600" b="1" spc="-4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ж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е</a:t>
            </a:r>
            <a:r>
              <a:rPr sz="1600" b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н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ие</a:t>
            </a:r>
            <a:r>
              <a:rPr sz="1600" b="1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к</a:t>
            </a:r>
            <a:r>
              <a:rPr sz="1600" b="1" spc="-1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св</a:t>
            </a:r>
            <a:r>
              <a:rPr sz="1600" b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о</a:t>
            </a:r>
            <a:r>
              <a:rPr sz="1600" b="1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ем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у</a:t>
            </a:r>
            <a:r>
              <a:rPr sz="1600" b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т</a:t>
            </a:r>
            <a:r>
              <a:rPr sz="1600" b="1" spc="-3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р</a:t>
            </a:r>
            <a:r>
              <a:rPr sz="1600" b="1" spc="-7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у</a:t>
            </a:r>
            <a:r>
              <a:rPr sz="1600" b="1" spc="-4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д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у»</a:t>
            </a:r>
            <a:endParaRPr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016015"/>
              </p:ext>
            </p:extLst>
          </p:nvPr>
        </p:nvGraphicFramePr>
        <p:xfrm>
          <a:off x="401724" y="1475657"/>
          <a:ext cx="6168178" cy="183095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969364"/>
                <a:gridCol w="839790"/>
                <a:gridCol w="839791"/>
                <a:gridCol w="839652"/>
                <a:gridCol w="842936"/>
                <a:gridCol w="836645"/>
              </a:tblGrid>
              <a:tr h="497967">
                <a:tc>
                  <a:txBody>
                    <a:bodyPr/>
                    <a:lstStyle/>
                    <a:p>
                      <a:pPr marL="452120" marR="313055" indent="-131445" algn="ctr">
                        <a:lnSpc>
                          <a:spcPct val="100000"/>
                        </a:lnSpc>
                      </a:pPr>
                      <a:r>
                        <a:rPr sz="1500" dirty="0"/>
                        <a:t>Н</a:t>
                      </a:r>
                      <a:r>
                        <a:rPr sz="1500" spc="-10" dirty="0"/>
                        <a:t>а</a:t>
                      </a:r>
                      <a:r>
                        <a:rPr sz="1500" dirty="0"/>
                        <a:t>им</a:t>
                      </a:r>
                      <a:r>
                        <a:rPr sz="1500" spc="-10" dirty="0"/>
                        <a:t>е</a:t>
                      </a:r>
                      <a:r>
                        <a:rPr sz="1500" dirty="0"/>
                        <a:t>но</a:t>
                      </a:r>
                      <a:r>
                        <a:rPr sz="1500" spc="-5" dirty="0"/>
                        <a:t>ва</a:t>
                      </a:r>
                      <a:r>
                        <a:rPr sz="1500" dirty="0"/>
                        <a:t>ние </a:t>
                      </a:r>
                      <a:r>
                        <a:rPr sz="1500" spc="-5" dirty="0"/>
                        <a:t>п</a:t>
                      </a:r>
                      <a:r>
                        <a:rPr sz="1500" dirty="0"/>
                        <a:t>о</a:t>
                      </a:r>
                      <a:r>
                        <a:rPr sz="1500" spc="-20" dirty="0"/>
                        <a:t>к</a:t>
                      </a:r>
                      <a:r>
                        <a:rPr sz="1500" spc="-5" dirty="0"/>
                        <a:t>а</a:t>
                      </a:r>
                      <a:r>
                        <a:rPr sz="1500" dirty="0"/>
                        <a:t>за</a:t>
                      </a:r>
                      <a:r>
                        <a:rPr sz="1500" spc="-15" dirty="0"/>
                        <a:t>т</a:t>
                      </a:r>
                      <a:r>
                        <a:rPr sz="1500" spc="-30" dirty="0"/>
                        <a:t>е</a:t>
                      </a:r>
                      <a:r>
                        <a:rPr sz="1500" dirty="0"/>
                        <a:t>ля</a:t>
                      </a:r>
                      <a:endParaRPr sz="15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3195" algn="ctr">
                        <a:lnSpc>
                          <a:spcPct val="100000"/>
                        </a:lnSpc>
                      </a:pPr>
                      <a:r>
                        <a:rPr sz="1500" dirty="0" smtClean="0"/>
                        <a:t>2</a:t>
                      </a:r>
                      <a:r>
                        <a:rPr sz="1500" spc="5" dirty="0" smtClean="0"/>
                        <a:t>0</a:t>
                      </a:r>
                      <a:r>
                        <a:rPr lang="ru-RU" sz="1500" spc="5" dirty="0" smtClean="0"/>
                        <a:t>21</a:t>
                      </a:r>
                      <a:r>
                        <a:rPr sz="1500" spc="-5" dirty="0" smtClean="0"/>
                        <a:t> </a:t>
                      </a:r>
                      <a:r>
                        <a:rPr sz="1500" spc="-55" dirty="0"/>
                        <a:t>г</a:t>
                      </a:r>
                      <a:r>
                        <a:rPr sz="1500" dirty="0"/>
                        <a:t>.</a:t>
                      </a:r>
                      <a:endParaRPr sz="15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3195" algn="ctr">
                        <a:lnSpc>
                          <a:spcPct val="100000"/>
                        </a:lnSpc>
                      </a:pPr>
                      <a:r>
                        <a:rPr sz="1500" dirty="0" smtClean="0"/>
                        <a:t>2</a:t>
                      </a:r>
                      <a:r>
                        <a:rPr sz="1500" spc="5" dirty="0" smtClean="0"/>
                        <a:t>0</a:t>
                      </a:r>
                      <a:r>
                        <a:rPr lang="ru-RU" sz="1500" spc="5" dirty="0" smtClean="0"/>
                        <a:t>22</a:t>
                      </a:r>
                      <a:r>
                        <a:rPr sz="1500" spc="-5" dirty="0" smtClean="0"/>
                        <a:t> </a:t>
                      </a:r>
                      <a:r>
                        <a:rPr sz="1500" spc="-55" dirty="0"/>
                        <a:t>г</a:t>
                      </a:r>
                      <a:r>
                        <a:rPr sz="1500" dirty="0"/>
                        <a:t>.</a:t>
                      </a:r>
                      <a:endParaRPr sz="15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3195" algn="ctr">
                        <a:lnSpc>
                          <a:spcPct val="100000"/>
                        </a:lnSpc>
                      </a:pPr>
                      <a:r>
                        <a:rPr sz="1500" dirty="0" smtClean="0"/>
                        <a:t>2</a:t>
                      </a:r>
                      <a:r>
                        <a:rPr sz="1500" spc="5" dirty="0" smtClean="0"/>
                        <a:t>0</a:t>
                      </a:r>
                      <a:r>
                        <a:rPr lang="ru-RU" sz="1500" spc="0" dirty="0" smtClean="0"/>
                        <a:t>23</a:t>
                      </a:r>
                      <a:r>
                        <a:rPr sz="1500" spc="-5" dirty="0" smtClean="0"/>
                        <a:t> </a:t>
                      </a:r>
                      <a:r>
                        <a:rPr sz="1500" spc="-55" dirty="0"/>
                        <a:t>г</a:t>
                      </a:r>
                      <a:r>
                        <a:rPr sz="1500" dirty="0"/>
                        <a:t>.</a:t>
                      </a:r>
                      <a:endParaRPr sz="15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3195" algn="ctr">
                        <a:lnSpc>
                          <a:spcPct val="100000"/>
                        </a:lnSpc>
                      </a:pPr>
                      <a:r>
                        <a:rPr sz="1500" dirty="0" smtClean="0"/>
                        <a:t>2</a:t>
                      </a:r>
                      <a:r>
                        <a:rPr sz="1500" spc="5" dirty="0" smtClean="0"/>
                        <a:t>0</a:t>
                      </a:r>
                      <a:r>
                        <a:rPr lang="ru-RU" sz="1500" spc="0" dirty="0" smtClean="0"/>
                        <a:t>24</a:t>
                      </a:r>
                      <a:r>
                        <a:rPr sz="1500" spc="-5" dirty="0" smtClean="0"/>
                        <a:t> </a:t>
                      </a:r>
                      <a:r>
                        <a:rPr sz="1500" spc="-55" dirty="0"/>
                        <a:t>г</a:t>
                      </a:r>
                      <a:r>
                        <a:rPr sz="1500" dirty="0"/>
                        <a:t>.</a:t>
                      </a:r>
                      <a:endParaRPr sz="15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3195" algn="ctr">
                        <a:lnSpc>
                          <a:spcPct val="100000"/>
                        </a:lnSpc>
                      </a:pPr>
                      <a:r>
                        <a:rPr sz="1500" dirty="0" smtClean="0"/>
                        <a:t>2</a:t>
                      </a:r>
                      <a:r>
                        <a:rPr sz="1500" spc="5" dirty="0" smtClean="0"/>
                        <a:t>0</a:t>
                      </a:r>
                      <a:r>
                        <a:rPr lang="ru-RU" sz="1500" spc="0" dirty="0" smtClean="0"/>
                        <a:t>25</a:t>
                      </a:r>
                      <a:r>
                        <a:rPr sz="1500" spc="-5" dirty="0" smtClean="0"/>
                        <a:t> </a:t>
                      </a:r>
                      <a:r>
                        <a:rPr sz="1500" spc="-55" dirty="0"/>
                        <a:t>г</a:t>
                      </a:r>
                      <a:r>
                        <a:rPr sz="1500" dirty="0"/>
                        <a:t>.</a:t>
                      </a:r>
                      <a:endParaRPr sz="15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</a:tr>
              <a:tr h="497839"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</a:pPr>
                      <a:r>
                        <a:rPr sz="1500" dirty="0" err="1"/>
                        <a:t>Р</a:t>
                      </a:r>
                      <a:r>
                        <a:rPr sz="1500" spc="-10" dirty="0" err="1"/>
                        <a:t>а</a:t>
                      </a:r>
                      <a:r>
                        <a:rPr sz="1500" dirty="0" err="1"/>
                        <a:t>с</a:t>
                      </a:r>
                      <a:r>
                        <a:rPr sz="1500" spc="-25" dirty="0" err="1"/>
                        <a:t>хо</a:t>
                      </a:r>
                      <a:r>
                        <a:rPr sz="1500" dirty="0" err="1"/>
                        <a:t>ды</a:t>
                      </a:r>
                      <a:r>
                        <a:rPr sz="1500" spc="-15" dirty="0"/>
                        <a:t> </a:t>
                      </a:r>
                      <a:r>
                        <a:rPr sz="1500" spc="-10" dirty="0" err="1" smtClean="0"/>
                        <a:t>в</a:t>
                      </a:r>
                      <a:r>
                        <a:rPr sz="1500" dirty="0" err="1" smtClean="0"/>
                        <a:t>се</a:t>
                      </a:r>
                      <a:r>
                        <a:rPr sz="1500" spc="-20" dirty="0" err="1" smtClean="0"/>
                        <a:t>г</a:t>
                      </a:r>
                      <a:r>
                        <a:rPr sz="1500" dirty="0" err="1" smtClean="0"/>
                        <a:t>о</a:t>
                      </a:r>
                      <a:r>
                        <a:rPr sz="1500" dirty="0" smtClean="0"/>
                        <a:t>,</a:t>
                      </a:r>
                      <a:r>
                        <a:rPr lang="ru-RU" sz="1500" spc="5" baseline="0" dirty="0" smtClean="0"/>
                        <a:t> </a:t>
                      </a:r>
                      <a:r>
                        <a:rPr sz="1500" dirty="0" err="1" smtClean="0"/>
                        <a:t>мл</a:t>
                      </a:r>
                      <a:r>
                        <a:rPr sz="1500" spc="5" dirty="0" err="1" smtClean="0"/>
                        <a:t>н</a:t>
                      </a:r>
                      <a:r>
                        <a:rPr sz="1500" dirty="0" err="1" smtClean="0"/>
                        <a:t>.</a:t>
                      </a:r>
                      <a:r>
                        <a:rPr sz="1500" spc="-10" dirty="0" err="1" smtClean="0"/>
                        <a:t>р</a:t>
                      </a:r>
                      <a:r>
                        <a:rPr sz="1500" spc="-5" dirty="0" err="1" smtClean="0"/>
                        <a:t>у</a:t>
                      </a:r>
                      <a:r>
                        <a:rPr sz="1500" dirty="0" err="1" smtClean="0"/>
                        <a:t>б</a:t>
                      </a:r>
                      <a:r>
                        <a:rPr sz="1500" dirty="0"/>
                        <a:t>.</a:t>
                      </a:r>
                      <a:endParaRPr sz="15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1 149,0</a:t>
                      </a:r>
                      <a:endParaRPr lang="ru-RU" sz="1500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/>
                        <a:t>1 255,0</a:t>
                      </a:r>
                      <a:endParaRPr lang="ru-RU" sz="1500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+mn-cs"/>
                        </a:rPr>
                        <a:t>1 607,2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</a:rPr>
                        <a:t>1 960,1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1 862,1</a:t>
                      </a:r>
                    </a:p>
                  </a:txBody>
                  <a:tcPr marL="0" marR="0" marT="0" marB="0" anchor="ctr"/>
                </a:tc>
              </a:tr>
              <a:tr h="647319">
                <a:tc>
                  <a:txBody>
                    <a:bodyPr/>
                    <a:lstStyle/>
                    <a:p>
                      <a:pPr marL="0" marR="102870" indent="0">
                        <a:lnSpc>
                          <a:spcPct val="100000"/>
                        </a:lnSpc>
                      </a:pPr>
                      <a:r>
                        <a:rPr sz="1500" dirty="0"/>
                        <a:t>Р</a:t>
                      </a:r>
                      <a:r>
                        <a:rPr sz="1500" spc="-10" dirty="0"/>
                        <a:t>а</a:t>
                      </a:r>
                      <a:r>
                        <a:rPr sz="1500" dirty="0"/>
                        <a:t>с</a:t>
                      </a:r>
                      <a:r>
                        <a:rPr sz="1500" spc="-25" dirty="0"/>
                        <a:t>хо</a:t>
                      </a:r>
                      <a:r>
                        <a:rPr sz="1500" dirty="0"/>
                        <a:t>ды</a:t>
                      </a:r>
                      <a:r>
                        <a:rPr sz="1500" spc="-15" dirty="0"/>
                        <a:t> </a:t>
                      </a:r>
                      <a:r>
                        <a:rPr sz="1500" dirty="0"/>
                        <a:t>на</a:t>
                      </a:r>
                      <a:r>
                        <a:rPr sz="1500" spc="-15" dirty="0"/>
                        <a:t> </a:t>
                      </a:r>
                      <a:r>
                        <a:rPr sz="1500" dirty="0"/>
                        <a:t>1</a:t>
                      </a:r>
                      <a:r>
                        <a:rPr sz="1500" spc="5" dirty="0"/>
                        <a:t> </a:t>
                      </a:r>
                      <a:r>
                        <a:rPr sz="1500" dirty="0"/>
                        <a:t>жи</a:t>
                      </a:r>
                      <a:r>
                        <a:rPr sz="1500" spc="-15" dirty="0"/>
                        <a:t>т</a:t>
                      </a:r>
                      <a:r>
                        <a:rPr sz="1500" spc="-30" dirty="0"/>
                        <a:t>е</a:t>
                      </a:r>
                      <a:r>
                        <a:rPr sz="1500" dirty="0"/>
                        <a:t>ля, </a:t>
                      </a:r>
                      <a:r>
                        <a:rPr sz="1500" spc="-10" dirty="0"/>
                        <a:t>р</a:t>
                      </a:r>
                      <a:r>
                        <a:rPr sz="1500" spc="-5" dirty="0"/>
                        <a:t>у</a:t>
                      </a:r>
                      <a:r>
                        <a:rPr sz="1500" spc="-30" dirty="0"/>
                        <a:t>б</a:t>
                      </a:r>
                      <a:r>
                        <a:rPr sz="1500" dirty="0"/>
                        <a:t>л</a:t>
                      </a:r>
                      <a:r>
                        <a:rPr sz="1500" spc="-5" dirty="0"/>
                        <a:t>е</a:t>
                      </a:r>
                      <a:r>
                        <a:rPr sz="1500" dirty="0"/>
                        <a:t>й</a:t>
                      </a:r>
                      <a:endParaRPr sz="15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9545"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32 983</a:t>
                      </a:r>
                      <a:endParaRPr sz="15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9545"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36 616</a:t>
                      </a:r>
                      <a:endParaRPr sz="15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9545"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47 799</a:t>
                      </a:r>
                      <a:endParaRPr lang="ru-RU" sz="15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9545"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58 647</a:t>
                      </a:r>
                      <a:endParaRPr lang="ru-RU" sz="15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55 715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25" name="object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216419"/>
              </p:ext>
            </p:extLst>
          </p:nvPr>
        </p:nvGraphicFramePr>
        <p:xfrm>
          <a:off x="500043" y="3526160"/>
          <a:ext cx="5983123" cy="6858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96630"/>
                <a:gridCol w="837327"/>
                <a:gridCol w="837326"/>
                <a:gridCol w="837326"/>
                <a:gridCol w="852595"/>
                <a:gridCol w="821919"/>
              </a:tblGrid>
              <a:tr h="228600">
                <a:tc>
                  <a:txBody>
                    <a:bodyPr/>
                    <a:lstStyle/>
                    <a:p>
                      <a:pPr marL="495934">
                        <a:lnSpc>
                          <a:spcPct val="100000"/>
                        </a:lnSpc>
                      </a:pPr>
                      <a:r>
                        <a:rPr sz="1500" dirty="0">
                          <a:solidFill>
                            <a:schemeClr val="bg1"/>
                          </a:solidFill>
                        </a:rPr>
                        <a:t>Справ</a:t>
                      </a:r>
                      <a:r>
                        <a:rPr sz="1500" spc="5" dirty="0">
                          <a:solidFill>
                            <a:schemeClr val="bg1"/>
                          </a:solidFill>
                        </a:rPr>
                        <a:t>оч</a:t>
                      </a:r>
                      <a:r>
                        <a:rPr sz="1500" dirty="0">
                          <a:solidFill>
                            <a:schemeClr val="bg1"/>
                          </a:solidFill>
                        </a:rPr>
                        <a:t>н</a:t>
                      </a:r>
                      <a:r>
                        <a:rPr sz="1500" spc="5" dirty="0">
                          <a:solidFill>
                            <a:schemeClr val="bg1"/>
                          </a:solidFill>
                        </a:rPr>
                        <a:t>о</a:t>
                      </a:r>
                      <a:r>
                        <a:rPr sz="1500" dirty="0">
                          <a:solidFill>
                            <a:schemeClr val="bg1"/>
                          </a:solidFill>
                        </a:rPr>
                        <a:t>:</a:t>
                      </a:r>
                      <a:endParaRPr sz="15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1930">
                        <a:lnSpc>
                          <a:spcPct val="100000"/>
                        </a:lnSpc>
                      </a:pPr>
                      <a:endParaRPr sz="1500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1295">
                        <a:lnSpc>
                          <a:spcPct val="100000"/>
                        </a:lnSpc>
                      </a:pPr>
                      <a:endParaRPr sz="15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1295">
                        <a:lnSpc>
                          <a:spcPct val="100000"/>
                        </a:lnSpc>
                      </a:pPr>
                      <a:endParaRPr sz="15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1930">
                        <a:lnSpc>
                          <a:spcPct val="100000"/>
                        </a:lnSpc>
                      </a:pPr>
                      <a:endParaRPr sz="1500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50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sz="1500" dirty="0">
                          <a:solidFill>
                            <a:schemeClr val="bg1"/>
                          </a:solidFill>
                        </a:rPr>
                        <a:t>Ч</a:t>
                      </a:r>
                      <a:r>
                        <a:rPr sz="1500" spc="-10" dirty="0">
                          <a:solidFill>
                            <a:schemeClr val="bg1"/>
                          </a:solidFill>
                        </a:rPr>
                        <a:t>и</a:t>
                      </a:r>
                      <a:r>
                        <a:rPr sz="1500" dirty="0">
                          <a:solidFill>
                            <a:schemeClr val="bg1"/>
                          </a:solidFill>
                        </a:rPr>
                        <a:t>слен</a:t>
                      </a:r>
                      <a:r>
                        <a:rPr sz="1500" spc="-10" dirty="0">
                          <a:solidFill>
                            <a:schemeClr val="bg1"/>
                          </a:solidFill>
                        </a:rPr>
                        <a:t>н</a:t>
                      </a:r>
                      <a:r>
                        <a:rPr sz="1500" dirty="0">
                          <a:solidFill>
                            <a:schemeClr val="bg1"/>
                          </a:solidFill>
                        </a:rPr>
                        <a:t>ос</a:t>
                      </a:r>
                      <a:r>
                        <a:rPr sz="1500" spc="-5" dirty="0">
                          <a:solidFill>
                            <a:schemeClr val="bg1"/>
                          </a:solidFill>
                        </a:rPr>
                        <a:t>т</a:t>
                      </a:r>
                      <a:r>
                        <a:rPr sz="1500" dirty="0">
                          <a:solidFill>
                            <a:schemeClr val="bg1"/>
                          </a:solidFill>
                        </a:rPr>
                        <a:t>ь</a:t>
                      </a:r>
                      <a:r>
                        <a:rPr sz="1500" spc="1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sz="1500" dirty="0">
                          <a:solidFill>
                            <a:schemeClr val="bg1"/>
                          </a:solidFill>
                        </a:rPr>
                        <a:t>населен</a:t>
                      </a:r>
                      <a:r>
                        <a:rPr sz="1500" spc="-10" dirty="0">
                          <a:solidFill>
                            <a:schemeClr val="bg1"/>
                          </a:solidFill>
                        </a:rPr>
                        <a:t>и</a:t>
                      </a:r>
                      <a:r>
                        <a:rPr sz="1500" spc="-5" dirty="0">
                          <a:solidFill>
                            <a:schemeClr val="bg1"/>
                          </a:solidFill>
                        </a:rPr>
                        <a:t>я</a:t>
                      </a:r>
                      <a:r>
                        <a:rPr sz="1500" dirty="0">
                          <a:solidFill>
                            <a:schemeClr val="bg1"/>
                          </a:solidFill>
                        </a:rPr>
                        <a:t>,</a:t>
                      </a:r>
                      <a:r>
                        <a:rPr sz="1500" spc="2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sz="1500" spc="5" dirty="0">
                          <a:solidFill>
                            <a:schemeClr val="bg1"/>
                          </a:solidFill>
                        </a:rPr>
                        <a:t>ч</a:t>
                      </a:r>
                      <a:r>
                        <a:rPr sz="1500" dirty="0">
                          <a:solidFill>
                            <a:schemeClr val="bg1"/>
                          </a:solidFill>
                        </a:rPr>
                        <a:t>ел.</a:t>
                      </a:r>
                      <a:endParaRPr sz="15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0193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bg1"/>
                          </a:solidFill>
                        </a:rPr>
                        <a:t>34 836</a:t>
                      </a:r>
                      <a:endParaRPr sz="1500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0193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bg1"/>
                          </a:solidFill>
                        </a:rPr>
                        <a:t>34 275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0193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bg1"/>
                          </a:solidFill>
                        </a:rPr>
                        <a:t>33 624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0193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bg1"/>
                          </a:solidFill>
                        </a:rPr>
                        <a:t>33 422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0193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bg1"/>
                          </a:solidFill>
                        </a:rPr>
                        <a:t>33 422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4666" y="107504"/>
            <a:ext cx="6120679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635" algn="ctr">
              <a:lnSpc>
                <a:spcPct val="100000"/>
              </a:lnSpc>
            </a:pP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Нало</a:t>
            </a:r>
            <a:r>
              <a:rPr b="1" spc="-20" dirty="0">
                <a:solidFill>
                  <a:srgbClr val="7030A0"/>
                </a:solidFill>
                <a:latin typeface="Calibri"/>
                <a:cs typeface="Calibri"/>
              </a:rPr>
              <a:t>г</a:t>
            </a: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овые</a:t>
            </a:r>
            <a:r>
              <a:rPr b="1" spc="-5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и</a:t>
            </a:r>
            <a:r>
              <a:rPr b="1" spc="-10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ненало</a:t>
            </a:r>
            <a:r>
              <a:rPr b="1" spc="-20" dirty="0">
                <a:solidFill>
                  <a:srgbClr val="7030A0"/>
                </a:solidFill>
                <a:latin typeface="Calibri"/>
                <a:cs typeface="Calibri"/>
              </a:rPr>
              <a:t>г</a:t>
            </a: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овые</a:t>
            </a:r>
            <a:r>
              <a:rPr b="1" spc="-5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b="1" spc="-15" dirty="0">
                <a:solidFill>
                  <a:srgbClr val="7030A0"/>
                </a:solidFill>
                <a:latin typeface="Calibri"/>
                <a:cs typeface="Calibri"/>
              </a:rPr>
              <a:t>д</a:t>
            </a:r>
            <a:r>
              <a:rPr b="1" spc="-25" dirty="0">
                <a:solidFill>
                  <a:srgbClr val="7030A0"/>
                </a:solidFill>
                <a:latin typeface="Calibri"/>
                <a:cs typeface="Calibri"/>
              </a:rPr>
              <a:t>ох</a:t>
            </a:r>
            <a:r>
              <a:rPr b="1" spc="-35" dirty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ды</a:t>
            </a:r>
            <a:r>
              <a:rPr b="1" spc="-3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б</a:t>
            </a:r>
            <a:r>
              <a:rPr b="1" spc="-45" dirty="0">
                <a:solidFill>
                  <a:srgbClr val="7030A0"/>
                </a:solidFill>
                <a:latin typeface="Calibri"/>
                <a:cs typeface="Calibri"/>
              </a:rPr>
              <a:t>ю</a:t>
            </a: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д</a:t>
            </a:r>
            <a:r>
              <a:rPr b="1" spc="-30" dirty="0">
                <a:solidFill>
                  <a:srgbClr val="7030A0"/>
                </a:solidFill>
                <a:latin typeface="Calibri"/>
                <a:cs typeface="Calibri"/>
              </a:rPr>
              <a:t>ж</a:t>
            </a: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ета </a:t>
            </a:r>
            <a:r>
              <a:rPr b="1" spc="-20" dirty="0">
                <a:solidFill>
                  <a:srgbClr val="7030A0"/>
                </a:solidFill>
                <a:latin typeface="Calibri"/>
                <a:cs typeface="Calibri"/>
              </a:rPr>
              <a:t>м</a:t>
            </a:r>
            <a:r>
              <a:rPr b="1" spc="-10" dirty="0">
                <a:solidFill>
                  <a:srgbClr val="7030A0"/>
                </a:solidFill>
                <a:latin typeface="Calibri"/>
                <a:cs typeface="Calibri"/>
              </a:rPr>
              <a:t>у</a:t>
            </a: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ници</a:t>
            </a:r>
            <a:r>
              <a:rPr b="1" spc="5" dirty="0">
                <a:solidFill>
                  <a:srgbClr val="7030A0"/>
                </a:solidFill>
                <a:latin typeface="Calibri"/>
                <a:cs typeface="Calibri"/>
              </a:rPr>
              <a:t>п</a:t>
            </a: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а</a:t>
            </a:r>
            <a:r>
              <a:rPr b="1" spc="5" dirty="0">
                <a:solidFill>
                  <a:srgbClr val="7030A0"/>
                </a:solidFill>
                <a:latin typeface="Calibri"/>
                <a:cs typeface="Calibri"/>
              </a:rPr>
              <a:t>л</a:t>
            </a: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ь</a:t>
            </a:r>
            <a:r>
              <a:rPr b="1" spc="-10" dirty="0">
                <a:solidFill>
                  <a:srgbClr val="7030A0"/>
                </a:solidFill>
                <a:latin typeface="Calibri"/>
                <a:cs typeface="Calibri"/>
              </a:rPr>
              <a:t>н</a:t>
            </a: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b="1" spc="-20" dirty="0">
                <a:solidFill>
                  <a:srgbClr val="7030A0"/>
                </a:solidFill>
                <a:latin typeface="Calibri"/>
                <a:cs typeface="Calibri"/>
              </a:rPr>
              <a:t>г</a:t>
            </a: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b="1" spc="-5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образования</a:t>
            </a:r>
            <a:r>
              <a:rPr b="1" spc="-50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b="1" spc="-20" dirty="0">
                <a:solidFill>
                  <a:srgbClr val="7030A0"/>
                </a:solidFill>
                <a:latin typeface="Calibri"/>
                <a:cs typeface="Calibri"/>
              </a:rPr>
              <a:t>Щ</a:t>
            </a: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ербиновский</a:t>
            </a:r>
            <a:r>
              <a:rPr b="1" spc="-5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7030A0"/>
                </a:solidFill>
                <a:latin typeface="Calibri"/>
                <a:cs typeface="Calibri"/>
              </a:rPr>
              <a:t>район </a:t>
            </a:r>
            <a:r>
              <a:rPr b="1" dirty="0" err="1">
                <a:solidFill>
                  <a:srgbClr val="7030A0"/>
                </a:solidFill>
                <a:latin typeface="Calibri"/>
                <a:cs typeface="Calibri"/>
              </a:rPr>
              <a:t>на</a:t>
            </a:r>
            <a:r>
              <a:rPr b="1" spc="-2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Calibri"/>
                <a:cs typeface="Calibri"/>
              </a:rPr>
              <a:t>2025-2027 </a:t>
            </a:r>
            <a:r>
              <a:rPr b="1" spc="-20" dirty="0" err="1" smtClean="0">
                <a:solidFill>
                  <a:srgbClr val="7030A0"/>
                </a:solidFill>
                <a:latin typeface="Calibri"/>
                <a:cs typeface="Calibri"/>
              </a:rPr>
              <a:t>г</a:t>
            </a:r>
            <a:r>
              <a:rPr b="1" spc="-35" dirty="0" err="1" smtClean="0">
                <a:solidFill>
                  <a:srgbClr val="7030A0"/>
                </a:solidFill>
                <a:latin typeface="Calibri"/>
                <a:cs typeface="Calibri"/>
              </a:rPr>
              <a:t>о</a:t>
            </a:r>
            <a:r>
              <a:rPr b="1" dirty="0" err="1" smtClean="0">
                <a:solidFill>
                  <a:srgbClr val="7030A0"/>
                </a:solidFill>
                <a:latin typeface="Calibri"/>
                <a:cs typeface="Calibri"/>
              </a:rPr>
              <a:t>д</a:t>
            </a:r>
            <a:r>
              <a:rPr lang="ru-RU" b="1" dirty="0" err="1" smtClean="0">
                <a:solidFill>
                  <a:srgbClr val="7030A0"/>
                </a:solidFill>
                <a:latin typeface="Calibri"/>
                <a:cs typeface="Calibri"/>
              </a:rPr>
              <a:t>ы</a:t>
            </a:r>
            <a:endParaRPr dirty="0">
              <a:solidFill>
                <a:srgbClr val="7030A0"/>
              </a:solidFill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753655" y="661502"/>
            <a:ext cx="73850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>
                <a:latin typeface="Calibri"/>
                <a:cs typeface="Calibri"/>
              </a:rPr>
              <a:t>(</a:t>
            </a:r>
            <a:r>
              <a:rPr sz="1200" b="1" spc="-10" dirty="0">
                <a:latin typeface="Calibri"/>
                <a:cs typeface="Calibri"/>
              </a:rPr>
              <a:t>м</a:t>
            </a:r>
            <a:r>
              <a:rPr sz="1200" b="1" dirty="0">
                <a:latin typeface="Calibri"/>
                <a:cs typeface="Calibri"/>
              </a:rPr>
              <a:t>лн.</a:t>
            </a:r>
            <a:r>
              <a:rPr sz="1200" b="1" spc="-30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р</a:t>
            </a:r>
            <a:r>
              <a:rPr sz="1200" b="1" spc="-5" dirty="0">
                <a:latin typeface="Calibri"/>
                <a:cs typeface="Calibri"/>
              </a:rPr>
              <a:t>у</a:t>
            </a:r>
            <a:r>
              <a:rPr sz="1200" b="1" dirty="0">
                <a:latin typeface="Calibri"/>
                <a:cs typeface="Calibri"/>
              </a:rPr>
              <a:t>б.)</a:t>
            </a:r>
            <a:endParaRPr sz="1200" dirty="0">
              <a:latin typeface="Calibri"/>
              <a:cs typeface="Calibri"/>
            </a:endParaRPr>
          </a:p>
        </p:txBody>
      </p:sp>
      <p:graphicFrame>
        <p:nvGraphicFramePr>
          <p:cNvPr id="5" name="object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856499"/>
              </p:ext>
            </p:extLst>
          </p:nvPr>
        </p:nvGraphicFramePr>
        <p:xfrm>
          <a:off x="404666" y="846168"/>
          <a:ext cx="6192686" cy="8210213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240360"/>
                <a:gridCol w="1008112"/>
                <a:gridCol w="648072"/>
                <a:gridCol w="648072"/>
                <a:gridCol w="648070"/>
              </a:tblGrid>
              <a:tr h="403523">
                <a:tc>
                  <a:txBody>
                    <a:bodyPr/>
                    <a:lstStyle/>
                    <a:p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169545" indent="0" algn="r">
                        <a:lnSpc>
                          <a:spcPct val="100000"/>
                        </a:lnSpc>
                      </a:pPr>
                      <a:r>
                        <a:rPr lang="ru-RU" sz="1200" dirty="0" smtClean="0"/>
                        <a:t>Исполнено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2024 г.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200" dirty="0" smtClean="0"/>
                        <a:t>20</a:t>
                      </a:r>
                      <a:r>
                        <a:rPr lang="ru-RU" sz="1200" dirty="0" smtClean="0"/>
                        <a:t>25</a:t>
                      </a:r>
                      <a:endParaRPr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1200" dirty="0" smtClean="0"/>
                        <a:t>2026</a:t>
                      </a:r>
                      <a:endParaRPr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1200" dirty="0" smtClean="0"/>
                        <a:t>2027</a:t>
                      </a:r>
                      <a:endParaRPr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</a:tr>
              <a:tr h="257048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</a:pPr>
                      <a:r>
                        <a:rPr sz="1500" b="1" dirty="0"/>
                        <a:t>Н</a:t>
                      </a:r>
                      <a:r>
                        <a:rPr sz="1500" b="1" spc="-10" dirty="0"/>
                        <a:t>а</a:t>
                      </a:r>
                      <a:r>
                        <a:rPr sz="1500" b="1" dirty="0"/>
                        <a:t>ло</a:t>
                      </a:r>
                      <a:r>
                        <a:rPr sz="1500" b="1" spc="-20" dirty="0"/>
                        <a:t>г</a:t>
                      </a:r>
                      <a:r>
                        <a:rPr sz="1500" b="1" dirty="0"/>
                        <a:t>о</a:t>
                      </a:r>
                      <a:r>
                        <a:rPr sz="1500" b="1" spc="-10" dirty="0"/>
                        <a:t>в</a:t>
                      </a:r>
                      <a:r>
                        <a:rPr sz="1500" b="1" spc="-5" dirty="0"/>
                        <a:t>ы</a:t>
                      </a:r>
                      <a:r>
                        <a:rPr sz="1500" b="1" dirty="0"/>
                        <a:t>е</a:t>
                      </a:r>
                      <a:r>
                        <a:rPr sz="1500" b="1" spc="-10" dirty="0"/>
                        <a:t> </a:t>
                      </a:r>
                      <a:r>
                        <a:rPr sz="1500" b="1" spc="-20" dirty="0"/>
                        <a:t>д</a:t>
                      </a:r>
                      <a:r>
                        <a:rPr sz="1500" b="1" spc="-25" dirty="0"/>
                        <a:t>охо</a:t>
                      </a:r>
                      <a:r>
                        <a:rPr sz="1500" b="1" spc="-5" dirty="0"/>
                        <a:t>д</a:t>
                      </a:r>
                      <a:r>
                        <a:rPr sz="1500" b="1" dirty="0"/>
                        <a:t>ы</a:t>
                      </a:r>
                      <a:endParaRPr sz="15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378,0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396,9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374,0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357,3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</a:pPr>
                      <a:r>
                        <a:rPr sz="1500" dirty="0"/>
                        <a:t>Н</a:t>
                      </a:r>
                      <a:r>
                        <a:rPr sz="1500" spc="-10" dirty="0"/>
                        <a:t>а</a:t>
                      </a:r>
                      <a:r>
                        <a:rPr sz="1500" dirty="0"/>
                        <a:t>лог</a:t>
                      </a:r>
                      <a:r>
                        <a:rPr sz="1500" spc="-10" dirty="0"/>
                        <a:t> </a:t>
                      </a:r>
                      <a:r>
                        <a:rPr sz="1500" spc="5" dirty="0"/>
                        <a:t>н</a:t>
                      </a:r>
                      <a:r>
                        <a:rPr sz="1500" dirty="0"/>
                        <a:t>а</a:t>
                      </a:r>
                      <a:r>
                        <a:rPr sz="1500" spc="-10" dirty="0"/>
                        <a:t> </a:t>
                      </a:r>
                      <a:r>
                        <a:rPr sz="1500" spc="-5" dirty="0"/>
                        <a:t>п</a:t>
                      </a:r>
                      <a:r>
                        <a:rPr sz="1500" dirty="0"/>
                        <a:t>риб</a:t>
                      </a:r>
                      <a:r>
                        <a:rPr sz="1500" spc="-5" dirty="0"/>
                        <a:t>ы</a:t>
                      </a:r>
                      <a:r>
                        <a:rPr sz="1500" dirty="0"/>
                        <a:t>ль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2,3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2,3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2,3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2,3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18415" marR="10795">
                        <a:lnSpc>
                          <a:spcPct val="100000"/>
                        </a:lnSpc>
                        <a:tabLst>
                          <a:tab pos="1452880" algn="l"/>
                        </a:tabLst>
                      </a:pPr>
                      <a:r>
                        <a:rPr sz="1500" dirty="0"/>
                        <a:t>Н</a:t>
                      </a:r>
                      <a:r>
                        <a:rPr sz="1500" spc="-10" dirty="0"/>
                        <a:t>а</a:t>
                      </a:r>
                      <a:r>
                        <a:rPr sz="1500" dirty="0"/>
                        <a:t>лог  </a:t>
                      </a:r>
                      <a:r>
                        <a:rPr sz="1500" spc="-60" dirty="0"/>
                        <a:t> </a:t>
                      </a:r>
                      <a:r>
                        <a:rPr sz="1500" spc="5" dirty="0" err="1"/>
                        <a:t>н</a:t>
                      </a:r>
                      <a:r>
                        <a:rPr sz="1500" dirty="0" err="1"/>
                        <a:t>а</a:t>
                      </a:r>
                      <a:r>
                        <a:rPr sz="1500" dirty="0"/>
                        <a:t>  </a:t>
                      </a:r>
                      <a:r>
                        <a:rPr sz="1500" spc="-75" dirty="0"/>
                        <a:t> </a:t>
                      </a:r>
                      <a:r>
                        <a:rPr sz="1500" spc="-15" dirty="0" err="1"/>
                        <a:t>д</a:t>
                      </a:r>
                      <a:r>
                        <a:rPr sz="1500" spc="-25" dirty="0" err="1"/>
                        <a:t>охо</a:t>
                      </a:r>
                      <a:r>
                        <a:rPr sz="1500" dirty="0" err="1"/>
                        <a:t>ды</a:t>
                      </a:r>
                      <a:r>
                        <a:rPr lang="ru-RU" sz="1500" dirty="0"/>
                        <a:t> </a:t>
                      </a:r>
                      <a:r>
                        <a:rPr sz="1500" spc="15" dirty="0" err="1"/>
                        <a:t>ф</a:t>
                      </a:r>
                      <a:r>
                        <a:rPr sz="1500" dirty="0" err="1"/>
                        <a:t>и</a:t>
                      </a:r>
                      <a:r>
                        <a:rPr sz="1500" spc="-10" dirty="0" err="1"/>
                        <a:t>з</a:t>
                      </a:r>
                      <a:r>
                        <a:rPr sz="1500" dirty="0" err="1"/>
                        <a:t>ичес</a:t>
                      </a:r>
                      <a:r>
                        <a:rPr sz="1500" spc="-20" dirty="0" err="1"/>
                        <a:t>к</a:t>
                      </a:r>
                      <a:r>
                        <a:rPr sz="1500" spc="-10" dirty="0" err="1"/>
                        <a:t>и</a:t>
                      </a:r>
                      <a:r>
                        <a:rPr sz="1500" dirty="0" err="1"/>
                        <a:t>х</a:t>
                      </a:r>
                      <a:r>
                        <a:rPr sz="1500" dirty="0"/>
                        <a:t> лиц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263,6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279,8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256,3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236,6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18415" marR="10795">
                        <a:lnSpc>
                          <a:spcPct val="100000"/>
                        </a:lnSpc>
                        <a:tabLst>
                          <a:tab pos="1452880" algn="l"/>
                        </a:tabLst>
                      </a:pPr>
                      <a:r>
                        <a:rPr lang="ru-RU" sz="1500" dirty="0"/>
                        <a:t>Акцизы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0,9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0,9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1,0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1,3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685800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</a:pPr>
                      <a:r>
                        <a:rPr lang="ru-RU" sz="1500" dirty="0"/>
                        <a:t>Налог, взимаемый в связи с применением упрощенной системы налогообложения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38,5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40,0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39,1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40,3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18415" marR="10795">
                        <a:lnSpc>
                          <a:spcPct val="100000"/>
                        </a:lnSpc>
                        <a:tabLst>
                          <a:tab pos="669290" algn="l"/>
                          <a:tab pos="1172210" algn="l"/>
                          <a:tab pos="1460500" algn="l"/>
                        </a:tabLst>
                      </a:pPr>
                      <a:r>
                        <a:rPr sz="1500" spc="-10" dirty="0"/>
                        <a:t>Е</a:t>
                      </a:r>
                      <a:r>
                        <a:rPr sz="1500" dirty="0"/>
                        <a:t>ди</a:t>
                      </a:r>
                      <a:r>
                        <a:rPr sz="1500" spc="5" dirty="0"/>
                        <a:t>н</a:t>
                      </a:r>
                      <a:r>
                        <a:rPr sz="1500" spc="-15" dirty="0"/>
                        <a:t>ы</a:t>
                      </a:r>
                      <a:r>
                        <a:rPr sz="1500" dirty="0"/>
                        <a:t>й	н</a:t>
                      </a:r>
                      <a:r>
                        <a:rPr sz="1500" spc="-20" dirty="0"/>
                        <a:t>а</a:t>
                      </a:r>
                      <a:r>
                        <a:rPr sz="1500" dirty="0"/>
                        <a:t>лог	</a:t>
                      </a:r>
                      <a:r>
                        <a:rPr sz="1500" spc="5" dirty="0" err="1"/>
                        <a:t>н</a:t>
                      </a:r>
                      <a:r>
                        <a:rPr sz="1500" dirty="0" err="1"/>
                        <a:t>а</a:t>
                      </a:r>
                      <a:r>
                        <a:rPr lang="ru-RU" sz="1500" dirty="0"/>
                        <a:t> </a:t>
                      </a:r>
                      <a:r>
                        <a:rPr sz="1500" spc="-20" dirty="0" err="1"/>
                        <a:t>в</a:t>
                      </a:r>
                      <a:r>
                        <a:rPr sz="1500" dirty="0" err="1"/>
                        <a:t>м</a:t>
                      </a:r>
                      <a:r>
                        <a:rPr sz="1500" spc="-10" dirty="0" err="1"/>
                        <a:t>е</a:t>
                      </a:r>
                      <a:r>
                        <a:rPr sz="1500" dirty="0" err="1"/>
                        <a:t>н</a:t>
                      </a:r>
                      <a:r>
                        <a:rPr sz="1500" spc="-20" dirty="0" err="1"/>
                        <a:t>е</a:t>
                      </a:r>
                      <a:r>
                        <a:rPr sz="1500" spc="-10" dirty="0" err="1"/>
                        <a:t>н</a:t>
                      </a:r>
                      <a:r>
                        <a:rPr sz="1500" dirty="0" err="1"/>
                        <a:t>н</a:t>
                      </a:r>
                      <a:r>
                        <a:rPr sz="1500" spc="-15" dirty="0" err="1"/>
                        <a:t>ы</a:t>
                      </a:r>
                      <a:r>
                        <a:rPr sz="1500" dirty="0" err="1"/>
                        <a:t>й</a:t>
                      </a:r>
                      <a:r>
                        <a:rPr sz="1500" dirty="0"/>
                        <a:t> </a:t>
                      </a:r>
                      <a:r>
                        <a:rPr sz="1500" spc="-15" dirty="0"/>
                        <a:t>д</a:t>
                      </a:r>
                      <a:r>
                        <a:rPr sz="1500" spc="-25" dirty="0"/>
                        <a:t>охо</a:t>
                      </a:r>
                      <a:r>
                        <a:rPr sz="1500" dirty="0"/>
                        <a:t>д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0,02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0,00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0,00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0,0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18415" marR="10795">
                        <a:lnSpc>
                          <a:spcPct val="100000"/>
                        </a:lnSpc>
                        <a:tabLst>
                          <a:tab pos="722630" algn="l"/>
                        </a:tabLst>
                      </a:pPr>
                      <a:r>
                        <a:rPr sz="1500" spc="-10" dirty="0" err="1"/>
                        <a:t>Е</a:t>
                      </a:r>
                      <a:r>
                        <a:rPr sz="1500" dirty="0" err="1"/>
                        <a:t>ди</a:t>
                      </a:r>
                      <a:r>
                        <a:rPr sz="1500" spc="5" dirty="0" err="1"/>
                        <a:t>н</a:t>
                      </a:r>
                      <a:r>
                        <a:rPr sz="1500" spc="-15" dirty="0" err="1"/>
                        <a:t>ы</a:t>
                      </a:r>
                      <a:r>
                        <a:rPr sz="1500" dirty="0" err="1"/>
                        <a:t>й</a:t>
                      </a:r>
                      <a:r>
                        <a:rPr lang="ru-RU" sz="1500" baseline="0" dirty="0"/>
                        <a:t> </a:t>
                      </a:r>
                      <a:r>
                        <a:rPr sz="1500" dirty="0" err="1"/>
                        <a:t>с</a:t>
                      </a:r>
                      <a:r>
                        <a:rPr sz="1500" spc="-40" dirty="0" err="1"/>
                        <a:t>е</a:t>
                      </a:r>
                      <a:r>
                        <a:rPr sz="1500" dirty="0" err="1"/>
                        <a:t>л</a:t>
                      </a:r>
                      <a:r>
                        <a:rPr sz="1500" spc="-10" dirty="0" err="1"/>
                        <a:t>ь</a:t>
                      </a:r>
                      <a:r>
                        <a:rPr sz="1500" dirty="0" err="1"/>
                        <a:t>с</a:t>
                      </a:r>
                      <a:r>
                        <a:rPr sz="1500" spc="-30" dirty="0" err="1"/>
                        <a:t>к</a:t>
                      </a:r>
                      <a:r>
                        <a:rPr sz="1500" spc="-25" dirty="0" err="1"/>
                        <a:t>ох</a:t>
                      </a:r>
                      <a:r>
                        <a:rPr sz="1500" dirty="0" err="1"/>
                        <a:t>озяй</a:t>
                      </a:r>
                      <a:r>
                        <a:rPr sz="1500" spc="-10" dirty="0" err="1"/>
                        <a:t>с</a:t>
                      </a:r>
                      <a:r>
                        <a:rPr sz="1500" dirty="0" err="1"/>
                        <a:t>т</a:t>
                      </a:r>
                      <a:r>
                        <a:rPr sz="1500" spc="-10" dirty="0" err="1"/>
                        <a:t>в</a:t>
                      </a:r>
                      <a:r>
                        <a:rPr sz="1500" spc="-5" dirty="0" err="1"/>
                        <a:t>е</a:t>
                      </a:r>
                      <a:r>
                        <a:rPr sz="1500" spc="-10" dirty="0" err="1"/>
                        <a:t>нн</a:t>
                      </a:r>
                      <a:r>
                        <a:rPr sz="1500" spc="-15" dirty="0" err="1"/>
                        <a:t>ы</a:t>
                      </a:r>
                      <a:r>
                        <a:rPr sz="1500" dirty="0" err="1"/>
                        <a:t>й</a:t>
                      </a:r>
                      <a:r>
                        <a:rPr sz="1500" dirty="0"/>
                        <a:t> н</a:t>
                      </a:r>
                      <a:r>
                        <a:rPr sz="1500" spc="-5" dirty="0"/>
                        <a:t>а</a:t>
                      </a:r>
                      <a:r>
                        <a:rPr sz="1500" dirty="0"/>
                        <a:t>лог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52,8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54,3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55,3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56,4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685800">
                <a:tc>
                  <a:txBody>
                    <a:bodyPr/>
                    <a:lstStyle/>
                    <a:p>
                      <a:pPr marL="18415" marR="10795">
                        <a:lnSpc>
                          <a:spcPct val="100000"/>
                        </a:lnSpc>
                        <a:tabLst>
                          <a:tab pos="722630" algn="l"/>
                        </a:tabLst>
                      </a:pPr>
                      <a:r>
                        <a:rPr lang="ru-RU" sz="1500" dirty="0"/>
                        <a:t>Налог, взимаемый в связи с применением патентной системы налогообложения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12,0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13,3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13,6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13,9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18415" marR="10795">
                        <a:lnSpc>
                          <a:spcPct val="100000"/>
                        </a:lnSpc>
                        <a:tabLst>
                          <a:tab pos="722630" algn="l"/>
                        </a:tabLst>
                      </a:pPr>
                      <a:r>
                        <a:rPr lang="ru-RU" sz="1500" dirty="0"/>
                        <a:t>Налог на имущество организаций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1,3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1,1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1,1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1,1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</a:pPr>
                      <a:r>
                        <a:rPr sz="1500" spc="-114" dirty="0"/>
                        <a:t>Г</a:t>
                      </a:r>
                      <a:r>
                        <a:rPr sz="1500" dirty="0"/>
                        <a:t>ос</a:t>
                      </a:r>
                      <a:r>
                        <a:rPr sz="1500" spc="-55" dirty="0"/>
                        <a:t>у</a:t>
                      </a:r>
                      <a:r>
                        <a:rPr sz="1500" dirty="0"/>
                        <a:t>д</a:t>
                      </a:r>
                      <a:r>
                        <a:rPr sz="1500" spc="-10" dirty="0"/>
                        <a:t>а</a:t>
                      </a:r>
                      <a:r>
                        <a:rPr sz="1500" dirty="0"/>
                        <a:t>рст</a:t>
                      </a:r>
                      <a:r>
                        <a:rPr sz="1500" spc="-5" dirty="0"/>
                        <a:t>ве</a:t>
                      </a:r>
                      <a:r>
                        <a:rPr sz="1500" dirty="0"/>
                        <a:t>нн</a:t>
                      </a:r>
                      <a:r>
                        <a:rPr sz="1500" spc="-5" dirty="0"/>
                        <a:t>а</a:t>
                      </a:r>
                      <a:r>
                        <a:rPr sz="1500" dirty="0"/>
                        <a:t>я</a:t>
                      </a:r>
                      <a:r>
                        <a:rPr sz="1500" spc="-35" dirty="0"/>
                        <a:t> </a:t>
                      </a:r>
                      <a:r>
                        <a:rPr sz="1500" spc="-5" dirty="0"/>
                        <a:t>п</a:t>
                      </a:r>
                      <a:r>
                        <a:rPr sz="1500" dirty="0"/>
                        <a:t>ошл</a:t>
                      </a:r>
                      <a:r>
                        <a:rPr sz="1500" spc="5" dirty="0"/>
                        <a:t>и</a:t>
                      </a:r>
                      <a:r>
                        <a:rPr sz="1500" dirty="0"/>
                        <a:t>на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6,6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5,2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5,3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5,4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</a:pPr>
                      <a:r>
                        <a:rPr sz="1500" b="1" dirty="0"/>
                        <a:t>Н</a:t>
                      </a:r>
                      <a:r>
                        <a:rPr sz="1500" b="1" spc="-5" dirty="0"/>
                        <a:t>е</a:t>
                      </a:r>
                      <a:r>
                        <a:rPr sz="1500" b="1" dirty="0"/>
                        <a:t>н</a:t>
                      </a:r>
                      <a:r>
                        <a:rPr sz="1500" b="1" spc="-5" dirty="0"/>
                        <a:t>а</a:t>
                      </a:r>
                      <a:r>
                        <a:rPr sz="1500" b="1" dirty="0"/>
                        <a:t>ло</a:t>
                      </a:r>
                      <a:r>
                        <a:rPr sz="1500" b="1" spc="-20" dirty="0"/>
                        <a:t>г</a:t>
                      </a:r>
                      <a:r>
                        <a:rPr sz="1500" b="1" dirty="0"/>
                        <a:t>о</a:t>
                      </a:r>
                      <a:r>
                        <a:rPr sz="1500" b="1" spc="-5" dirty="0"/>
                        <a:t>в</a:t>
                      </a:r>
                      <a:r>
                        <a:rPr sz="1500" b="1" dirty="0"/>
                        <a:t>ые</a:t>
                      </a:r>
                      <a:r>
                        <a:rPr sz="1500" b="1" spc="-25" dirty="0"/>
                        <a:t> </a:t>
                      </a:r>
                      <a:r>
                        <a:rPr sz="1500" b="1" spc="-15" dirty="0"/>
                        <a:t>д</a:t>
                      </a:r>
                      <a:r>
                        <a:rPr sz="1500" b="1" spc="-25" dirty="0"/>
                        <a:t>охо</a:t>
                      </a:r>
                      <a:r>
                        <a:rPr sz="1500" b="1" dirty="0"/>
                        <a:t>ды</a:t>
                      </a:r>
                      <a:endParaRPr sz="15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41,3</a:t>
                      </a:r>
                      <a:endParaRPr sz="15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33,3</a:t>
                      </a:r>
                      <a:endParaRPr sz="15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25,0</a:t>
                      </a:r>
                      <a:endParaRPr sz="15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25,3</a:t>
                      </a:r>
                      <a:endParaRPr sz="15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</a:pPr>
                      <a:r>
                        <a:rPr sz="1500" dirty="0"/>
                        <a:t>Ар</a:t>
                      </a:r>
                      <a:r>
                        <a:rPr sz="1500" spc="-5" dirty="0"/>
                        <a:t>е</a:t>
                      </a:r>
                      <a:r>
                        <a:rPr sz="1500" dirty="0"/>
                        <a:t>н</a:t>
                      </a:r>
                      <a:r>
                        <a:rPr sz="1500" spc="-20" dirty="0"/>
                        <a:t>д</a:t>
                      </a:r>
                      <a:r>
                        <a:rPr sz="1500" dirty="0"/>
                        <a:t>н</a:t>
                      </a:r>
                      <a:r>
                        <a:rPr sz="1500" spc="-10" dirty="0"/>
                        <a:t>а</a:t>
                      </a:r>
                      <a:r>
                        <a:rPr sz="1500" dirty="0"/>
                        <a:t>я  </a:t>
                      </a:r>
                      <a:r>
                        <a:rPr sz="1500" spc="5" dirty="0"/>
                        <a:t> </a:t>
                      </a:r>
                      <a:r>
                        <a:rPr sz="1500" spc="-20" dirty="0"/>
                        <a:t>п</a:t>
                      </a:r>
                      <a:r>
                        <a:rPr sz="1500" dirty="0"/>
                        <a:t>л</a:t>
                      </a:r>
                      <a:r>
                        <a:rPr sz="1500" spc="-15" dirty="0"/>
                        <a:t>а</a:t>
                      </a:r>
                      <a:r>
                        <a:rPr sz="1500" dirty="0"/>
                        <a:t>та  </a:t>
                      </a:r>
                      <a:r>
                        <a:rPr sz="1500" spc="-5" dirty="0"/>
                        <a:t> </a:t>
                      </a:r>
                      <a:r>
                        <a:rPr sz="1500" spc="-10" dirty="0"/>
                        <a:t>з</a:t>
                      </a:r>
                      <a:r>
                        <a:rPr sz="1500" dirty="0"/>
                        <a:t>а  </a:t>
                      </a:r>
                      <a:r>
                        <a:rPr sz="1500" spc="-5" dirty="0"/>
                        <a:t> </a:t>
                      </a:r>
                      <a:r>
                        <a:rPr sz="1500" spc="-10" dirty="0"/>
                        <a:t>з</a:t>
                      </a:r>
                      <a:r>
                        <a:rPr sz="1500" spc="-20" dirty="0"/>
                        <a:t>е</a:t>
                      </a:r>
                      <a:r>
                        <a:rPr sz="1500" spc="-5" dirty="0"/>
                        <a:t>м</a:t>
                      </a:r>
                      <a:r>
                        <a:rPr sz="1500" spc="-30" dirty="0"/>
                        <a:t>е</a:t>
                      </a:r>
                      <a:r>
                        <a:rPr sz="1500" dirty="0"/>
                        <a:t>л</a:t>
                      </a:r>
                      <a:r>
                        <a:rPr sz="1500" spc="-5" dirty="0"/>
                        <a:t>ь</a:t>
                      </a:r>
                      <a:r>
                        <a:rPr sz="1500" spc="-10" dirty="0"/>
                        <a:t>н</a:t>
                      </a:r>
                      <a:r>
                        <a:rPr sz="1500" spc="-5" dirty="0"/>
                        <a:t>ы</a:t>
                      </a:r>
                      <a:r>
                        <a:rPr sz="1500" dirty="0"/>
                        <a:t>е</a:t>
                      </a:r>
                    </a:p>
                    <a:p>
                      <a:pPr marL="18415">
                        <a:lnSpc>
                          <a:spcPct val="100000"/>
                        </a:lnSpc>
                      </a:pPr>
                      <a:r>
                        <a:rPr sz="1500" spc="-5" dirty="0"/>
                        <a:t>у</a:t>
                      </a:r>
                      <a:r>
                        <a:rPr sz="1500" dirty="0"/>
                        <a:t>част</a:t>
                      </a:r>
                      <a:r>
                        <a:rPr sz="1500" spc="-10" dirty="0"/>
                        <a:t>к</a:t>
                      </a:r>
                      <a:r>
                        <a:rPr sz="1500" dirty="0"/>
                        <a:t>и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17,4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17,4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18,1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18,8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</a:pPr>
                      <a:r>
                        <a:rPr sz="1500" dirty="0"/>
                        <a:t>Ар</a:t>
                      </a:r>
                      <a:r>
                        <a:rPr sz="1500" spc="-5" dirty="0"/>
                        <a:t>е</a:t>
                      </a:r>
                      <a:r>
                        <a:rPr sz="1500" dirty="0"/>
                        <a:t>ндная</a:t>
                      </a:r>
                      <a:r>
                        <a:rPr sz="1500" spc="-25" dirty="0"/>
                        <a:t> </a:t>
                      </a:r>
                      <a:r>
                        <a:rPr sz="1500" spc="-5" dirty="0"/>
                        <a:t>п</a:t>
                      </a:r>
                      <a:r>
                        <a:rPr sz="1500" dirty="0"/>
                        <a:t>л</a:t>
                      </a:r>
                      <a:r>
                        <a:rPr sz="1500" spc="-5" dirty="0"/>
                        <a:t>а</a:t>
                      </a:r>
                      <a:r>
                        <a:rPr sz="1500" dirty="0"/>
                        <a:t>та</a:t>
                      </a:r>
                      <a:r>
                        <a:rPr sz="1500" spc="-25" dirty="0"/>
                        <a:t> </a:t>
                      </a:r>
                      <a:r>
                        <a:rPr sz="1500" dirty="0"/>
                        <a:t>за и</a:t>
                      </a:r>
                      <a:r>
                        <a:rPr sz="1500" spc="-20" dirty="0"/>
                        <a:t>м</a:t>
                      </a:r>
                      <a:r>
                        <a:rPr sz="1500" spc="-5" dirty="0"/>
                        <a:t>у</a:t>
                      </a:r>
                      <a:r>
                        <a:rPr sz="1500" spc="-15" dirty="0"/>
                        <a:t>щ</a:t>
                      </a:r>
                      <a:r>
                        <a:rPr sz="1500" spc="-5" dirty="0"/>
                        <a:t>е</a:t>
                      </a:r>
                      <a:r>
                        <a:rPr sz="1500" dirty="0"/>
                        <a:t>ст</a:t>
                      </a:r>
                      <a:r>
                        <a:rPr sz="1500" spc="-5" dirty="0"/>
                        <a:t>в</a:t>
                      </a:r>
                      <a:r>
                        <a:rPr sz="1500" dirty="0"/>
                        <a:t>о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1,5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0,8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0,9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0,9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</a:pPr>
                      <a:r>
                        <a:rPr sz="1500" dirty="0"/>
                        <a:t>Пл</a:t>
                      </a:r>
                      <a:r>
                        <a:rPr sz="1500" spc="-5" dirty="0"/>
                        <a:t>а</a:t>
                      </a:r>
                      <a:r>
                        <a:rPr sz="1500" spc="-15" dirty="0"/>
                        <a:t>т</a:t>
                      </a:r>
                      <a:r>
                        <a:rPr sz="1500" spc="-20" dirty="0"/>
                        <a:t>е</a:t>
                      </a:r>
                      <a:r>
                        <a:rPr sz="1500" dirty="0"/>
                        <a:t>жи</a:t>
                      </a:r>
                      <a:r>
                        <a:rPr sz="1500" spc="-35" dirty="0"/>
                        <a:t> </a:t>
                      </a:r>
                      <a:r>
                        <a:rPr sz="1500" dirty="0"/>
                        <a:t>от</a:t>
                      </a:r>
                      <a:r>
                        <a:rPr sz="1500" spc="-10" dirty="0"/>
                        <a:t> </a:t>
                      </a:r>
                      <a:r>
                        <a:rPr sz="1500" spc="-5" dirty="0"/>
                        <a:t>М</a:t>
                      </a:r>
                      <a:r>
                        <a:rPr sz="1500" dirty="0"/>
                        <a:t>УП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0,0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0,0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0,0</a:t>
                      </a:r>
                    </a:p>
                  </a:txBody>
                  <a:tcPr marL="0" marR="0" marT="0" marB="0"/>
                </a:tc>
              </a:tr>
              <a:tr h="914400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</a:pPr>
                      <a:r>
                        <a:rPr lang="ru-RU" sz="1500" dirty="0"/>
                        <a:t>Прочие доходы от использования имущества и прав, находящихся в собственности муниципальных</a:t>
                      </a:r>
                      <a:r>
                        <a:rPr lang="ru-RU" sz="1500" baseline="0" dirty="0"/>
                        <a:t> районов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0,8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0,9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0,9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0,9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18415" marR="10160">
                        <a:lnSpc>
                          <a:spcPct val="100000"/>
                        </a:lnSpc>
                      </a:pPr>
                      <a:r>
                        <a:rPr sz="1500" dirty="0"/>
                        <a:t>П</a:t>
                      </a:r>
                      <a:r>
                        <a:rPr sz="1500" spc="-10" dirty="0"/>
                        <a:t>л</a:t>
                      </a:r>
                      <a:r>
                        <a:rPr sz="1500" spc="-5" dirty="0"/>
                        <a:t>а</a:t>
                      </a:r>
                      <a:r>
                        <a:rPr sz="1500" dirty="0"/>
                        <a:t>та</a:t>
                      </a:r>
                      <a:r>
                        <a:rPr sz="1500" spc="35" dirty="0"/>
                        <a:t> </a:t>
                      </a:r>
                      <a:r>
                        <a:rPr sz="1500" dirty="0"/>
                        <a:t>за</a:t>
                      </a:r>
                      <a:r>
                        <a:rPr sz="1500" spc="35" dirty="0"/>
                        <a:t> </a:t>
                      </a:r>
                      <a:r>
                        <a:rPr sz="1500" dirty="0"/>
                        <a:t>н</a:t>
                      </a:r>
                      <a:r>
                        <a:rPr sz="1500" spc="-5" dirty="0"/>
                        <a:t>е</a:t>
                      </a:r>
                      <a:r>
                        <a:rPr sz="1500" spc="-20" dirty="0"/>
                        <a:t>г</a:t>
                      </a:r>
                      <a:r>
                        <a:rPr sz="1500" spc="-5" dirty="0"/>
                        <a:t>а</a:t>
                      </a:r>
                      <a:r>
                        <a:rPr sz="1500" spc="-15" dirty="0"/>
                        <a:t>т</a:t>
                      </a:r>
                      <a:r>
                        <a:rPr sz="1500" dirty="0"/>
                        <a:t>и</a:t>
                      </a:r>
                      <a:r>
                        <a:rPr sz="1500" spc="-20" dirty="0"/>
                        <a:t>в</a:t>
                      </a:r>
                      <a:r>
                        <a:rPr sz="1500" dirty="0"/>
                        <a:t>ное</a:t>
                      </a:r>
                      <a:r>
                        <a:rPr sz="1500" spc="55" dirty="0"/>
                        <a:t> </a:t>
                      </a:r>
                      <a:r>
                        <a:rPr sz="1500" spc="-10" dirty="0"/>
                        <a:t>во</a:t>
                      </a:r>
                      <a:r>
                        <a:rPr sz="1500" dirty="0"/>
                        <a:t>з</a:t>
                      </a:r>
                      <a:r>
                        <a:rPr sz="1500" spc="-15" dirty="0"/>
                        <a:t>д</a:t>
                      </a:r>
                      <a:r>
                        <a:rPr sz="1500" spc="-5" dirty="0"/>
                        <a:t>е</a:t>
                      </a:r>
                      <a:r>
                        <a:rPr sz="1500" dirty="0"/>
                        <a:t>й</a:t>
                      </a:r>
                      <a:r>
                        <a:rPr sz="1500" spc="-10" dirty="0"/>
                        <a:t>с</a:t>
                      </a:r>
                      <a:r>
                        <a:rPr sz="1500" dirty="0"/>
                        <a:t>т</a:t>
                      </a:r>
                      <a:r>
                        <a:rPr sz="1500" spc="-20" dirty="0"/>
                        <a:t>в</a:t>
                      </a:r>
                      <a:r>
                        <a:rPr sz="1500" dirty="0"/>
                        <a:t>ие </a:t>
                      </a:r>
                      <a:r>
                        <a:rPr sz="1500" spc="5" dirty="0"/>
                        <a:t>н</a:t>
                      </a:r>
                      <a:r>
                        <a:rPr sz="1500" dirty="0"/>
                        <a:t>а</a:t>
                      </a:r>
                      <a:r>
                        <a:rPr sz="1500" spc="-25" dirty="0"/>
                        <a:t> </a:t>
                      </a:r>
                      <a:r>
                        <a:rPr sz="1500" dirty="0"/>
                        <a:t>о</a:t>
                      </a:r>
                      <a:r>
                        <a:rPr sz="1500" spc="-5" dirty="0"/>
                        <a:t>к</a:t>
                      </a:r>
                      <a:r>
                        <a:rPr sz="1500" spc="-10" dirty="0"/>
                        <a:t>р</a:t>
                      </a:r>
                      <a:r>
                        <a:rPr sz="1500" spc="-5" dirty="0"/>
                        <a:t>у</a:t>
                      </a:r>
                      <a:r>
                        <a:rPr sz="1500" spc="-10" dirty="0"/>
                        <a:t>ж</a:t>
                      </a:r>
                      <a:r>
                        <a:rPr sz="1500" spc="-5" dirty="0"/>
                        <a:t>аю</a:t>
                      </a:r>
                      <a:r>
                        <a:rPr sz="1500" spc="-15" dirty="0"/>
                        <a:t>щ</a:t>
                      </a:r>
                      <a:r>
                        <a:rPr sz="1500" spc="-5" dirty="0"/>
                        <a:t>у</a:t>
                      </a:r>
                      <a:r>
                        <a:rPr sz="1500" dirty="0"/>
                        <a:t>ю</a:t>
                      </a:r>
                      <a:r>
                        <a:rPr sz="1500" spc="-10" dirty="0"/>
                        <a:t> </a:t>
                      </a:r>
                      <a:r>
                        <a:rPr sz="1500" dirty="0"/>
                        <a:t>ср</a:t>
                      </a:r>
                      <a:r>
                        <a:rPr sz="1500" spc="-20" dirty="0"/>
                        <a:t>е</a:t>
                      </a:r>
                      <a:r>
                        <a:rPr sz="1500" spc="-15" dirty="0"/>
                        <a:t>д</a:t>
                      </a:r>
                      <a:r>
                        <a:rPr sz="1500" dirty="0"/>
                        <a:t>у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0,4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0,6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0,6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0,6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18415" marR="9525">
                        <a:lnSpc>
                          <a:spcPct val="100000"/>
                        </a:lnSpc>
                      </a:pPr>
                      <a:r>
                        <a:rPr sz="1500" dirty="0"/>
                        <a:t>Д</a:t>
                      </a:r>
                      <a:r>
                        <a:rPr sz="1500" spc="-30" dirty="0"/>
                        <a:t>о</a:t>
                      </a:r>
                      <a:r>
                        <a:rPr sz="1500" spc="-25" dirty="0"/>
                        <a:t>хо</a:t>
                      </a:r>
                      <a:r>
                        <a:rPr sz="1500" dirty="0"/>
                        <a:t>д</a:t>
                      </a:r>
                      <a:r>
                        <a:rPr sz="1500" spc="25" dirty="0"/>
                        <a:t> </a:t>
                      </a:r>
                      <a:r>
                        <a:rPr sz="1500" dirty="0"/>
                        <a:t>от</a:t>
                      </a:r>
                      <a:r>
                        <a:rPr sz="1500" spc="25" dirty="0"/>
                        <a:t> </a:t>
                      </a:r>
                      <a:r>
                        <a:rPr sz="1500" dirty="0"/>
                        <a:t>о</a:t>
                      </a:r>
                      <a:r>
                        <a:rPr sz="1500" spc="-20" dirty="0"/>
                        <a:t>к</a:t>
                      </a:r>
                      <a:r>
                        <a:rPr sz="1500" spc="-5" dirty="0"/>
                        <a:t>а</a:t>
                      </a:r>
                      <a:r>
                        <a:rPr sz="1500" dirty="0"/>
                        <a:t>за</a:t>
                      </a:r>
                      <a:r>
                        <a:rPr sz="1500" spc="-10" dirty="0"/>
                        <a:t>н</a:t>
                      </a:r>
                      <a:r>
                        <a:rPr sz="1500" dirty="0"/>
                        <a:t>ия</a:t>
                      </a:r>
                      <a:r>
                        <a:rPr sz="1500" spc="30" dirty="0"/>
                        <a:t> </a:t>
                      </a:r>
                      <a:r>
                        <a:rPr sz="1500" spc="-20" dirty="0"/>
                        <a:t>п</a:t>
                      </a:r>
                      <a:r>
                        <a:rPr sz="1500" dirty="0"/>
                        <a:t>л</a:t>
                      </a:r>
                      <a:r>
                        <a:rPr sz="1500" spc="-20" dirty="0"/>
                        <a:t>а</a:t>
                      </a:r>
                      <a:r>
                        <a:rPr sz="1500" dirty="0"/>
                        <a:t>тн</a:t>
                      </a:r>
                      <a:r>
                        <a:rPr sz="1500" spc="-15" dirty="0"/>
                        <a:t>ы</a:t>
                      </a:r>
                      <a:r>
                        <a:rPr sz="1500" dirty="0"/>
                        <a:t>х</a:t>
                      </a:r>
                      <a:r>
                        <a:rPr sz="1500" spc="30" dirty="0"/>
                        <a:t> </a:t>
                      </a:r>
                      <a:r>
                        <a:rPr sz="1500" spc="-20" dirty="0"/>
                        <a:t>у</a:t>
                      </a:r>
                      <a:r>
                        <a:rPr sz="1500" spc="-10" dirty="0"/>
                        <a:t>с</a:t>
                      </a:r>
                      <a:r>
                        <a:rPr sz="1500" dirty="0"/>
                        <a:t>л</a:t>
                      </a:r>
                      <a:r>
                        <a:rPr sz="1500" spc="-5" dirty="0"/>
                        <a:t>у</a:t>
                      </a:r>
                      <a:r>
                        <a:rPr sz="1500" dirty="0"/>
                        <a:t>г и</a:t>
                      </a:r>
                      <a:r>
                        <a:rPr sz="1500" spc="-20" dirty="0"/>
                        <a:t> </a:t>
                      </a:r>
                      <a:r>
                        <a:rPr sz="1500" spc="-30" dirty="0"/>
                        <a:t>к</a:t>
                      </a:r>
                      <a:r>
                        <a:rPr sz="1500" dirty="0"/>
                        <a:t>ом</a:t>
                      </a:r>
                      <a:r>
                        <a:rPr sz="1500" spc="-10" dirty="0"/>
                        <a:t>п</a:t>
                      </a:r>
                      <a:r>
                        <a:rPr sz="1500" spc="-5" dirty="0"/>
                        <a:t>е</a:t>
                      </a:r>
                      <a:r>
                        <a:rPr sz="1500" dirty="0"/>
                        <a:t>нса</a:t>
                      </a:r>
                      <a:r>
                        <a:rPr sz="1500" spc="-5" dirty="0"/>
                        <a:t>ц</a:t>
                      </a:r>
                      <a:r>
                        <a:rPr sz="1500" dirty="0"/>
                        <a:t>ии</a:t>
                      </a:r>
                      <a:r>
                        <a:rPr sz="1500" spc="-15" dirty="0"/>
                        <a:t> </a:t>
                      </a:r>
                      <a:r>
                        <a:rPr sz="1500" dirty="0"/>
                        <a:t>затрат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0,7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0,6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0,5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0,5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</a:pPr>
                      <a:r>
                        <a:rPr sz="1500" spc="-20" dirty="0"/>
                        <a:t>Д</a:t>
                      </a:r>
                      <a:r>
                        <a:rPr sz="1500" spc="-25" dirty="0"/>
                        <a:t>охо</a:t>
                      </a:r>
                      <a:r>
                        <a:rPr sz="1500" dirty="0"/>
                        <a:t>д</a:t>
                      </a:r>
                      <a:r>
                        <a:rPr sz="1500" spc="15" dirty="0"/>
                        <a:t> </a:t>
                      </a:r>
                      <a:r>
                        <a:rPr sz="1500" dirty="0"/>
                        <a:t>от</a:t>
                      </a:r>
                      <a:r>
                        <a:rPr sz="1500" spc="-10" dirty="0"/>
                        <a:t> </a:t>
                      </a:r>
                      <a:r>
                        <a:rPr sz="1500" spc="-5" dirty="0"/>
                        <a:t>п</a:t>
                      </a:r>
                      <a:r>
                        <a:rPr sz="1500" dirty="0"/>
                        <a:t>р</a:t>
                      </a:r>
                      <a:r>
                        <a:rPr sz="1500" spc="-25" dirty="0"/>
                        <a:t>о</a:t>
                      </a:r>
                      <a:r>
                        <a:rPr sz="1500" dirty="0"/>
                        <a:t>д</a:t>
                      </a:r>
                      <a:r>
                        <a:rPr sz="1500" spc="-10" dirty="0"/>
                        <a:t>а</a:t>
                      </a:r>
                      <a:r>
                        <a:rPr sz="1500" dirty="0"/>
                        <a:t>жи</a:t>
                      </a:r>
                      <a:r>
                        <a:rPr sz="1500" spc="-5" dirty="0"/>
                        <a:t> </a:t>
                      </a:r>
                      <a:r>
                        <a:rPr sz="1500" dirty="0"/>
                        <a:t>и</a:t>
                      </a:r>
                      <a:r>
                        <a:rPr sz="1500" spc="-20" dirty="0"/>
                        <a:t>м</a:t>
                      </a:r>
                      <a:r>
                        <a:rPr sz="1500" spc="-5" dirty="0"/>
                        <a:t>у</a:t>
                      </a:r>
                      <a:r>
                        <a:rPr sz="1500" spc="-15" dirty="0"/>
                        <a:t>щ</a:t>
                      </a:r>
                      <a:r>
                        <a:rPr sz="1500" spc="-5" dirty="0"/>
                        <a:t>е</a:t>
                      </a:r>
                      <a:r>
                        <a:rPr sz="1500" dirty="0"/>
                        <a:t>ст</a:t>
                      </a:r>
                      <a:r>
                        <a:rPr sz="1500" spc="-5" dirty="0"/>
                        <a:t>в</a:t>
                      </a:r>
                      <a:r>
                        <a:rPr sz="1500" dirty="0"/>
                        <a:t>а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3,1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0,5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0,5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0,1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</a:pPr>
                      <a:r>
                        <a:rPr sz="1500" spc="-20" dirty="0"/>
                        <a:t>Д</a:t>
                      </a:r>
                      <a:r>
                        <a:rPr sz="1500" spc="-25" dirty="0"/>
                        <a:t>охо</a:t>
                      </a:r>
                      <a:r>
                        <a:rPr sz="1500" dirty="0"/>
                        <a:t>д</a:t>
                      </a:r>
                      <a:r>
                        <a:rPr sz="1500" spc="15" dirty="0"/>
                        <a:t> </a:t>
                      </a:r>
                      <a:r>
                        <a:rPr sz="1500" dirty="0"/>
                        <a:t>от</a:t>
                      </a:r>
                      <a:r>
                        <a:rPr sz="1500" spc="-10" dirty="0"/>
                        <a:t> </a:t>
                      </a:r>
                      <a:r>
                        <a:rPr sz="1500" spc="-5" dirty="0"/>
                        <a:t>п</a:t>
                      </a:r>
                      <a:r>
                        <a:rPr sz="1500" dirty="0"/>
                        <a:t>р</a:t>
                      </a:r>
                      <a:r>
                        <a:rPr sz="1500" spc="-25" dirty="0"/>
                        <a:t>о</a:t>
                      </a:r>
                      <a:r>
                        <a:rPr sz="1500" dirty="0"/>
                        <a:t>д</a:t>
                      </a:r>
                      <a:r>
                        <a:rPr sz="1500" spc="-10" dirty="0"/>
                        <a:t>а</a:t>
                      </a:r>
                      <a:r>
                        <a:rPr sz="1500" dirty="0"/>
                        <a:t>жи</a:t>
                      </a:r>
                      <a:r>
                        <a:rPr sz="1500" spc="-5" dirty="0"/>
                        <a:t> </a:t>
                      </a:r>
                      <a:r>
                        <a:rPr sz="1500" dirty="0"/>
                        <a:t>з</a:t>
                      </a:r>
                      <a:r>
                        <a:rPr sz="1500" spc="-15" dirty="0"/>
                        <a:t>е</a:t>
                      </a:r>
                      <a:r>
                        <a:rPr sz="1500" dirty="0"/>
                        <a:t>мли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8,4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10,0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1,0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1,0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</a:pPr>
                      <a:r>
                        <a:rPr sz="1500" dirty="0"/>
                        <a:t>Штр</a:t>
                      </a:r>
                      <a:r>
                        <a:rPr sz="1500" spc="-5" dirty="0"/>
                        <a:t>а</a:t>
                      </a:r>
                      <a:r>
                        <a:rPr sz="1500" dirty="0"/>
                        <a:t>фы,  </a:t>
                      </a:r>
                      <a:r>
                        <a:rPr sz="1500" spc="-114" dirty="0"/>
                        <a:t> </a:t>
                      </a:r>
                      <a:r>
                        <a:rPr sz="1500" dirty="0"/>
                        <a:t>с</a:t>
                      </a:r>
                      <a:r>
                        <a:rPr sz="1500" spc="-15" dirty="0"/>
                        <a:t>а</a:t>
                      </a:r>
                      <a:r>
                        <a:rPr sz="1500" dirty="0"/>
                        <a:t>н</a:t>
                      </a:r>
                      <a:r>
                        <a:rPr sz="1500" spc="-10" dirty="0"/>
                        <a:t>к</a:t>
                      </a:r>
                      <a:r>
                        <a:rPr sz="1500" spc="-15" dirty="0"/>
                        <a:t>ц</a:t>
                      </a:r>
                      <a:r>
                        <a:rPr sz="1500" dirty="0"/>
                        <a:t>ии,  </a:t>
                      </a:r>
                      <a:r>
                        <a:rPr sz="1500" spc="-114" dirty="0"/>
                        <a:t> </a:t>
                      </a:r>
                      <a:r>
                        <a:rPr sz="1500" spc="-10" dirty="0"/>
                        <a:t>во</a:t>
                      </a:r>
                      <a:r>
                        <a:rPr sz="1500" dirty="0"/>
                        <a:t>зм</a:t>
                      </a:r>
                      <a:r>
                        <a:rPr sz="1500" spc="-5" dirty="0"/>
                        <a:t>е</a:t>
                      </a:r>
                      <a:r>
                        <a:rPr sz="1500" spc="-15" dirty="0"/>
                        <a:t>щ</a:t>
                      </a:r>
                      <a:r>
                        <a:rPr sz="1500" spc="-5" dirty="0"/>
                        <a:t>е</a:t>
                      </a:r>
                      <a:r>
                        <a:rPr sz="1500" spc="-10" dirty="0"/>
                        <a:t>н</a:t>
                      </a:r>
                      <a:r>
                        <a:rPr sz="1500" dirty="0"/>
                        <a:t>ие</a:t>
                      </a:r>
                    </a:p>
                    <a:p>
                      <a:pPr marL="18415">
                        <a:lnSpc>
                          <a:spcPct val="100000"/>
                        </a:lnSpc>
                      </a:pPr>
                      <a:r>
                        <a:rPr sz="1500" spc="-10" dirty="0"/>
                        <a:t>у</a:t>
                      </a:r>
                      <a:r>
                        <a:rPr sz="1500" spc="-15" dirty="0"/>
                        <a:t>щ</a:t>
                      </a:r>
                      <a:r>
                        <a:rPr sz="1500" spc="-5" dirty="0"/>
                        <a:t>е</a:t>
                      </a:r>
                      <a:r>
                        <a:rPr sz="1500" dirty="0"/>
                        <a:t>рба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9,0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2,5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2,5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2,5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</a:pPr>
                      <a:r>
                        <a:rPr sz="1500" dirty="0"/>
                        <a:t>Прочие</a:t>
                      </a:r>
                      <a:r>
                        <a:rPr sz="1500" spc="-20" dirty="0"/>
                        <a:t> </a:t>
                      </a:r>
                      <a:r>
                        <a:rPr sz="1500" dirty="0"/>
                        <a:t>н</a:t>
                      </a:r>
                      <a:r>
                        <a:rPr sz="1500" spc="-5" dirty="0"/>
                        <a:t>е</a:t>
                      </a:r>
                      <a:r>
                        <a:rPr sz="1500" dirty="0"/>
                        <a:t>н</a:t>
                      </a:r>
                      <a:r>
                        <a:rPr sz="1500" spc="-5" dirty="0"/>
                        <a:t>а</a:t>
                      </a:r>
                      <a:r>
                        <a:rPr sz="1500" dirty="0"/>
                        <a:t>ло</a:t>
                      </a:r>
                      <a:r>
                        <a:rPr sz="1500" spc="-20" dirty="0"/>
                        <a:t>г</a:t>
                      </a:r>
                      <a:r>
                        <a:rPr sz="1500" dirty="0"/>
                        <a:t>о</a:t>
                      </a:r>
                      <a:r>
                        <a:rPr sz="1500" spc="-5" dirty="0"/>
                        <a:t>в</a:t>
                      </a:r>
                      <a:r>
                        <a:rPr sz="1500" dirty="0"/>
                        <a:t>ые</a:t>
                      </a:r>
                      <a:r>
                        <a:rPr sz="1500" spc="-25" dirty="0"/>
                        <a:t> </a:t>
                      </a:r>
                      <a:r>
                        <a:rPr sz="1500" spc="-15" dirty="0"/>
                        <a:t>д</a:t>
                      </a:r>
                      <a:r>
                        <a:rPr sz="1500" spc="-25" dirty="0"/>
                        <a:t>охо</a:t>
                      </a:r>
                      <a:r>
                        <a:rPr sz="1500" dirty="0"/>
                        <a:t>ды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0,03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0,0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0,0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0,0</a:t>
                      </a:r>
                      <a:endParaRPr sz="15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bject 31"/>
          <p:cNvSpPr txBox="1"/>
          <p:nvPr/>
        </p:nvSpPr>
        <p:spPr>
          <a:xfrm>
            <a:off x="204573" y="261975"/>
            <a:ext cx="6416675" cy="329641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R="5080" indent="358140" algn="just"/>
            <a:r>
              <a:rPr lang="ru-RU" sz="1200" spc="10" dirty="0">
                <a:cs typeface="Calibri"/>
              </a:rPr>
              <a:t>В осно</a:t>
            </a:r>
            <a:r>
              <a:rPr lang="ru-RU" sz="1200" spc="5" dirty="0">
                <a:cs typeface="Calibri"/>
              </a:rPr>
              <a:t>ве</a:t>
            </a:r>
            <a:r>
              <a:rPr lang="ru-RU" sz="1200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р</a:t>
            </a:r>
            <a:r>
              <a:rPr lang="ru-RU" sz="1200" spc="5" dirty="0">
                <a:cs typeface="Calibri"/>
              </a:rPr>
              <a:t>а</a:t>
            </a:r>
            <a:r>
              <a:rPr lang="ru-RU" sz="1200" spc="10" dirty="0">
                <a:cs typeface="Calibri"/>
              </a:rPr>
              <a:t>счётов формирования доходной базы районного б</a:t>
            </a:r>
            <a:r>
              <a:rPr lang="ru-RU" sz="1200" spc="-30" dirty="0">
                <a:cs typeface="Calibri"/>
              </a:rPr>
              <a:t>ю</a:t>
            </a:r>
            <a:r>
              <a:rPr lang="ru-RU" sz="1200" spc="15" dirty="0">
                <a:cs typeface="Calibri"/>
              </a:rPr>
              <a:t>д</a:t>
            </a:r>
            <a:r>
              <a:rPr lang="ru-RU" sz="1200" spc="-10" dirty="0">
                <a:cs typeface="Calibri"/>
              </a:rPr>
              <a:t>ж</a:t>
            </a:r>
            <a:r>
              <a:rPr lang="ru-RU" sz="1200" spc="10" dirty="0">
                <a:cs typeface="Calibri"/>
              </a:rPr>
              <a:t>ета учтены прогнозные данные по с</a:t>
            </a:r>
            <a:r>
              <a:rPr lang="ru-RU" sz="1200" spc="-5" dirty="0">
                <a:cs typeface="Calibri"/>
              </a:rPr>
              <a:t>о</a:t>
            </a:r>
            <a:r>
              <a:rPr lang="ru-RU" sz="1200" spc="5" dirty="0">
                <a:cs typeface="Calibri"/>
              </a:rPr>
              <a:t>ц</a:t>
            </a:r>
            <a:r>
              <a:rPr lang="ru-RU" sz="1200" spc="10" dirty="0">
                <a:cs typeface="Calibri"/>
              </a:rPr>
              <a:t>и</a:t>
            </a:r>
            <a:r>
              <a:rPr lang="ru-RU" sz="1200" dirty="0">
                <a:cs typeface="Calibri"/>
              </a:rPr>
              <a:t>ал</a:t>
            </a:r>
            <a:r>
              <a:rPr lang="ru-RU" sz="1200" spc="10" dirty="0">
                <a:cs typeface="Calibri"/>
              </a:rPr>
              <a:t>ьно</a:t>
            </a:r>
            <a:r>
              <a:rPr lang="ru-RU" sz="1200" spc="5" dirty="0">
                <a:cs typeface="Calibri"/>
              </a:rPr>
              <a:t>- </a:t>
            </a:r>
            <a:r>
              <a:rPr lang="ru-RU" sz="1200" spc="15" dirty="0">
                <a:cs typeface="Calibri"/>
              </a:rPr>
              <a:t>э</a:t>
            </a:r>
            <a:r>
              <a:rPr lang="ru-RU" sz="1200" dirty="0">
                <a:cs typeface="Calibri"/>
              </a:rPr>
              <a:t>к</a:t>
            </a:r>
            <a:r>
              <a:rPr lang="ru-RU" sz="1200" spc="15" dirty="0">
                <a:cs typeface="Calibri"/>
              </a:rPr>
              <a:t>оно</a:t>
            </a:r>
            <a:r>
              <a:rPr lang="ru-RU" sz="1200" spc="10" dirty="0">
                <a:cs typeface="Calibri"/>
              </a:rPr>
              <a:t>м</a:t>
            </a:r>
            <a:r>
              <a:rPr lang="ru-RU" sz="1200" spc="15" dirty="0">
                <a:cs typeface="Calibri"/>
              </a:rPr>
              <a:t>и</a:t>
            </a:r>
            <a:r>
              <a:rPr lang="ru-RU" sz="1200" spc="5" dirty="0">
                <a:cs typeface="Calibri"/>
              </a:rPr>
              <a:t>ч</a:t>
            </a:r>
            <a:r>
              <a:rPr lang="ru-RU" sz="1200" spc="15" dirty="0">
                <a:cs typeface="Calibri"/>
              </a:rPr>
              <a:t>ес</a:t>
            </a:r>
            <a:r>
              <a:rPr lang="ru-RU" sz="1200" dirty="0">
                <a:cs typeface="Calibri"/>
              </a:rPr>
              <a:t>к</a:t>
            </a:r>
            <a:r>
              <a:rPr lang="ru-RU" sz="1200" spc="15" dirty="0">
                <a:cs typeface="Calibri"/>
              </a:rPr>
              <a:t>ому</a:t>
            </a:r>
            <a:r>
              <a:rPr lang="ru-RU" sz="1200" spc="25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р</a:t>
            </a:r>
            <a:r>
              <a:rPr lang="ru-RU" sz="1200" spc="10" dirty="0">
                <a:cs typeface="Calibri"/>
              </a:rPr>
              <a:t>а</a:t>
            </a:r>
            <a:r>
              <a:rPr lang="ru-RU" sz="1200" spc="15" dirty="0">
                <a:cs typeface="Calibri"/>
              </a:rPr>
              <a:t>з</a:t>
            </a:r>
            <a:r>
              <a:rPr lang="ru-RU" sz="1200" spc="10" dirty="0">
                <a:cs typeface="Calibri"/>
              </a:rPr>
              <a:t>в</a:t>
            </a:r>
            <a:r>
              <a:rPr lang="ru-RU" sz="1200" spc="15" dirty="0">
                <a:cs typeface="Calibri"/>
              </a:rPr>
              <a:t>и</a:t>
            </a:r>
            <a:r>
              <a:rPr lang="ru-RU" sz="1200" spc="5" dirty="0">
                <a:cs typeface="Calibri"/>
              </a:rPr>
              <a:t>т</a:t>
            </a:r>
            <a:r>
              <a:rPr lang="ru-RU" sz="1200" spc="15" dirty="0">
                <a:cs typeface="Calibri"/>
              </a:rPr>
              <a:t>ию</a:t>
            </a:r>
            <a:r>
              <a:rPr lang="ru-RU" sz="1200" dirty="0">
                <a:cs typeface="Calibri"/>
              </a:rPr>
              <a:t> </a:t>
            </a:r>
            <a:r>
              <a:rPr lang="ru-RU" sz="1200" spc="25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р</a:t>
            </a:r>
            <a:r>
              <a:rPr lang="ru-RU" sz="1200" spc="10" dirty="0">
                <a:cs typeface="Calibri"/>
              </a:rPr>
              <a:t>а</a:t>
            </a:r>
            <a:r>
              <a:rPr lang="ru-RU" sz="1200" spc="15" dirty="0">
                <a:cs typeface="Calibri"/>
              </a:rPr>
              <a:t>й</a:t>
            </a:r>
            <a:r>
              <a:rPr lang="ru-RU" sz="1200" spc="10" dirty="0">
                <a:cs typeface="Calibri"/>
              </a:rPr>
              <a:t>о</a:t>
            </a:r>
            <a:r>
              <a:rPr lang="ru-RU" sz="1200" spc="15" dirty="0">
                <a:cs typeface="Calibri"/>
              </a:rPr>
              <a:t>на на</a:t>
            </a:r>
            <a:r>
              <a:rPr lang="ru-RU" sz="1200" spc="20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ср</a:t>
            </a:r>
            <a:r>
              <a:rPr lang="ru-RU" sz="1200" spc="5" dirty="0">
                <a:cs typeface="Calibri"/>
              </a:rPr>
              <a:t>е</a:t>
            </a:r>
            <a:r>
              <a:rPr lang="ru-RU" sz="1200" spc="20" dirty="0">
                <a:cs typeface="Calibri"/>
              </a:rPr>
              <a:t>д</a:t>
            </a:r>
            <a:r>
              <a:rPr lang="ru-RU" sz="1200" spc="5" dirty="0">
                <a:cs typeface="Calibri"/>
              </a:rPr>
              <a:t>н</a:t>
            </a:r>
            <a:r>
              <a:rPr lang="ru-RU" sz="1200" spc="15" dirty="0">
                <a:cs typeface="Calibri"/>
              </a:rPr>
              <a:t>еср</a:t>
            </a:r>
            <a:r>
              <a:rPr lang="ru-RU" sz="1200" dirty="0">
                <a:cs typeface="Calibri"/>
              </a:rPr>
              <a:t>о</a:t>
            </a:r>
            <a:r>
              <a:rPr lang="ru-RU" sz="1200" spc="15" dirty="0">
                <a:cs typeface="Calibri"/>
              </a:rPr>
              <a:t>чн</a:t>
            </a:r>
            <a:r>
              <a:rPr lang="ru-RU" sz="1200" spc="10" dirty="0">
                <a:cs typeface="Calibri"/>
              </a:rPr>
              <a:t>у</a:t>
            </a:r>
            <a:r>
              <a:rPr lang="ru-RU" sz="1200" spc="25" dirty="0">
                <a:cs typeface="Calibri"/>
              </a:rPr>
              <a:t>ю п</a:t>
            </a:r>
            <a:r>
              <a:rPr lang="ru-RU" sz="1200" spc="15" dirty="0">
                <a:cs typeface="Calibri"/>
              </a:rPr>
              <a:t>ерс</a:t>
            </a:r>
            <a:r>
              <a:rPr lang="ru-RU" sz="1200" spc="10" dirty="0">
                <a:cs typeface="Calibri"/>
              </a:rPr>
              <a:t>п</a:t>
            </a:r>
            <a:r>
              <a:rPr lang="ru-RU" sz="1200" spc="15" dirty="0">
                <a:cs typeface="Calibri"/>
              </a:rPr>
              <a:t>ект</a:t>
            </a:r>
            <a:r>
              <a:rPr lang="ru-RU" sz="1200" spc="10" dirty="0">
                <a:cs typeface="Calibri"/>
              </a:rPr>
              <a:t>ив</a:t>
            </a:r>
            <a:r>
              <a:rPr lang="ru-RU" sz="1200" spc="-15" dirty="0">
                <a:cs typeface="Calibri"/>
              </a:rPr>
              <a:t>у в разрезе отраслей экономики</a:t>
            </a:r>
            <a:r>
              <a:rPr lang="ru-RU" sz="1200" spc="5" dirty="0">
                <a:cs typeface="Calibri"/>
              </a:rPr>
              <a:t>,</a:t>
            </a:r>
            <a:r>
              <a:rPr lang="ru-RU" sz="1200" dirty="0">
                <a:cs typeface="Calibri"/>
              </a:rPr>
              <a:t>  </a:t>
            </a:r>
            <a:r>
              <a:rPr lang="ru-RU" sz="1200" spc="20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ин</a:t>
            </a:r>
            <a:r>
              <a:rPr lang="ru-RU" sz="1200" spc="10" dirty="0">
                <a:cs typeface="Calibri"/>
              </a:rPr>
              <a:t>д</a:t>
            </a:r>
            <a:r>
              <a:rPr lang="ru-RU" sz="1200" spc="15" dirty="0">
                <a:cs typeface="Calibri"/>
              </a:rPr>
              <a:t>е</a:t>
            </a:r>
            <a:r>
              <a:rPr lang="ru-RU" sz="1200" dirty="0">
                <a:cs typeface="Calibri"/>
              </a:rPr>
              <a:t>к</a:t>
            </a:r>
            <a:r>
              <a:rPr lang="ru-RU" sz="1200" spc="15" dirty="0">
                <a:cs typeface="Calibri"/>
              </a:rPr>
              <a:t>сы </a:t>
            </a:r>
            <a:r>
              <a:rPr lang="ru-RU" sz="1200" spc="25" dirty="0">
                <a:cs typeface="Calibri"/>
              </a:rPr>
              <a:t>р</a:t>
            </a:r>
            <a:r>
              <a:rPr lang="ru-RU" sz="1200" spc="15" dirty="0">
                <a:cs typeface="Calibri"/>
              </a:rPr>
              <a:t>ос</a:t>
            </a:r>
            <a:r>
              <a:rPr lang="ru-RU" sz="1200" spc="5" dirty="0">
                <a:cs typeface="Calibri"/>
              </a:rPr>
              <a:t>т</a:t>
            </a:r>
            <a:r>
              <a:rPr lang="ru-RU" sz="1200" spc="15" dirty="0">
                <a:cs typeface="Calibri"/>
              </a:rPr>
              <a:t>а потребительских</a:t>
            </a:r>
            <a:r>
              <a:rPr lang="ru-RU" sz="1200" spc="20" dirty="0">
                <a:cs typeface="Calibri"/>
              </a:rPr>
              <a:t> </a:t>
            </a:r>
            <a:r>
              <a:rPr lang="ru-RU" sz="1200" dirty="0">
                <a:cs typeface="Calibri"/>
              </a:rPr>
              <a:t>ц</a:t>
            </a:r>
            <a:r>
              <a:rPr lang="ru-RU" sz="1200" spc="15" dirty="0">
                <a:cs typeface="Calibri"/>
              </a:rPr>
              <a:t>ен, объем фонда </a:t>
            </a:r>
            <a:r>
              <a:rPr lang="ru-RU" sz="1200" spc="30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з</a:t>
            </a:r>
            <a:r>
              <a:rPr lang="ru-RU" sz="1200" spc="10" dirty="0">
                <a:cs typeface="Calibri"/>
              </a:rPr>
              <a:t>а</a:t>
            </a:r>
            <a:r>
              <a:rPr lang="ru-RU" sz="1200" spc="15" dirty="0">
                <a:cs typeface="Calibri"/>
              </a:rPr>
              <a:t>р</a:t>
            </a:r>
            <a:r>
              <a:rPr lang="ru-RU" sz="1200" spc="10" dirty="0">
                <a:cs typeface="Calibri"/>
              </a:rPr>
              <a:t>а</a:t>
            </a:r>
            <a:r>
              <a:rPr lang="ru-RU" sz="1200" spc="15" dirty="0">
                <a:cs typeface="Calibri"/>
              </a:rPr>
              <a:t>б</a:t>
            </a:r>
            <a:r>
              <a:rPr lang="ru-RU" sz="1200" dirty="0">
                <a:cs typeface="Calibri"/>
              </a:rPr>
              <a:t>о</a:t>
            </a:r>
            <a:r>
              <a:rPr lang="ru-RU" sz="1200" spc="15" dirty="0">
                <a:cs typeface="Calibri"/>
              </a:rPr>
              <a:t>тной </a:t>
            </a:r>
            <a:r>
              <a:rPr lang="ru-RU" sz="1200" spc="25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п</a:t>
            </a:r>
            <a:r>
              <a:rPr lang="ru-RU" sz="1200" spc="5" dirty="0">
                <a:cs typeface="Calibri"/>
              </a:rPr>
              <a:t>л</a:t>
            </a:r>
            <a:r>
              <a:rPr lang="ru-RU" sz="1200" spc="10" dirty="0">
                <a:cs typeface="Calibri"/>
              </a:rPr>
              <a:t>а</a:t>
            </a:r>
            <a:r>
              <a:rPr lang="ru-RU" sz="1200" spc="15" dirty="0">
                <a:cs typeface="Calibri"/>
              </a:rPr>
              <a:t>ты,</a:t>
            </a:r>
            <a:r>
              <a:rPr lang="ru-RU" sz="1200" spc="5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по</a:t>
            </a:r>
            <a:r>
              <a:rPr lang="ru-RU" sz="1200" spc="-10" dirty="0">
                <a:cs typeface="Calibri"/>
              </a:rPr>
              <a:t>к</a:t>
            </a:r>
            <a:r>
              <a:rPr lang="ru-RU" sz="1200" spc="5" dirty="0">
                <a:cs typeface="Calibri"/>
              </a:rPr>
              <a:t>а</a:t>
            </a:r>
            <a:r>
              <a:rPr lang="ru-RU" sz="1200" spc="10" dirty="0">
                <a:cs typeface="Calibri"/>
              </a:rPr>
              <a:t>з</a:t>
            </a:r>
            <a:r>
              <a:rPr lang="ru-RU" sz="1200" spc="5" dirty="0">
                <a:cs typeface="Calibri"/>
              </a:rPr>
              <a:t>а</a:t>
            </a:r>
            <a:r>
              <a:rPr lang="ru-RU" sz="1200" spc="-5" dirty="0">
                <a:cs typeface="Calibri"/>
              </a:rPr>
              <a:t>те</a:t>
            </a:r>
            <a:r>
              <a:rPr lang="ru-RU" sz="1200" spc="10" dirty="0">
                <a:cs typeface="Calibri"/>
              </a:rPr>
              <a:t>ли</a:t>
            </a:r>
            <a:r>
              <a:rPr lang="ru-RU" sz="1200" dirty="0">
                <a:cs typeface="Calibri"/>
              </a:rPr>
              <a:t> </a:t>
            </a:r>
            <a:r>
              <a:rPr lang="ru-RU" sz="1200" spc="-70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со</a:t>
            </a:r>
            <a:r>
              <a:rPr lang="ru-RU" sz="1200" dirty="0">
                <a:cs typeface="Calibri"/>
              </a:rPr>
              <a:t>б</a:t>
            </a:r>
            <a:r>
              <a:rPr lang="ru-RU" sz="1200" spc="10" dirty="0">
                <a:cs typeface="Calibri"/>
              </a:rPr>
              <a:t>ир</a:t>
            </a:r>
            <a:r>
              <a:rPr lang="ru-RU" sz="1200" dirty="0">
                <a:cs typeface="Calibri"/>
              </a:rPr>
              <a:t>а</a:t>
            </a:r>
            <a:r>
              <a:rPr lang="ru-RU" sz="1200" spc="10" dirty="0">
                <a:cs typeface="Calibri"/>
              </a:rPr>
              <a:t>е</a:t>
            </a:r>
            <a:r>
              <a:rPr lang="ru-RU" sz="1200" spc="5" dirty="0">
                <a:cs typeface="Calibri"/>
              </a:rPr>
              <a:t>м</a:t>
            </a:r>
            <a:r>
              <a:rPr lang="ru-RU" sz="1200" spc="10" dirty="0">
                <a:cs typeface="Calibri"/>
              </a:rPr>
              <a:t>ос</a:t>
            </a:r>
            <a:r>
              <a:rPr lang="ru-RU" sz="1200" spc="5" dirty="0">
                <a:cs typeface="Calibri"/>
              </a:rPr>
              <a:t>т</a:t>
            </a:r>
            <a:r>
              <a:rPr lang="ru-RU" sz="1200" spc="10" dirty="0">
                <a:cs typeface="Calibri"/>
              </a:rPr>
              <a:t>и</a:t>
            </a:r>
            <a:r>
              <a:rPr lang="ru-RU" sz="1200" dirty="0">
                <a:cs typeface="Calibri"/>
              </a:rPr>
              <a:t> </a:t>
            </a:r>
            <a:r>
              <a:rPr lang="ru-RU" sz="1200" spc="-70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н</a:t>
            </a:r>
            <a:r>
              <a:rPr lang="ru-RU" sz="1200" spc="5" dirty="0">
                <a:cs typeface="Calibri"/>
              </a:rPr>
              <a:t>а</a:t>
            </a:r>
            <a:r>
              <a:rPr lang="ru-RU" sz="1200" dirty="0">
                <a:cs typeface="Calibri"/>
              </a:rPr>
              <a:t>л</a:t>
            </a:r>
            <a:r>
              <a:rPr lang="ru-RU" sz="1200" spc="10" dirty="0">
                <a:cs typeface="Calibri"/>
              </a:rPr>
              <a:t>о</a:t>
            </a:r>
            <a:r>
              <a:rPr lang="ru-RU" sz="1200" spc="-10" dirty="0">
                <a:cs typeface="Calibri"/>
              </a:rPr>
              <a:t>г</a:t>
            </a:r>
            <a:r>
              <a:rPr lang="ru-RU" sz="1200" spc="10" dirty="0">
                <a:cs typeface="Calibri"/>
              </a:rPr>
              <a:t>ов</a:t>
            </a:r>
            <a:r>
              <a:rPr lang="ru-RU" sz="1200" dirty="0">
                <a:cs typeface="Calibri"/>
              </a:rPr>
              <a:t> </a:t>
            </a:r>
            <a:r>
              <a:rPr lang="ru-RU" sz="1200" spc="-75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в</a:t>
            </a:r>
            <a:r>
              <a:rPr lang="ru-RU" sz="1200" dirty="0">
                <a:cs typeface="Calibri"/>
              </a:rPr>
              <a:t> </a:t>
            </a:r>
            <a:r>
              <a:rPr lang="ru-RU" sz="1200" spc="-80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д</a:t>
            </a:r>
            <a:r>
              <a:rPr lang="ru-RU" sz="1200" spc="-5" dirty="0">
                <a:cs typeface="Calibri"/>
              </a:rPr>
              <a:t>и</a:t>
            </a:r>
            <a:r>
              <a:rPr lang="ru-RU" sz="1200" spc="10" dirty="0">
                <a:cs typeface="Calibri"/>
              </a:rPr>
              <a:t>н</a:t>
            </a:r>
            <a:r>
              <a:rPr lang="ru-RU" sz="1200" spc="5" dirty="0">
                <a:cs typeface="Calibri"/>
              </a:rPr>
              <a:t>а</a:t>
            </a:r>
            <a:r>
              <a:rPr lang="ru-RU" sz="1200" spc="15" dirty="0">
                <a:cs typeface="Calibri"/>
              </a:rPr>
              <a:t>ми</a:t>
            </a:r>
            <a:r>
              <a:rPr lang="ru-RU" sz="1200" spc="-10" dirty="0">
                <a:cs typeface="Calibri"/>
              </a:rPr>
              <a:t>к</a:t>
            </a:r>
            <a:r>
              <a:rPr lang="ru-RU" sz="1200" spc="10" dirty="0">
                <a:cs typeface="Calibri"/>
              </a:rPr>
              <a:t>е</a:t>
            </a:r>
            <a:r>
              <a:rPr lang="ru-RU" sz="1200" dirty="0">
                <a:cs typeface="Calibri"/>
              </a:rPr>
              <a:t> </a:t>
            </a:r>
            <a:r>
              <a:rPr lang="ru-RU" sz="1200" spc="-65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за</a:t>
            </a:r>
            <a:r>
              <a:rPr lang="ru-RU" sz="1200" dirty="0">
                <a:cs typeface="Calibri"/>
              </a:rPr>
              <a:t> </a:t>
            </a:r>
            <a:r>
              <a:rPr lang="ru-RU" sz="1200" spc="-80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п</a:t>
            </a:r>
            <a:r>
              <a:rPr lang="ru-RU" sz="1200" spc="-5" dirty="0">
                <a:cs typeface="Calibri"/>
              </a:rPr>
              <a:t>ре</a:t>
            </a:r>
            <a:r>
              <a:rPr lang="ru-RU" sz="1200" spc="5" dirty="0">
                <a:cs typeface="Calibri"/>
              </a:rPr>
              <a:t>д</a:t>
            </a:r>
            <a:r>
              <a:rPr lang="ru-RU" sz="1200" spc="10" dirty="0">
                <a:cs typeface="Calibri"/>
              </a:rPr>
              <a:t>шес</a:t>
            </a:r>
            <a:r>
              <a:rPr lang="ru-RU" sz="1200" spc="-5" dirty="0">
                <a:cs typeface="Calibri"/>
              </a:rPr>
              <a:t>т</a:t>
            </a:r>
            <a:r>
              <a:rPr lang="ru-RU" sz="1200" spc="10" dirty="0">
                <a:cs typeface="Calibri"/>
              </a:rPr>
              <a:t>вующие</a:t>
            </a:r>
            <a:r>
              <a:rPr lang="ru-RU" sz="1200" dirty="0">
                <a:cs typeface="Calibri"/>
              </a:rPr>
              <a:t> </a:t>
            </a:r>
            <a:r>
              <a:rPr lang="ru-RU" sz="1200" spc="-75" dirty="0">
                <a:cs typeface="Calibri"/>
              </a:rPr>
              <a:t> </a:t>
            </a:r>
            <a:r>
              <a:rPr lang="ru-RU" sz="1200" spc="-10" dirty="0">
                <a:cs typeface="Calibri"/>
              </a:rPr>
              <a:t>г</a:t>
            </a:r>
            <a:r>
              <a:rPr lang="ru-RU" sz="1200" spc="-20" dirty="0">
                <a:cs typeface="Calibri"/>
              </a:rPr>
              <a:t>о</a:t>
            </a:r>
            <a:r>
              <a:rPr lang="ru-RU" sz="1200" spc="15" dirty="0">
                <a:cs typeface="Calibri"/>
              </a:rPr>
              <a:t>д</a:t>
            </a:r>
            <a:r>
              <a:rPr lang="ru-RU" sz="1200" spc="20" dirty="0">
                <a:cs typeface="Calibri"/>
              </a:rPr>
              <a:t>ы, ряд других параметров, влияющих на изменение налогооблагаемой базы</a:t>
            </a:r>
            <a:r>
              <a:rPr lang="ru-RU" sz="1200" dirty="0">
                <a:cs typeface="Calibri"/>
              </a:rPr>
              <a:t> </a:t>
            </a:r>
            <a:r>
              <a:rPr lang="ru-RU" sz="1200" spc="-80" dirty="0">
                <a:cs typeface="Calibri"/>
              </a:rPr>
              <a:t> </a:t>
            </a:r>
            <a:r>
              <a:rPr lang="ru-RU" sz="1200" spc="5" dirty="0">
                <a:cs typeface="Calibri"/>
              </a:rPr>
              <a:t>П</a:t>
            </a:r>
            <a:r>
              <a:rPr lang="ru-RU" sz="1200" spc="10" dirty="0">
                <a:cs typeface="Calibri"/>
              </a:rPr>
              <a:t>ри</a:t>
            </a:r>
            <a:r>
              <a:rPr lang="ru-RU" sz="1200" dirty="0">
                <a:cs typeface="Calibri"/>
              </a:rPr>
              <a:t> </a:t>
            </a:r>
            <a:r>
              <a:rPr lang="ru-RU" sz="1200" spc="-85" dirty="0">
                <a:cs typeface="Calibri"/>
              </a:rPr>
              <a:t> </a:t>
            </a:r>
            <a:r>
              <a:rPr lang="ru-RU" sz="1200" dirty="0">
                <a:cs typeface="Calibri"/>
              </a:rPr>
              <a:t>п</a:t>
            </a:r>
            <a:r>
              <a:rPr lang="ru-RU" sz="1200" spc="10" dirty="0">
                <a:cs typeface="Calibri"/>
              </a:rPr>
              <a:t>рог</a:t>
            </a:r>
            <a:r>
              <a:rPr lang="ru-RU" sz="1200" dirty="0">
                <a:cs typeface="Calibri"/>
              </a:rPr>
              <a:t>н</a:t>
            </a:r>
            <a:r>
              <a:rPr lang="ru-RU" sz="1200" spc="10" dirty="0">
                <a:cs typeface="Calibri"/>
              </a:rPr>
              <a:t>озе</a:t>
            </a:r>
            <a:r>
              <a:rPr lang="ru-RU" sz="1200" dirty="0">
                <a:cs typeface="Calibri"/>
              </a:rPr>
              <a:t> </a:t>
            </a:r>
            <a:r>
              <a:rPr lang="ru-RU" sz="1200" spc="-85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пос</a:t>
            </a:r>
            <a:r>
              <a:rPr lang="ru-RU" sz="1200" spc="5" dirty="0">
                <a:cs typeface="Calibri"/>
              </a:rPr>
              <a:t>ту</a:t>
            </a:r>
            <a:r>
              <a:rPr lang="ru-RU" sz="1200" spc="10" dirty="0">
                <a:cs typeface="Calibri"/>
              </a:rPr>
              <a:t>пле</a:t>
            </a:r>
            <a:r>
              <a:rPr lang="ru-RU" sz="1200" dirty="0">
                <a:cs typeface="Calibri"/>
              </a:rPr>
              <a:t>н</a:t>
            </a:r>
            <a:r>
              <a:rPr lang="ru-RU" sz="1200" spc="10" dirty="0">
                <a:cs typeface="Calibri"/>
              </a:rPr>
              <a:t>ий</a:t>
            </a:r>
            <a:r>
              <a:rPr lang="ru-RU" sz="1200" dirty="0">
                <a:cs typeface="Calibri"/>
              </a:rPr>
              <a:t> </a:t>
            </a:r>
            <a:r>
              <a:rPr lang="ru-RU" sz="1200" spc="-85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по</a:t>
            </a:r>
            <a:r>
              <a:rPr lang="ru-RU" sz="1200" dirty="0">
                <a:cs typeface="Calibri"/>
              </a:rPr>
              <a:t> </a:t>
            </a:r>
            <a:r>
              <a:rPr lang="ru-RU" sz="1200" spc="-85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н</a:t>
            </a:r>
            <a:r>
              <a:rPr lang="ru-RU" sz="1200" spc="5" dirty="0">
                <a:cs typeface="Calibri"/>
              </a:rPr>
              <a:t>а</a:t>
            </a:r>
            <a:r>
              <a:rPr lang="ru-RU" sz="1200" dirty="0">
                <a:cs typeface="Calibri"/>
              </a:rPr>
              <a:t>л</a:t>
            </a:r>
            <a:r>
              <a:rPr lang="ru-RU" sz="1200" spc="10" dirty="0">
                <a:cs typeface="Calibri"/>
              </a:rPr>
              <a:t>огу</a:t>
            </a:r>
            <a:r>
              <a:rPr lang="ru-RU" sz="1200" dirty="0">
                <a:cs typeface="Calibri"/>
              </a:rPr>
              <a:t> </a:t>
            </a:r>
            <a:r>
              <a:rPr lang="ru-RU" sz="1200" spc="-75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на</a:t>
            </a:r>
            <a:r>
              <a:rPr lang="ru-RU" sz="1200" dirty="0">
                <a:cs typeface="Calibri"/>
              </a:rPr>
              <a:t> </a:t>
            </a:r>
            <a:r>
              <a:rPr lang="ru-RU" sz="1200" spc="-80" dirty="0">
                <a:cs typeface="Calibri"/>
              </a:rPr>
              <a:t> </a:t>
            </a:r>
            <a:r>
              <a:rPr lang="ru-RU" sz="1200" spc="5" dirty="0">
                <a:cs typeface="Calibri"/>
              </a:rPr>
              <a:t>д</a:t>
            </a:r>
            <a:r>
              <a:rPr lang="ru-RU" sz="1200" spc="-20" dirty="0">
                <a:cs typeface="Calibri"/>
              </a:rPr>
              <a:t>о</a:t>
            </a:r>
            <a:r>
              <a:rPr lang="ru-RU" sz="1200" dirty="0">
                <a:cs typeface="Calibri"/>
              </a:rPr>
              <a:t>х</a:t>
            </a:r>
            <a:r>
              <a:rPr lang="ru-RU" sz="1200" spc="-30" dirty="0">
                <a:cs typeface="Calibri"/>
              </a:rPr>
              <a:t>о</a:t>
            </a:r>
            <a:r>
              <a:rPr lang="ru-RU" sz="1200" spc="15" dirty="0">
                <a:cs typeface="Calibri"/>
              </a:rPr>
              <a:t>ды</a:t>
            </a:r>
            <a:r>
              <a:rPr lang="ru-RU" sz="1200" spc="5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физ</a:t>
            </a:r>
            <a:r>
              <a:rPr lang="ru-RU" sz="1200" spc="10" dirty="0">
                <a:cs typeface="Calibri"/>
              </a:rPr>
              <a:t>и</a:t>
            </a:r>
            <a:r>
              <a:rPr lang="ru-RU" sz="1200" spc="15" dirty="0">
                <a:cs typeface="Calibri"/>
              </a:rPr>
              <a:t>ческ</a:t>
            </a:r>
            <a:r>
              <a:rPr lang="ru-RU" sz="1200" dirty="0">
                <a:cs typeface="Calibri"/>
              </a:rPr>
              <a:t>и</a:t>
            </a:r>
            <a:r>
              <a:rPr lang="ru-RU" sz="1200" spc="15" dirty="0">
                <a:cs typeface="Calibri"/>
              </a:rPr>
              <a:t>х</a:t>
            </a:r>
            <a:r>
              <a:rPr lang="ru-RU" sz="1200" spc="90" dirty="0">
                <a:cs typeface="Calibri"/>
              </a:rPr>
              <a:t> </a:t>
            </a:r>
            <a:r>
              <a:rPr lang="ru-RU" sz="1200" spc="5" dirty="0">
                <a:cs typeface="Calibri"/>
              </a:rPr>
              <a:t>л</a:t>
            </a:r>
            <a:r>
              <a:rPr lang="ru-RU" sz="1200" spc="15" dirty="0">
                <a:cs typeface="Calibri"/>
              </a:rPr>
              <a:t>иц</a:t>
            </a:r>
            <a:r>
              <a:rPr lang="ru-RU" sz="1200" spc="75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у</a:t>
            </a:r>
            <a:r>
              <a:rPr lang="ru-RU" sz="1200" spc="15" dirty="0">
                <a:cs typeface="Calibri"/>
              </a:rPr>
              <a:t>ч</a:t>
            </a:r>
            <a:r>
              <a:rPr lang="ru-RU" sz="1200" spc="-5" dirty="0">
                <a:cs typeface="Calibri"/>
              </a:rPr>
              <a:t>т</a:t>
            </a:r>
            <a:r>
              <a:rPr lang="ru-RU" sz="1200" spc="20" dirty="0">
                <a:cs typeface="Calibri"/>
              </a:rPr>
              <a:t>ены</a:t>
            </a:r>
            <a:r>
              <a:rPr lang="ru-RU" sz="1200" spc="75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изме</a:t>
            </a:r>
            <a:r>
              <a:rPr lang="ru-RU" sz="1200" spc="5" dirty="0">
                <a:cs typeface="Calibri"/>
              </a:rPr>
              <a:t>н</a:t>
            </a:r>
            <a:r>
              <a:rPr lang="ru-RU" sz="1200" spc="15" dirty="0">
                <a:cs typeface="Calibri"/>
              </a:rPr>
              <a:t>ен</a:t>
            </a:r>
            <a:r>
              <a:rPr lang="ru-RU" sz="1200" dirty="0">
                <a:cs typeface="Calibri"/>
              </a:rPr>
              <a:t>и</a:t>
            </a:r>
            <a:r>
              <a:rPr lang="ru-RU" sz="1200" spc="15" dirty="0">
                <a:cs typeface="Calibri"/>
              </a:rPr>
              <a:t>я</a:t>
            </a:r>
            <a:r>
              <a:rPr lang="ru-RU" sz="1200" spc="85" dirty="0">
                <a:cs typeface="Calibri"/>
              </a:rPr>
              <a:t> норматива</a:t>
            </a:r>
            <a:r>
              <a:rPr lang="ru-RU" sz="1200" spc="80" dirty="0">
                <a:cs typeface="Calibri"/>
              </a:rPr>
              <a:t> отчислений от налога.</a:t>
            </a:r>
            <a:endParaRPr lang="ru-RU" sz="1200" dirty="0">
              <a:latin typeface="Times New Roman"/>
              <a:cs typeface="Times New Roman"/>
            </a:endParaRPr>
          </a:p>
          <a:p>
            <a:pPr marR="5080" indent="358140" algn="just">
              <a:lnSpc>
                <a:spcPct val="103800"/>
              </a:lnSpc>
            </a:pPr>
            <a:r>
              <a:rPr lang="ru-RU" sz="1200" spc="10" dirty="0">
                <a:cs typeface="Calibri"/>
              </a:rPr>
              <a:t>С    </a:t>
            </a:r>
            <a:r>
              <a:rPr lang="ru-RU" sz="1200" spc="55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1</a:t>
            </a:r>
            <a:r>
              <a:rPr lang="ru-RU" sz="1200" dirty="0">
                <a:cs typeface="Calibri"/>
              </a:rPr>
              <a:t>    </a:t>
            </a:r>
            <a:r>
              <a:rPr lang="ru-RU" sz="1200" spc="55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ян</a:t>
            </a:r>
            <a:r>
              <a:rPr lang="ru-RU" sz="1200" spc="5" dirty="0">
                <a:cs typeface="Calibri"/>
              </a:rPr>
              <a:t>ва</a:t>
            </a:r>
            <a:r>
              <a:rPr lang="ru-RU" sz="1200" spc="10" dirty="0">
                <a:cs typeface="Calibri"/>
              </a:rPr>
              <a:t>ря</a:t>
            </a:r>
            <a:r>
              <a:rPr lang="ru-RU" sz="1200" dirty="0">
                <a:cs typeface="Calibri"/>
              </a:rPr>
              <a:t>    </a:t>
            </a:r>
            <a:r>
              <a:rPr lang="ru-RU" sz="1200" spc="40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20</a:t>
            </a:r>
            <a:r>
              <a:rPr lang="ru-RU" sz="1200" dirty="0">
                <a:cs typeface="Calibri"/>
              </a:rPr>
              <a:t>1</a:t>
            </a:r>
            <a:r>
              <a:rPr lang="ru-RU" sz="1200" spc="10" dirty="0">
                <a:cs typeface="Calibri"/>
              </a:rPr>
              <a:t>4</a:t>
            </a:r>
            <a:r>
              <a:rPr lang="ru-RU" sz="1200" dirty="0">
                <a:cs typeface="Calibri"/>
              </a:rPr>
              <a:t>    </a:t>
            </a:r>
            <a:r>
              <a:rPr lang="ru-RU" sz="1200" spc="55" dirty="0">
                <a:cs typeface="Calibri"/>
              </a:rPr>
              <a:t> </a:t>
            </a:r>
            <a:r>
              <a:rPr lang="ru-RU" sz="1200" spc="-10" dirty="0">
                <a:cs typeface="Calibri"/>
              </a:rPr>
              <a:t>г</a:t>
            </a:r>
            <a:r>
              <a:rPr lang="ru-RU" sz="1200" spc="-20" dirty="0">
                <a:cs typeface="Calibri"/>
              </a:rPr>
              <a:t>о</a:t>
            </a:r>
            <a:r>
              <a:rPr lang="ru-RU" sz="1200" spc="10" dirty="0">
                <a:cs typeface="Calibri"/>
              </a:rPr>
              <a:t>да</a:t>
            </a:r>
            <a:r>
              <a:rPr lang="ru-RU" sz="1200" dirty="0">
                <a:cs typeface="Calibri"/>
              </a:rPr>
              <a:t>    </a:t>
            </a:r>
            <a:r>
              <a:rPr lang="ru-RU" sz="1200" spc="35" dirty="0">
                <a:cs typeface="Calibri"/>
              </a:rPr>
              <a:t> </a:t>
            </a:r>
            <a:r>
              <a:rPr lang="ru-RU" sz="1200" spc="5" dirty="0">
                <a:cs typeface="Calibri"/>
              </a:rPr>
              <a:t>у</a:t>
            </a:r>
            <a:r>
              <a:rPr lang="ru-RU" sz="1200" spc="10" dirty="0">
                <a:cs typeface="Calibri"/>
              </a:rPr>
              <a:t>ст</a:t>
            </a:r>
            <a:r>
              <a:rPr lang="ru-RU" sz="1200" dirty="0">
                <a:cs typeface="Calibri"/>
              </a:rPr>
              <a:t>а</a:t>
            </a:r>
            <a:r>
              <a:rPr lang="ru-RU" sz="1200" spc="10" dirty="0">
                <a:cs typeface="Calibri"/>
              </a:rPr>
              <a:t>но</a:t>
            </a:r>
            <a:r>
              <a:rPr lang="ru-RU" sz="1200" spc="-10" dirty="0">
                <a:cs typeface="Calibri"/>
              </a:rPr>
              <a:t>в</a:t>
            </a:r>
            <a:r>
              <a:rPr lang="ru-RU" sz="1200" spc="15" dirty="0">
                <a:cs typeface="Calibri"/>
              </a:rPr>
              <a:t>лены</a:t>
            </a:r>
            <a:r>
              <a:rPr lang="ru-RU" sz="1200" dirty="0">
                <a:cs typeface="Calibri"/>
              </a:rPr>
              <a:t>    </a:t>
            </a:r>
            <a:r>
              <a:rPr lang="ru-RU" sz="1200" spc="55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диффе</a:t>
            </a:r>
            <a:r>
              <a:rPr lang="ru-RU" sz="1200" dirty="0">
                <a:cs typeface="Calibri"/>
              </a:rPr>
              <a:t>р</a:t>
            </a:r>
            <a:r>
              <a:rPr lang="ru-RU" sz="1200" spc="10" dirty="0">
                <a:cs typeface="Calibri"/>
              </a:rPr>
              <a:t>ен</a:t>
            </a:r>
            <a:r>
              <a:rPr lang="ru-RU" sz="1200" spc="-5" dirty="0">
                <a:cs typeface="Calibri"/>
              </a:rPr>
              <a:t>ц</a:t>
            </a:r>
            <a:r>
              <a:rPr lang="ru-RU" sz="1200" spc="10" dirty="0">
                <a:cs typeface="Calibri"/>
              </a:rPr>
              <a:t>ир</a:t>
            </a:r>
            <a:r>
              <a:rPr lang="ru-RU" sz="1200" spc="5" dirty="0">
                <a:cs typeface="Calibri"/>
              </a:rPr>
              <a:t>ова</a:t>
            </a:r>
            <a:r>
              <a:rPr lang="ru-RU" sz="1200" spc="15" dirty="0">
                <a:cs typeface="Calibri"/>
              </a:rPr>
              <a:t>нные</a:t>
            </a:r>
            <a:r>
              <a:rPr lang="ru-RU" sz="1200" dirty="0">
                <a:cs typeface="Calibri"/>
              </a:rPr>
              <a:t>    </a:t>
            </a:r>
            <a:r>
              <a:rPr lang="ru-RU" sz="1200" spc="60" dirty="0">
                <a:cs typeface="Calibri"/>
              </a:rPr>
              <a:t> </a:t>
            </a:r>
            <a:r>
              <a:rPr lang="ru-RU" sz="1200" dirty="0">
                <a:cs typeface="Calibri"/>
              </a:rPr>
              <a:t>н</a:t>
            </a:r>
            <a:r>
              <a:rPr lang="ru-RU" sz="1200" spc="10" dirty="0">
                <a:cs typeface="Calibri"/>
              </a:rPr>
              <a:t>орма</a:t>
            </a:r>
            <a:r>
              <a:rPr lang="ru-RU" sz="1200" spc="5" dirty="0">
                <a:cs typeface="Calibri"/>
              </a:rPr>
              <a:t>т</a:t>
            </a:r>
            <a:r>
              <a:rPr lang="ru-RU" sz="1200" spc="10" dirty="0">
                <a:cs typeface="Calibri"/>
              </a:rPr>
              <a:t>и</a:t>
            </a:r>
            <a:r>
              <a:rPr lang="ru-RU" sz="1200" dirty="0">
                <a:cs typeface="Calibri"/>
              </a:rPr>
              <a:t>в</a:t>
            </a:r>
            <a:r>
              <a:rPr lang="ru-RU" sz="1200" spc="15" dirty="0">
                <a:cs typeface="Calibri"/>
              </a:rPr>
              <a:t>ы</a:t>
            </a:r>
            <a:r>
              <a:rPr lang="ru-RU" sz="1200" dirty="0">
                <a:cs typeface="Calibri"/>
              </a:rPr>
              <a:t>    </a:t>
            </a:r>
            <a:r>
              <a:rPr lang="ru-RU" sz="1200" spc="50" dirty="0">
                <a:cs typeface="Calibri"/>
              </a:rPr>
              <a:t> </a:t>
            </a:r>
            <a:r>
              <a:rPr lang="ru-RU" sz="1200" spc="-5" dirty="0">
                <a:cs typeface="Calibri"/>
              </a:rPr>
              <a:t>о</a:t>
            </a:r>
            <a:r>
              <a:rPr lang="ru-RU" sz="1200" spc="10" dirty="0">
                <a:cs typeface="Calibri"/>
              </a:rPr>
              <a:t>тчисл</a:t>
            </a:r>
            <a:r>
              <a:rPr lang="ru-RU" sz="1200" spc="-5" dirty="0">
                <a:cs typeface="Calibri"/>
              </a:rPr>
              <a:t>е</a:t>
            </a:r>
            <a:r>
              <a:rPr lang="ru-RU" sz="1200" spc="10" dirty="0">
                <a:cs typeface="Calibri"/>
              </a:rPr>
              <a:t>ний</a:t>
            </a:r>
            <a:r>
              <a:rPr lang="ru-RU" sz="1200" dirty="0">
                <a:cs typeface="Calibri"/>
              </a:rPr>
              <a:t>    </a:t>
            </a:r>
            <a:r>
              <a:rPr lang="ru-RU" sz="1200" spc="50" dirty="0">
                <a:cs typeface="Calibri"/>
              </a:rPr>
              <a:t> </a:t>
            </a:r>
            <a:r>
              <a:rPr lang="ru-RU" sz="1200" spc="-5" dirty="0">
                <a:cs typeface="Calibri"/>
              </a:rPr>
              <a:t>о</a:t>
            </a:r>
            <a:r>
              <a:rPr lang="ru-RU" sz="1200" spc="10" dirty="0">
                <a:cs typeface="Calibri"/>
              </a:rPr>
              <a:t>т</a:t>
            </a:r>
            <a:r>
              <a:rPr lang="ru-RU" sz="1200" dirty="0">
                <a:cs typeface="Calibri"/>
              </a:rPr>
              <a:t>    </a:t>
            </a:r>
            <a:r>
              <a:rPr lang="ru-RU" sz="1200" spc="45" dirty="0">
                <a:cs typeface="Calibri"/>
              </a:rPr>
              <a:t> </a:t>
            </a:r>
            <a:r>
              <a:rPr lang="ru-RU" sz="1200" spc="5" dirty="0">
                <a:cs typeface="Calibri"/>
              </a:rPr>
              <a:t>а</a:t>
            </a:r>
            <a:r>
              <a:rPr lang="ru-RU" sz="1200" spc="10" dirty="0">
                <a:cs typeface="Calibri"/>
              </a:rPr>
              <a:t>к</a:t>
            </a:r>
            <a:r>
              <a:rPr lang="ru-RU" sz="1200" dirty="0">
                <a:cs typeface="Calibri"/>
              </a:rPr>
              <a:t>ц</a:t>
            </a:r>
            <a:r>
              <a:rPr lang="ru-RU" sz="1200" spc="10" dirty="0">
                <a:cs typeface="Calibri"/>
              </a:rPr>
              <a:t>из</a:t>
            </a:r>
            <a:r>
              <a:rPr lang="ru-RU" sz="1200" spc="5" dirty="0">
                <a:cs typeface="Calibri"/>
              </a:rPr>
              <a:t>о</a:t>
            </a:r>
            <a:r>
              <a:rPr lang="ru-RU" sz="1200" spc="10" dirty="0">
                <a:cs typeface="Calibri"/>
              </a:rPr>
              <a:t>в</a:t>
            </a:r>
            <a:r>
              <a:rPr lang="ru-RU" sz="1200" dirty="0">
                <a:cs typeface="Calibri"/>
              </a:rPr>
              <a:t>    </a:t>
            </a:r>
            <a:r>
              <a:rPr lang="ru-RU" sz="1200" spc="45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на</a:t>
            </a:r>
            <a:r>
              <a:rPr lang="ru-RU" sz="1200" spc="5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не</a:t>
            </a:r>
            <a:r>
              <a:rPr lang="ru-RU" sz="1200" spc="10" dirty="0">
                <a:cs typeface="Calibri"/>
              </a:rPr>
              <a:t>ф</a:t>
            </a:r>
            <a:r>
              <a:rPr lang="ru-RU" sz="1200" spc="-5" dirty="0">
                <a:cs typeface="Calibri"/>
              </a:rPr>
              <a:t>т</a:t>
            </a:r>
            <a:r>
              <a:rPr lang="ru-RU" sz="1200" spc="15" dirty="0">
                <a:cs typeface="Calibri"/>
              </a:rPr>
              <a:t>е</a:t>
            </a:r>
            <a:r>
              <a:rPr lang="ru-RU" sz="1200" spc="5" dirty="0">
                <a:cs typeface="Calibri"/>
              </a:rPr>
              <a:t>п</a:t>
            </a:r>
            <a:r>
              <a:rPr lang="ru-RU" sz="1200" spc="15" dirty="0">
                <a:cs typeface="Calibri"/>
              </a:rPr>
              <a:t>р</a:t>
            </a:r>
            <a:r>
              <a:rPr lang="ru-RU" sz="1200" spc="-10" dirty="0">
                <a:cs typeface="Calibri"/>
              </a:rPr>
              <a:t>о</a:t>
            </a:r>
            <a:r>
              <a:rPr lang="ru-RU" sz="1200" spc="10" dirty="0">
                <a:cs typeface="Calibri"/>
              </a:rPr>
              <a:t>ду</a:t>
            </a:r>
            <a:r>
              <a:rPr lang="ru-RU" sz="1200" spc="15" dirty="0">
                <a:cs typeface="Calibri"/>
              </a:rPr>
              <a:t>к</a:t>
            </a:r>
            <a:r>
              <a:rPr lang="ru-RU" sz="1200" spc="5" dirty="0">
                <a:cs typeface="Calibri"/>
              </a:rPr>
              <a:t>т</a:t>
            </a:r>
            <a:r>
              <a:rPr lang="ru-RU" sz="1200" spc="15" dirty="0">
                <a:cs typeface="Calibri"/>
              </a:rPr>
              <a:t>ы,</a:t>
            </a:r>
            <a:r>
              <a:rPr lang="ru-RU" sz="1200" dirty="0">
                <a:cs typeface="Calibri"/>
              </a:rPr>
              <a:t>   </a:t>
            </a:r>
            <a:r>
              <a:rPr lang="ru-RU" sz="1200" spc="-15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про</a:t>
            </a:r>
            <a:r>
              <a:rPr lang="ru-RU" sz="1200" spc="10" dirty="0">
                <a:cs typeface="Calibri"/>
              </a:rPr>
              <a:t>и</a:t>
            </a:r>
            <a:r>
              <a:rPr lang="ru-RU" sz="1200" spc="15" dirty="0">
                <a:cs typeface="Calibri"/>
              </a:rPr>
              <a:t>з</a:t>
            </a:r>
            <a:r>
              <a:rPr lang="ru-RU" sz="1200" spc="10" dirty="0">
                <a:cs typeface="Calibri"/>
              </a:rPr>
              <a:t>в</a:t>
            </a:r>
            <a:r>
              <a:rPr lang="ru-RU" sz="1200" spc="-15" dirty="0">
                <a:cs typeface="Calibri"/>
              </a:rPr>
              <a:t>о</a:t>
            </a:r>
            <a:r>
              <a:rPr lang="ru-RU" sz="1200" spc="15" dirty="0">
                <a:cs typeface="Calibri"/>
              </a:rPr>
              <a:t>ди</a:t>
            </a:r>
            <a:r>
              <a:rPr lang="ru-RU" sz="1200" spc="5" dirty="0">
                <a:cs typeface="Calibri"/>
              </a:rPr>
              <a:t>м</a:t>
            </a:r>
            <a:r>
              <a:rPr lang="ru-RU" sz="1200" spc="20" dirty="0">
                <a:cs typeface="Calibri"/>
              </a:rPr>
              <a:t>ые</a:t>
            </a:r>
            <a:r>
              <a:rPr lang="ru-RU" sz="1200" dirty="0">
                <a:cs typeface="Calibri"/>
              </a:rPr>
              <a:t>   </a:t>
            </a:r>
            <a:r>
              <a:rPr lang="ru-RU" sz="1200" spc="-5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на</a:t>
            </a:r>
            <a:r>
              <a:rPr lang="ru-RU" sz="1200" dirty="0">
                <a:cs typeface="Calibri"/>
              </a:rPr>
              <a:t>   </a:t>
            </a:r>
            <a:r>
              <a:rPr lang="ru-RU" sz="1200" spc="-15" dirty="0">
                <a:cs typeface="Calibri"/>
              </a:rPr>
              <a:t> </a:t>
            </a:r>
            <a:r>
              <a:rPr lang="ru-RU" sz="1200" spc="-5" dirty="0">
                <a:cs typeface="Calibri"/>
              </a:rPr>
              <a:t>т</a:t>
            </a:r>
            <a:r>
              <a:rPr lang="ru-RU" sz="1200" spc="15" dirty="0">
                <a:cs typeface="Calibri"/>
              </a:rPr>
              <a:t>ерри</a:t>
            </a:r>
            <a:r>
              <a:rPr lang="ru-RU" sz="1200" spc="-10" dirty="0">
                <a:cs typeface="Calibri"/>
              </a:rPr>
              <a:t>т</a:t>
            </a:r>
            <a:r>
              <a:rPr lang="ru-RU" sz="1200" dirty="0">
                <a:cs typeface="Calibri"/>
              </a:rPr>
              <a:t>о</a:t>
            </a:r>
            <a:r>
              <a:rPr lang="ru-RU" sz="1200" spc="15" dirty="0">
                <a:cs typeface="Calibri"/>
              </a:rPr>
              <a:t>рии</a:t>
            </a:r>
            <a:r>
              <a:rPr lang="ru-RU" sz="1200" dirty="0">
                <a:cs typeface="Calibri"/>
              </a:rPr>
              <a:t>   </a:t>
            </a:r>
            <a:r>
              <a:rPr lang="ru-RU" sz="1200" spc="-15" dirty="0">
                <a:cs typeface="Calibri"/>
              </a:rPr>
              <a:t> </a:t>
            </a:r>
            <a:r>
              <a:rPr lang="ru-RU" sz="1200" spc="-5" dirty="0">
                <a:cs typeface="Calibri"/>
              </a:rPr>
              <a:t>Р</a:t>
            </a:r>
            <a:r>
              <a:rPr lang="ru-RU" sz="1200" spc="15" dirty="0">
                <a:cs typeface="Calibri"/>
              </a:rPr>
              <a:t>осс</a:t>
            </a:r>
            <a:r>
              <a:rPr lang="ru-RU" sz="1200" spc="-5" dirty="0">
                <a:cs typeface="Calibri"/>
              </a:rPr>
              <a:t>и</a:t>
            </a:r>
            <a:r>
              <a:rPr lang="ru-RU" sz="1200" spc="15" dirty="0">
                <a:cs typeface="Calibri"/>
              </a:rPr>
              <a:t>йс</a:t>
            </a:r>
            <a:r>
              <a:rPr lang="ru-RU" sz="1200" spc="-5" dirty="0">
                <a:cs typeface="Calibri"/>
              </a:rPr>
              <a:t>к</a:t>
            </a:r>
            <a:r>
              <a:rPr lang="ru-RU" sz="1200" spc="15" dirty="0">
                <a:cs typeface="Calibri"/>
              </a:rPr>
              <a:t>ой</a:t>
            </a:r>
            <a:r>
              <a:rPr lang="ru-RU" sz="1200" dirty="0">
                <a:cs typeface="Calibri"/>
              </a:rPr>
              <a:t>   </a:t>
            </a:r>
            <a:r>
              <a:rPr lang="ru-RU" sz="1200" spc="-15" dirty="0">
                <a:cs typeface="Calibri"/>
              </a:rPr>
              <a:t> </a:t>
            </a:r>
            <a:r>
              <a:rPr lang="ru-RU" sz="1200" spc="20" dirty="0">
                <a:cs typeface="Calibri"/>
              </a:rPr>
              <a:t>Ф</a:t>
            </a:r>
            <a:r>
              <a:rPr lang="ru-RU" sz="1200" dirty="0">
                <a:cs typeface="Calibri"/>
              </a:rPr>
              <a:t>е</a:t>
            </a:r>
            <a:r>
              <a:rPr lang="ru-RU" sz="1200" spc="10" dirty="0">
                <a:cs typeface="Calibri"/>
              </a:rPr>
              <a:t>д</a:t>
            </a:r>
            <a:r>
              <a:rPr lang="ru-RU" sz="1200" dirty="0">
                <a:cs typeface="Calibri"/>
              </a:rPr>
              <a:t>е</a:t>
            </a:r>
            <a:r>
              <a:rPr lang="ru-RU" sz="1200" spc="15" dirty="0">
                <a:cs typeface="Calibri"/>
              </a:rPr>
              <a:t>р</a:t>
            </a:r>
            <a:r>
              <a:rPr lang="ru-RU" sz="1200" spc="10" dirty="0">
                <a:cs typeface="Calibri"/>
              </a:rPr>
              <a:t>ац</a:t>
            </a:r>
            <a:r>
              <a:rPr lang="ru-RU" sz="1200" spc="15" dirty="0">
                <a:cs typeface="Calibri"/>
              </a:rPr>
              <a:t>и</a:t>
            </a:r>
            <a:r>
              <a:rPr lang="ru-RU" sz="1200" spc="10" dirty="0">
                <a:cs typeface="Calibri"/>
              </a:rPr>
              <a:t>и</a:t>
            </a:r>
            <a:r>
              <a:rPr lang="ru-RU" sz="1200" spc="5" dirty="0">
                <a:cs typeface="Calibri"/>
              </a:rPr>
              <a:t>,</a:t>
            </a:r>
            <a:r>
              <a:rPr lang="ru-RU" sz="1200" dirty="0">
                <a:cs typeface="Calibri"/>
              </a:rPr>
              <a:t>   </a:t>
            </a:r>
            <a:r>
              <a:rPr lang="ru-RU" sz="1200" spc="-15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в</a:t>
            </a:r>
            <a:r>
              <a:rPr lang="ru-RU" sz="1200" dirty="0">
                <a:cs typeface="Calibri"/>
              </a:rPr>
              <a:t>   </a:t>
            </a:r>
            <a:r>
              <a:rPr lang="ru-RU" sz="1200" spc="-15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б</a:t>
            </a:r>
            <a:r>
              <a:rPr lang="ru-RU" sz="1200" spc="-5" dirty="0">
                <a:cs typeface="Calibri"/>
              </a:rPr>
              <a:t>ю</a:t>
            </a:r>
            <a:r>
              <a:rPr lang="ru-RU" sz="1200" spc="20" dirty="0">
                <a:cs typeface="Calibri"/>
              </a:rPr>
              <a:t>д</a:t>
            </a:r>
            <a:r>
              <a:rPr lang="ru-RU" sz="1200" spc="-5" dirty="0">
                <a:cs typeface="Calibri"/>
              </a:rPr>
              <a:t>ж</a:t>
            </a:r>
            <a:r>
              <a:rPr lang="ru-RU" sz="1200" spc="15" dirty="0">
                <a:cs typeface="Calibri"/>
              </a:rPr>
              <a:t>ет</a:t>
            </a:r>
            <a:r>
              <a:rPr lang="ru-RU" sz="1200" dirty="0">
                <a:cs typeface="Calibri"/>
              </a:rPr>
              <a:t>   </a:t>
            </a:r>
            <a:r>
              <a:rPr lang="ru-RU" sz="1200" spc="-20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р</a:t>
            </a:r>
            <a:r>
              <a:rPr lang="ru-RU" sz="1200" spc="10" dirty="0">
                <a:cs typeface="Calibri"/>
              </a:rPr>
              <a:t>а</a:t>
            </a:r>
            <a:r>
              <a:rPr lang="ru-RU" sz="1200" spc="15" dirty="0">
                <a:cs typeface="Calibri"/>
              </a:rPr>
              <a:t>й</a:t>
            </a:r>
            <a:r>
              <a:rPr lang="ru-RU" sz="1200" spc="10" dirty="0">
                <a:cs typeface="Calibri"/>
              </a:rPr>
              <a:t>о</a:t>
            </a:r>
            <a:r>
              <a:rPr lang="ru-RU" sz="1200" spc="15" dirty="0">
                <a:cs typeface="Calibri"/>
              </a:rPr>
              <a:t>н</a:t>
            </a:r>
            <a:r>
              <a:rPr lang="ru-RU" sz="1200" spc="10" dirty="0">
                <a:cs typeface="Calibri"/>
              </a:rPr>
              <a:t>а</a:t>
            </a:r>
            <a:r>
              <a:rPr lang="ru-RU" sz="1200" spc="5" dirty="0">
                <a:cs typeface="Calibri"/>
              </a:rPr>
              <a:t>.</a:t>
            </a:r>
            <a:r>
              <a:rPr lang="ru-RU" sz="1200" dirty="0">
                <a:cs typeface="Calibri"/>
              </a:rPr>
              <a:t>   </a:t>
            </a:r>
            <a:r>
              <a:rPr lang="ru-RU" sz="1200" spc="-5" dirty="0">
                <a:cs typeface="Calibri"/>
              </a:rPr>
              <a:t> </a:t>
            </a:r>
            <a:r>
              <a:rPr lang="ru-RU" sz="1200" spc="20" dirty="0">
                <a:cs typeface="Calibri"/>
              </a:rPr>
              <a:t>Д</a:t>
            </a:r>
            <a:r>
              <a:rPr lang="ru-RU" sz="1200" spc="5" dirty="0">
                <a:cs typeface="Calibri"/>
              </a:rPr>
              <a:t>а</a:t>
            </a:r>
            <a:r>
              <a:rPr lang="ru-RU" sz="1200" spc="20" dirty="0">
                <a:cs typeface="Calibri"/>
              </a:rPr>
              <a:t>нный</a:t>
            </a:r>
            <a:r>
              <a:rPr lang="ru-RU" sz="1200" dirty="0">
                <a:cs typeface="Calibri"/>
              </a:rPr>
              <a:t>   </a:t>
            </a:r>
            <a:r>
              <a:rPr lang="ru-RU" sz="1200" spc="-10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в</a:t>
            </a:r>
            <a:r>
              <a:rPr lang="ru-RU" sz="1200" spc="15" dirty="0">
                <a:cs typeface="Calibri"/>
              </a:rPr>
              <a:t>ид</a:t>
            </a:r>
            <a:r>
              <a:rPr lang="ru-RU" sz="1200" dirty="0">
                <a:cs typeface="Calibri"/>
              </a:rPr>
              <a:t>   </a:t>
            </a:r>
            <a:r>
              <a:rPr lang="ru-RU" sz="1200" spc="-10" dirty="0">
                <a:cs typeface="Calibri"/>
              </a:rPr>
              <a:t> </a:t>
            </a:r>
            <a:r>
              <a:rPr lang="ru-RU" sz="1200" dirty="0">
                <a:cs typeface="Calibri"/>
              </a:rPr>
              <a:t>д</a:t>
            </a:r>
            <a:r>
              <a:rPr lang="ru-RU" sz="1200" spc="-15" dirty="0">
                <a:cs typeface="Calibri"/>
              </a:rPr>
              <a:t>о</a:t>
            </a:r>
            <a:r>
              <a:rPr lang="ru-RU" sz="1200" spc="5" dirty="0">
                <a:cs typeface="Calibri"/>
              </a:rPr>
              <a:t>х</a:t>
            </a:r>
            <a:r>
              <a:rPr lang="ru-RU" sz="1200" spc="-25" dirty="0">
                <a:cs typeface="Calibri"/>
              </a:rPr>
              <a:t>о</a:t>
            </a:r>
            <a:r>
              <a:rPr lang="ru-RU" sz="1200" spc="15" dirty="0">
                <a:cs typeface="Calibri"/>
              </a:rPr>
              <a:t>да</a:t>
            </a:r>
            <a:r>
              <a:rPr lang="ru-RU" sz="1200" spc="10" dirty="0">
                <a:cs typeface="Calibri"/>
              </a:rPr>
              <a:t> я</a:t>
            </a:r>
            <a:r>
              <a:rPr lang="ru-RU" sz="1200" spc="-5" dirty="0">
                <a:cs typeface="Calibri"/>
              </a:rPr>
              <a:t>в</a:t>
            </a:r>
            <a:r>
              <a:rPr lang="ru-RU" sz="1200" spc="15" dirty="0">
                <a:cs typeface="Calibri"/>
              </a:rPr>
              <a:t>ляе</a:t>
            </a:r>
            <a:r>
              <a:rPr lang="ru-RU" sz="1200" spc="-5" dirty="0">
                <a:cs typeface="Calibri"/>
              </a:rPr>
              <a:t>т</a:t>
            </a:r>
            <a:r>
              <a:rPr lang="ru-RU" sz="1200" spc="15" dirty="0">
                <a:cs typeface="Calibri"/>
              </a:rPr>
              <a:t>ся</a:t>
            </a:r>
            <a:r>
              <a:rPr lang="ru-RU" sz="1200" spc="80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и</a:t>
            </a:r>
            <a:r>
              <a:rPr lang="ru-RU" sz="1200" spc="15" dirty="0">
                <a:cs typeface="Calibri"/>
              </a:rPr>
              <a:t>с</a:t>
            </a:r>
            <a:r>
              <a:rPr lang="ru-RU" sz="1200" spc="-10" dirty="0">
                <a:cs typeface="Calibri"/>
              </a:rPr>
              <a:t>т</a:t>
            </a:r>
            <a:r>
              <a:rPr lang="ru-RU" sz="1200" spc="15" dirty="0">
                <a:cs typeface="Calibri"/>
              </a:rPr>
              <a:t>о</a:t>
            </a:r>
            <a:r>
              <a:rPr lang="ru-RU" sz="1200" dirty="0">
                <a:cs typeface="Calibri"/>
              </a:rPr>
              <a:t>ч</a:t>
            </a:r>
            <a:r>
              <a:rPr lang="ru-RU" sz="1200" spc="15" dirty="0">
                <a:cs typeface="Calibri"/>
              </a:rPr>
              <a:t>ни</a:t>
            </a:r>
            <a:r>
              <a:rPr lang="ru-RU" sz="1200" spc="-5" dirty="0">
                <a:cs typeface="Calibri"/>
              </a:rPr>
              <a:t>к</a:t>
            </a:r>
            <a:r>
              <a:rPr lang="ru-RU" sz="1200" spc="20" dirty="0">
                <a:cs typeface="Calibri"/>
              </a:rPr>
              <a:t>ом</a:t>
            </a:r>
            <a:r>
              <a:rPr lang="ru-RU" sz="1200" spc="85" dirty="0">
                <a:cs typeface="Calibri"/>
              </a:rPr>
              <a:t> </a:t>
            </a:r>
            <a:r>
              <a:rPr lang="ru-RU" sz="1200" spc="20" dirty="0">
                <a:cs typeface="Calibri"/>
              </a:rPr>
              <a:t>фор</a:t>
            </a:r>
            <a:r>
              <a:rPr lang="ru-RU" sz="1200" spc="5" dirty="0">
                <a:cs typeface="Calibri"/>
              </a:rPr>
              <a:t>м</a:t>
            </a:r>
            <a:r>
              <a:rPr lang="ru-RU" sz="1200" spc="10" dirty="0">
                <a:cs typeface="Calibri"/>
              </a:rPr>
              <a:t>и</a:t>
            </a:r>
            <a:r>
              <a:rPr lang="ru-RU" sz="1200" dirty="0">
                <a:cs typeface="Calibri"/>
              </a:rPr>
              <a:t>р</a:t>
            </a:r>
            <a:r>
              <a:rPr lang="ru-RU" sz="1200" spc="15" dirty="0">
                <a:cs typeface="Calibri"/>
              </a:rPr>
              <a:t>о</a:t>
            </a:r>
            <a:r>
              <a:rPr lang="ru-RU" sz="1200" spc="5" dirty="0">
                <a:cs typeface="Calibri"/>
              </a:rPr>
              <a:t>ва</a:t>
            </a:r>
            <a:r>
              <a:rPr lang="ru-RU" sz="1200" spc="15" dirty="0">
                <a:cs typeface="Calibri"/>
              </a:rPr>
              <a:t>ния</a:t>
            </a:r>
            <a:r>
              <a:rPr lang="ru-RU" sz="1200" spc="90" dirty="0">
                <a:cs typeface="Calibri"/>
              </a:rPr>
              <a:t> </a:t>
            </a:r>
            <a:r>
              <a:rPr lang="ru-RU" sz="1200" dirty="0">
                <a:cs typeface="Calibri"/>
              </a:rPr>
              <a:t>д</a:t>
            </a:r>
            <a:r>
              <a:rPr lang="ru-RU" sz="1200" spc="15" dirty="0">
                <a:cs typeface="Calibri"/>
              </a:rPr>
              <a:t>о</a:t>
            </a:r>
            <a:r>
              <a:rPr lang="ru-RU" sz="1200" spc="10" dirty="0">
                <a:cs typeface="Calibri"/>
              </a:rPr>
              <a:t>р</a:t>
            </a:r>
            <a:r>
              <a:rPr lang="ru-RU" sz="1200" spc="-15" dirty="0">
                <a:cs typeface="Calibri"/>
              </a:rPr>
              <a:t>о</a:t>
            </a:r>
            <a:r>
              <a:rPr lang="ru-RU" sz="1200" spc="20" dirty="0">
                <a:cs typeface="Calibri"/>
              </a:rPr>
              <a:t>ж</a:t>
            </a:r>
            <a:r>
              <a:rPr lang="ru-RU" sz="1200" spc="5" dirty="0">
                <a:cs typeface="Calibri"/>
              </a:rPr>
              <a:t>н</a:t>
            </a:r>
            <a:r>
              <a:rPr lang="ru-RU" sz="1200" spc="15" dirty="0">
                <a:cs typeface="Calibri"/>
              </a:rPr>
              <a:t>о</a:t>
            </a:r>
            <a:r>
              <a:rPr lang="ru-RU" sz="1200" spc="-5" dirty="0">
                <a:cs typeface="Calibri"/>
              </a:rPr>
              <a:t>г</a:t>
            </a:r>
            <a:r>
              <a:rPr lang="ru-RU" sz="1200" spc="15" dirty="0">
                <a:cs typeface="Calibri"/>
              </a:rPr>
              <a:t>о</a:t>
            </a:r>
            <a:r>
              <a:rPr lang="ru-RU" sz="1200" spc="80" dirty="0">
                <a:cs typeface="Calibri"/>
              </a:rPr>
              <a:t> </a:t>
            </a:r>
            <a:r>
              <a:rPr lang="ru-RU" sz="1200" spc="20" dirty="0">
                <a:cs typeface="Calibri"/>
              </a:rPr>
              <a:t>фо</a:t>
            </a:r>
            <a:r>
              <a:rPr lang="ru-RU" sz="1200" dirty="0">
                <a:cs typeface="Calibri"/>
              </a:rPr>
              <a:t>н</a:t>
            </a:r>
            <a:r>
              <a:rPr lang="ru-RU" sz="1200" spc="15" dirty="0">
                <a:cs typeface="Calibri"/>
              </a:rPr>
              <a:t>да</a:t>
            </a:r>
            <a:r>
              <a:rPr lang="ru-RU" sz="1200" spc="90" dirty="0">
                <a:cs typeface="Calibri"/>
              </a:rPr>
              <a:t> </a:t>
            </a:r>
            <a:r>
              <a:rPr lang="ru-RU" sz="1200" spc="20" dirty="0">
                <a:cs typeface="Calibri"/>
              </a:rPr>
              <a:t>м</a:t>
            </a:r>
            <a:r>
              <a:rPr lang="ru-RU" sz="1200" spc="10" dirty="0">
                <a:cs typeface="Calibri"/>
              </a:rPr>
              <a:t>у</a:t>
            </a:r>
            <a:r>
              <a:rPr lang="ru-RU" sz="1200" dirty="0">
                <a:cs typeface="Calibri"/>
              </a:rPr>
              <a:t>н</a:t>
            </a:r>
            <a:r>
              <a:rPr lang="ru-RU" sz="1200" spc="10" dirty="0">
                <a:cs typeface="Calibri"/>
              </a:rPr>
              <a:t>ици</a:t>
            </a:r>
            <a:r>
              <a:rPr lang="ru-RU" sz="1200" spc="15" dirty="0">
                <a:cs typeface="Calibri"/>
              </a:rPr>
              <a:t>п</a:t>
            </a:r>
            <a:r>
              <a:rPr lang="ru-RU" sz="1200" spc="5" dirty="0">
                <a:cs typeface="Calibri"/>
              </a:rPr>
              <a:t>а</a:t>
            </a:r>
            <a:r>
              <a:rPr lang="ru-RU" sz="1200" dirty="0">
                <a:cs typeface="Calibri"/>
              </a:rPr>
              <a:t>л</a:t>
            </a:r>
            <a:r>
              <a:rPr lang="ru-RU" sz="1200" spc="15" dirty="0">
                <a:cs typeface="Calibri"/>
              </a:rPr>
              <a:t>ь</a:t>
            </a:r>
            <a:r>
              <a:rPr lang="ru-RU" sz="1200" dirty="0">
                <a:cs typeface="Calibri"/>
              </a:rPr>
              <a:t>н</a:t>
            </a:r>
            <a:r>
              <a:rPr lang="ru-RU" sz="1200" spc="15" dirty="0">
                <a:cs typeface="Calibri"/>
              </a:rPr>
              <a:t>о</a:t>
            </a:r>
            <a:r>
              <a:rPr lang="ru-RU" sz="1200" spc="-5" dirty="0">
                <a:cs typeface="Calibri"/>
              </a:rPr>
              <a:t>г</a:t>
            </a:r>
            <a:r>
              <a:rPr lang="ru-RU" sz="1200" spc="15" dirty="0">
                <a:cs typeface="Calibri"/>
              </a:rPr>
              <a:t>о</a:t>
            </a:r>
            <a:r>
              <a:rPr lang="ru-RU" sz="1200" spc="85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обр</a:t>
            </a:r>
            <a:r>
              <a:rPr lang="ru-RU" sz="1200" spc="10" dirty="0">
                <a:cs typeface="Calibri"/>
              </a:rPr>
              <a:t>а</a:t>
            </a:r>
            <a:r>
              <a:rPr lang="ru-RU" sz="1200" spc="15" dirty="0">
                <a:cs typeface="Calibri"/>
              </a:rPr>
              <a:t>з</a:t>
            </a:r>
            <a:r>
              <a:rPr lang="ru-RU" sz="1200" spc="10" dirty="0">
                <a:cs typeface="Calibri"/>
              </a:rPr>
              <a:t>о</a:t>
            </a:r>
            <a:r>
              <a:rPr lang="ru-RU" sz="1200" spc="5" dirty="0">
                <a:cs typeface="Calibri"/>
              </a:rPr>
              <a:t>ва</a:t>
            </a:r>
            <a:r>
              <a:rPr lang="ru-RU" sz="1200" spc="15" dirty="0">
                <a:cs typeface="Calibri"/>
              </a:rPr>
              <a:t>ния</a:t>
            </a:r>
            <a:r>
              <a:rPr lang="ru-RU" sz="1200" spc="85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Щ</a:t>
            </a:r>
            <a:r>
              <a:rPr lang="ru-RU" sz="1200" dirty="0">
                <a:cs typeface="Calibri"/>
              </a:rPr>
              <a:t>е</a:t>
            </a:r>
            <a:r>
              <a:rPr lang="ru-RU" sz="1200" spc="15" dirty="0">
                <a:cs typeface="Calibri"/>
              </a:rPr>
              <a:t>рб</a:t>
            </a:r>
            <a:r>
              <a:rPr lang="ru-RU" sz="1200" spc="10" dirty="0">
                <a:cs typeface="Calibri"/>
              </a:rPr>
              <a:t>и</a:t>
            </a:r>
            <a:r>
              <a:rPr lang="ru-RU" sz="1200" dirty="0">
                <a:cs typeface="Calibri"/>
              </a:rPr>
              <a:t>н</a:t>
            </a:r>
            <a:r>
              <a:rPr lang="ru-RU" sz="1200" spc="15" dirty="0">
                <a:cs typeface="Calibri"/>
              </a:rPr>
              <a:t>о</a:t>
            </a:r>
            <a:r>
              <a:rPr lang="ru-RU" sz="1200" spc="5" dirty="0">
                <a:cs typeface="Calibri"/>
              </a:rPr>
              <a:t>в</a:t>
            </a:r>
            <a:r>
              <a:rPr lang="ru-RU" sz="1200" spc="15" dirty="0">
                <a:cs typeface="Calibri"/>
              </a:rPr>
              <a:t>с</a:t>
            </a:r>
            <a:r>
              <a:rPr lang="ru-RU" sz="1200" spc="10" dirty="0">
                <a:cs typeface="Calibri"/>
              </a:rPr>
              <a:t>ки</a:t>
            </a:r>
            <a:r>
              <a:rPr lang="ru-RU" sz="1200" spc="15" dirty="0">
                <a:cs typeface="Calibri"/>
              </a:rPr>
              <a:t>й</a:t>
            </a:r>
            <a:r>
              <a:rPr lang="ru-RU" sz="1200" spc="95" dirty="0">
                <a:cs typeface="Calibri"/>
              </a:rPr>
              <a:t> </a:t>
            </a:r>
            <a:r>
              <a:rPr lang="ru-RU" sz="1200" spc="15" dirty="0">
                <a:cs typeface="Calibri"/>
              </a:rPr>
              <a:t>р</a:t>
            </a:r>
            <a:r>
              <a:rPr lang="ru-RU" sz="1200" spc="5" dirty="0">
                <a:cs typeface="Calibri"/>
              </a:rPr>
              <a:t>а</a:t>
            </a:r>
            <a:r>
              <a:rPr lang="ru-RU" sz="1200" spc="10" dirty="0">
                <a:cs typeface="Calibri"/>
              </a:rPr>
              <a:t>й</a:t>
            </a:r>
            <a:r>
              <a:rPr lang="ru-RU" sz="1200" dirty="0">
                <a:cs typeface="Calibri"/>
              </a:rPr>
              <a:t>о</a:t>
            </a:r>
            <a:r>
              <a:rPr lang="ru-RU" sz="1200" spc="10" dirty="0">
                <a:cs typeface="Calibri"/>
              </a:rPr>
              <a:t>н,</a:t>
            </a:r>
            <a:r>
              <a:rPr lang="ru-RU" sz="1200" spc="90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и</a:t>
            </a:r>
            <a:r>
              <a:rPr lang="ru-RU" sz="1200" spc="20" dirty="0">
                <a:cs typeface="Calibri"/>
              </a:rPr>
              <a:t>м</a:t>
            </a:r>
            <a:r>
              <a:rPr lang="ru-RU" sz="1200" spc="5" dirty="0">
                <a:cs typeface="Calibri"/>
              </a:rPr>
              <a:t>е</a:t>
            </a:r>
            <a:r>
              <a:rPr lang="ru-RU" sz="1200" spc="15" dirty="0">
                <a:cs typeface="Calibri"/>
              </a:rPr>
              <a:t>ет</a:t>
            </a:r>
            <a:r>
              <a:rPr lang="ru-RU" sz="1200" spc="90" dirty="0">
                <a:cs typeface="Calibri"/>
              </a:rPr>
              <a:t> </a:t>
            </a:r>
            <a:r>
              <a:rPr lang="ru-RU" sz="1200" spc="-15" dirty="0">
                <a:cs typeface="Calibri"/>
              </a:rPr>
              <a:t>ц</a:t>
            </a:r>
            <a:r>
              <a:rPr lang="ru-RU" sz="1200" spc="-10" dirty="0">
                <a:cs typeface="Calibri"/>
              </a:rPr>
              <a:t>е</a:t>
            </a:r>
            <a:r>
              <a:rPr lang="ru-RU" sz="1200" dirty="0">
                <a:cs typeface="Calibri"/>
              </a:rPr>
              <a:t>л</a:t>
            </a:r>
            <a:r>
              <a:rPr lang="ru-RU" sz="1200" spc="15" dirty="0">
                <a:cs typeface="Calibri"/>
              </a:rPr>
              <a:t>е</a:t>
            </a:r>
            <a:r>
              <a:rPr lang="ru-RU" sz="1200" spc="10" dirty="0">
                <a:cs typeface="Calibri"/>
              </a:rPr>
              <a:t>в</a:t>
            </a:r>
            <a:r>
              <a:rPr lang="ru-RU" sz="1200" spc="15" dirty="0">
                <a:cs typeface="Calibri"/>
              </a:rPr>
              <a:t>ое</a:t>
            </a:r>
            <a:r>
              <a:rPr lang="ru-RU" sz="1200" spc="5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н</a:t>
            </a:r>
            <a:r>
              <a:rPr lang="ru-RU" sz="1200" spc="5" dirty="0">
                <a:cs typeface="Calibri"/>
              </a:rPr>
              <a:t>а</a:t>
            </a:r>
            <a:r>
              <a:rPr lang="ru-RU" sz="1200" spc="10" dirty="0">
                <a:cs typeface="Calibri"/>
              </a:rPr>
              <a:t>зн</a:t>
            </a:r>
            <a:r>
              <a:rPr lang="ru-RU" sz="1200" spc="5" dirty="0">
                <a:cs typeface="Calibri"/>
              </a:rPr>
              <a:t>а</a:t>
            </a:r>
            <a:r>
              <a:rPr lang="ru-RU" sz="1200" spc="10" dirty="0">
                <a:cs typeface="Calibri"/>
              </a:rPr>
              <a:t>чение</a:t>
            </a:r>
            <a:r>
              <a:rPr lang="ru-RU" sz="1200" spc="-20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и исп</a:t>
            </a:r>
            <a:r>
              <a:rPr lang="ru-RU" sz="1200" spc="-5" dirty="0">
                <a:cs typeface="Calibri"/>
              </a:rPr>
              <a:t>о</a:t>
            </a:r>
            <a:r>
              <a:rPr lang="ru-RU" sz="1200" spc="10" dirty="0">
                <a:cs typeface="Calibri"/>
              </a:rPr>
              <a:t>л</a:t>
            </a:r>
            <a:r>
              <a:rPr lang="ru-RU" sz="1200" spc="15" dirty="0">
                <a:cs typeface="Calibri"/>
              </a:rPr>
              <a:t>ь</a:t>
            </a:r>
            <a:r>
              <a:rPr lang="ru-RU" sz="1200" spc="10" dirty="0">
                <a:cs typeface="Calibri"/>
              </a:rPr>
              <a:t>з</a:t>
            </a:r>
            <a:r>
              <a:rPr lang="ru-RU" sz="1200" spc="-10" dirty="0">
                <a:cs typeface="Calibri"/>
              </a:rPr>
              <a:t>у</a:t>
            </a:r>
            <a:r>
              <a:rPr lang="ru-RU" sz="1200" spc="10" dirty="0">
                <a:cs typeface="Calibri"/>
              </a:rPr>
              <a:t>е</a:t>
            </a:r>
            <a:r>
              <a:rPr lang="ru-RU" sz="1200" spc="-5" dirty="0">
                <a:cs typeface="Calibri"/>
              </a:rPr>
              <a:t>т</a:t>
            </a:r>
            <a:r>
              <a:rPr lang="ru-RU" sz="1200" spc="10" dirty="0">
                <a:cs typeface="Calibri"/>
              </a:rPr>
              <a:t>ся</a:t>
            </a:r>
            <a:r>
              <a:rPr lang="ru-RU" sz="1200" spc="-20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в</a:t>
            </a:r>
            <a:r>
              <a:rPr lang="ru-RU" sz="1200" spc="5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со</a:t>
            </a:r>
            <a:r>
              <a:rPr lang="ru-RU" sz="1200" spc="-5" dirty="0">
                <a:cs typeface="Calibri"/>
              </a:rPr>
              <a:t>о</a:t>
            </a:r>
            <a:r>
              <a:rPr lang="ru-RU" sz="1200" spc="10" dirty="0">
                <a:cs typeface="Calibri"/>
              </a:rPr>
              <a:t>т</a:t>
            </a:r>
            <a:r>
              <a:rPr lang="ru-RU" sz="1200" dirty="0">
                <a:cs typeface="Calibri"/>
              </a:rPr>
              <a:t>в</a:t>
            </a:r>
            <a:r>
              <a:rPr lang="ru-RU" sz="1200" spc="10" dirty="0">
                <a:cs typeface="Calibri"/>
              </a:rPr>
              <a:t>е</a:t>
            </a:r>
            <a:r>
              <a:rPr lang="ru-RU" sz="1200" spc="-5" dirty="0">
                <a:cs typeface="Calibri"/>
              </a:rPr>
              <a:t>т</a:t>
            </a:r>
            <a:r>
              <a:rPr lang="ru-RU" sz="1200" spc="10" dirty="0">
                <a:cs typeface="Calibri"/>
              </a:rPr>
              <a:t>ст</a:t>
            </a:r>
            <a:r>
              <a:rPr lang="ru-RU" sz="1200" dirty="0">
                <a:cs typeface="Calibri"/>
              </a:rPr>
              <a:t>в</a:t>
            </a:r>
            <a:r>
              <a:rPr lang="ru-RU" sz="1200" spc="10" dirty="0">
                <a:cs typeface="Calibri"/>
              </a:rPr>
              <a:t>ии</a:t>
            </a:r>
            <a:r>
              <a:rPr lang="ru-RU" sz="1200" spc="15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с </a:t>
            </a:r>
            <a:r>
              <a:rPr lang="ru-RU" sz="1200" spc="5" dirty="0">
                <a:cs typeface="Calibri"/>
              </a:rPr>
              <a:t>у</a:t>
            </a:r>
            <a:r>
              <a:rPr lang="ru-RU" sz="1200" spc="10" dirty="0">
                <a:cs typeface="Calibri"/>
              </a:rPr>
              <a:t>ст</a:t>
            </a:r>
            <a:r>
              <a:rPr lang="ru-RU" sz="1200" dirty="0">
                <a:cs typeface="Calibri"/>
              </a:rPr>
              <a:t>а</a:t>
            </a:r>
            <a:r>
              <a:rPr lang="ru-RU" sz="1200" spc="10" dirty="0">
                <a:cs typeface="Calibri"/>
              </a:rPr>
              <a:t>но</a:t>
            </a:r>
            <a:r>
              <a:rPr lang="ru-RU" sz="1200" spc="-10" dirty="0">
                <a:cs typeface="Calibri"/>
              </a:rPr>
              <a:t>в</a:t>
            </a:r>
            <a:r>
              <a:rPr lang="ru-RU" sz="1200" spc="15" dirty="0">
                <a:cs typeface="Calibri"/>
              </a:rPr>
              <a:t>ленным</a:t>
            </a:r>
            <a:r>
              <a:rPr lang="ru-RU" sz="1200" spc="20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поряд</a:t>
            </a:r>
            <a:r>
              <a:rPr lang="ru-RU" sz="1200" spc="-5" dirty="0">
                <a:cs typeface="Calibri"/>
              </a:rPr>
              <a:t>к</a:t>
            </a:r>
            <a:r>
              <a:rPr lang="ru-RU" sz="1200" spc="15" dirty="0">
                <a:cs typeface="Calibri"/>
              </a:rPr>
              <a:t>ом</a:t>
            </a:r>
            <a:r>
              <a:rPr lang="ru-RU" sz="1200" spc="-10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на</a:t>
            </a:r>
            <a:r>
              <a:rPr lang="ru-RU" sz="1200" spc="5" dirty="0">
                <a:cs typeface="Calibri"/>
              </a:rPr>
              <a:t> </a:t>
            </a:r>
            <a:r>
              <a:rPr lang="ru-RU" sz="1200" spc="10" dirty="0">
                <a:cs typeface="Calibri"/>
              </a:rPr>
              <a:t>обес</a:t>
            </a:r>
            <a:r>
              <a:rPr lang="ru-RU" sz="1200" spc="15" dirty="0">
                <a:cs typeface="Calibri"/>
              </a:rPr>
              <a:t>п</a:t>
            </a:r>
            <a:r>
              <a:rPr lang="ru-RU" sz="1200" spc="10" dirty="0">
                <a:cs typeface="Calibri"/>
              </a:rPr>
              <a:t>е</a:t>
            </a:r>
            <a:r>
              <a:rPr lang="ru-RU" sz="1200" spc="15" dirty="0">
                <a:cs typeface="Calibri"/>
              </a:rPr>
              <a:t>ч</a:t>
            </a:r>
            <a:r>
              <a:rPr lang="ru-RU" sz="1200" spc="10" dirty="0">
                <a:cs typeface="Calibri"/>
              </a:rPr>
              <a:t>ение</a:t>
            </a:r>
            <a:r>
              <a:rPr lang="ru-RU" sz="1200" spc="-45" dirty="0">
                <a:cs typeface="Calibri"/>
              </a:rPr>
              <a:t> </a:t>
            </a:r>
            <a:r>
              <a:rPr lang="ru-RU" sz="1200" spc="5" dirty="0">
                <a:cs typeface="Calibri"/>
              </a:rPr>
              <a:t>д</a:t>
            </a:r>
            <a:r>
              <a:rPr lang="ru-RU" sz="1200" spc="10" dirty="0">
                <a:cs typeface="Calibri"/>
              </a:rPr>
              <a:t>ор</a:t>
            </a:r>
            <a:r>
              <a:rPr lang="ru-RU" sz="1200" spc="-5" dirty="0">
                <a:cs typeface="Calibri"/>
              </a:rPr>
              <a:t>о</a:t>
            </a:r>
            <a:r>
              <a:rPr lang="ru-RU" sz="1200" spc="15" dirty="0">
                <a:cs typeface="Calibri"/>
              </a:rPr>
              <a:t>жной</a:t>
            </a:r>
            <a:r>
              <a:rPr lang="ru-RU" sz="1200" spc="-25" dirty="0">
                <a:cs typeface="Calibri"/>
              </a:rPr>
              <a:t> </a:t>
            </a:r>
            <a:r>
              <a:rPr lang="ru-RU" sz="1200" spc="5" dirty="0">
                <a:cs typeface="Calibri"/>
              </a:rPr>
              <a:t>д</a:t>
            </a:r>
            <a:r>
              <a:rPr lang="ru-RU" sz="1200" spc="10" dirty="0">
                <a:cs typeface="Calibri"/>
              </a:rPr>
              <a:t>ея</a:t>
            </a:r>
            <a:r>
              <a:rPr lang="ru-RU" sz="1200" spc="-5" dirty="0">
                <a:cs typeface="Calibri"/>
              </a:rPr>
              <a:t>те</a:t>
            </a:r>
            <a:r>
              <a:rPr lang="ru-RU" sz="1200" spc="10" dirty="0">
                <a:cs typeface="Calibri"/>
              </a:rPr>
              <a:t>л</a:t>
            </a:r>
            <a:r>
              <a:rPr lang="ru-RU" sz="1200" spc="15" dirty="0">
                <a:cs typeface="Calibri"/>
              </a:rPr>
              <a:t>ь</a:t>
            </a:r>
            <a:r>
              <a:rPr lang="ru-RU" sz="1200" spc="10" dirty="0">
                <a:cs typeface="Calibri"/>
              </a:rPr>
              <a:t>нос</a:t>
            </a:r>
            <a:r>
              <a:rPr lang="ru-RU" sz="1200" spc="5" dirty="0">
                <a:cs typeface="Calibri"/>
              </a:rPr>
              <a:t>т</a:t>
            </a:r>
            <a:r>
              <a:rPr lang="ru-RU" sz="1200" spc="10" dirty="0">
                <a:cs typeface="Calibri"/>
              </a:rPr>
              <a:t>и</a:t>
            </a:r>
            <a:r>
              <a:rPr lang="ru-RU" sz="1200" spc="5" dirty="0">
                <a:cs typeface="Calibri"/>
              </a:rPr>
              <a:t>.</a:t>
            </a:r>
            <a:endParaRPr lang="ru-RU" sz="1200" dirty="0">
              <a:cs typeface="Calibri"/>
            </a:endParaRPr>
          </a:p>
          <a:p>
            <a:pPr>
              <a:lnSpc>
                <a:spcPct val="100000"/>
              </a:lnSpc>
              <a:spcBef>
                <a:spcPts val="38"/>
              </a:spcBef>
            </a:pPr>
            <a:endParaRPr lang="ru-RU" sz="750" dirty="0">
              <a:latin typeface="Times New Roman"/>
              <a:cs typeface="Times New Roman"/>
            </a:endParaRPr>
          </a:p>
          <a:p>
            <a:pPr marL="12700" marR="5080" algn="ctr">
              <a:tabLst>
                <a:tab pos="0" algn="ctr"/>
              </a:tabLst>
            </a:pPr>
            <a:r>
              <a:rPr lang="ru-RU" sz="1600" b="1" spc="-25" dirty="0">
                <a:solidFill>
                  <a:srgbClr val="7030A0"/>
                </a:solidFill>
                <a:latin typeface="Calibri"/>
                <a:cs typeface="Calibri"/>
              </a:rPr>
              <a:t>Динамика налоговых и неналоговых доходов бюджета муниципального  образования Щербиновский район в </a:t>
            </a:r>
            <a:r>
              <a:rPr lang="ru-RU" sz="1600" b="1" spc="-25" dirty="0" smtClean="0">
                <a:solidFill>
                  <a:srgbClr val="7030A0"/>
                </a:solidFill>
                <a:latin typeface="Calibri"/>
                <a:cs typeface="Calibri"/>
              </a:rPr>
              <a:t>2022 </a:t>
            </a:r>
            <a:r>
              <a:rPr lang="ru-RU" sz="1600" b="1" spc="-25" dirty="0">
                <a:solidFill>
                  <a:srgbClr val="7030A0"/>
                </a:solidFill>
                <a:latin typeface="Calibri"/>
                <a:cs typeface="Calibri"/>
              </a:rPr>
              <a:t>– </a:t>
            </a:r>
            <a:r>
              <a:rPr lang="ru-RU" sz="1600" b="1" spc="-25" dirty="0" smtClean="0">
                <a:solidFill>
                  <a:srgbClr val="7030A0"/>
                </a:solidFill>
                <a:latin typeface="Calibri"/>
                <a:cs typeface="Calibri"/>
              </a:rPr>
              <a:t>2027 </a:t>
            </a:r>
            <a:r>
              <a:rPr lang="ru-RU" sz="1600" b="1" spc="-25" dirty="0">
                <a:solidFill>
                  <a:srgbClr val="7030A0"/>
                </a:solidFill>
                <a:latin typeface="Calibri"/>
                <a:cs typeface="Calibri"/>
              </a:rPr>
              <a:t>годах</a:t>
            </a:r>
          </a:p>
          <a:p>
            <a:pPr marR="435609" algn="r">
              <a:lnSpc>
                <a:spcPct val="100000"/>
              </a:lnSpc>
              <a:spcBef>
                <a:spcPts val="660"/>
              </a:spcBef>
            </a:pPr>
            <a:r>
              <a:rPr lang="ru-RU" sz="1000" spc="-5" dirty="0" smtClean="0">
                <a:latin typeface="Times New Roman"/>
                <a:cs typeface="Times New Roman"/>
              </a:rPr>
              <a:t>    </a:t>
            </a:r>
            <a:r>
              <a:rPr lang="ru-RU" sz="1000" spc="-5" dirty="0">
                <a:latin typeface="Times New Roman"/>
                <a:cs typeface="Times New Roman"/>
              </a:rPr>
              <a:t>(</a:t>
            </a:r>
            <a:r>
              <a:rPr lang="ru-RU" sz="1000" spc="-5" dirty="0" err="1">
                <a:latin typeface="Times New Roman"/>
                <a:cs typeface="Times New Roman"/>
              </a:rPr>
              <a:t>м</a:t>
            </a:r>
            <a:r>
              <a:rPr lang="ru-RU" sz="1000" spc="-15" dirty="0" err="1">
                <a:latin typeface="Times New Roman"/>
                <a:cs typeface="Times New Roman"/>
              </a:rPr>
              <a:t>лн</a:t>
            </a:r>
            <a:r>
              <a:rPr lang="ru-RU" sz="1000" spc="-5" dirty="0" err="1">
                <a:latin typeface="Times New Roman"/>
                <a:cs typeface="Times New Roman"/>
              </a:rPr>
              <a:t>.</a:t>
            </a:r>
            <a:r>
              <a:rPr lang="ru-RU" sz="1000" dirty="0" err="1">
                <a:latin typeface="Times New Roman"/>
                <a:cs typeface="Times New Roman"/>
              </a:rPr>
              <a:t>р</a:t>
            </a:r>
            <a:r>
              <a:rPr lang="ru-RU" sz="1000" spc="-25" dirty="0" err="1">
                <a:latin typeface="Times New Roman"/>
                <a:cs typeface="Times New Roman"/>
              </a:rPr>
              <a:t>у</a:t>
            </a:r>
            <a:r>
              <a:rPr lang="ru-RU" sz="1000" spc="-5" dirty="0" err="1">
                <a:latin typeface="Times New Roman"/>
                <a:cs typeface="Times New Roman"/>
              </a:rPr>
              <a:t>б</a:t>
            </a:r>
            <a:r>
              <a:rPr lang="ru-RU" sz="1000" spc="-5" dirty="0">
                <a:latin typeface="Times New Roman"/>
                <a:cs typeface="Times New Roman"/>
              </a:rPr>
              <a:t>.)</a:t>
            </a:r>
            <a:endParaRPr lang="ru-RU" sz="1000" dirty="0">
              <a:latin typeface="Times New Roman"/>
              <a:cs typeface="Times New Roman"/>
            </a:endParaRPr>
          </a:p>
        </p:txBody>
      </p:sp>
      <p:graphicFrame>
        <p:nvGraphicFramePr>
          <p:cNvPr id="5" name="object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614626"/>
              </p:ext>
            </p:extLst>
          </p:nvPr>
        </p:nvGraphicFramePr>
        <p:xfrm>
          <a:off x="204573" y="3577833"/>
          <a:ext cx="6416674" cy="1646488"/>
        </p:xfrm>
        <a:graphic>
          <a:graphicData uri="http://schemas.openxmlformats.org/drawingml/2006/table">
            <a:tbl>
              <a:tblPr firstRow="1" lastRow="1" bandRow="1">
                <a:tableStyleId>{9DCAF9ED-07DC-4A11-8D7F-57B35C25682E}</a:tableStyleId>
              </a:tblPr>
              <a:tblGrid>
                <a:gridCol w="2144308"/>
                <a:gridCol w="720080"/>
                <a:gridCol w="720080"/>
                <a:gridCol w="720080"/>
                <a:gridCol w="720080"/>
                <a:gridCol w="720080"/>
                <a:gridCol w="671966"/>
              </a:tblGrid>
              <a:tr h="562121"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200" dirty="0"/>
                        <a:t>Факт 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200" dirty="0"/>
                        <a:t>20</a:t>
                      </a:r>
                      <a:r>
                        <a:rPr lang="ru-RU" sz="1200" dirty="0" smtClean="0"/>
                        <a:t>22</a:t>
                      </a:r>
                      <a:r>
                        <a:rPr sz="1200" spc="-20" dirty="0" smtClean="0"/>
                        <a:t> </a:t>
                      </a:r>
                      <a:r>
                        <a:rPr sz="1200" spc="-30" dirty="0"/>
                        <a:t>г</a:t>
                      </a:r>
                      <a:r>
                        <a:rPr sz="1200" spc="-40" dirty="0"/>
                        <a:t>о</a:t>
                      </a:r>
                      <a:r>
                        <a:rPr sz="1200" dirty="0"/>
                        <a:t>д</a:t>
                      </a:r>
                      <a:endParaRPr sz="12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200" dirty="0"/>
                        <a:t>Факт 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200" dirty="0"/>
                        <a:t>20</a:t>
                      </a:r>
                      <a:r>
                        <a:rPr lang="ru-RU" sz="1200" dirty="0" smtClean="0"/>
                        <a:t>23</a:t>
                      </a:r>
                      <a:r>
                        <a:rPr sz="1200" dirty="0" smtClean="0"/>
                        <a:t> </a:t>
                      </a:r>
                      <a:r>
                        <a:rPr sz="1200" dirty="0"/>
                        <a:t>год</a:t>
                      </a:r>
                      <a:endParaRPr sz="1200" b="1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200" dirty="0"/>
                        <a:t>Факт 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200" dirty="0" smtClean="0"/>
                        <a:t>2024 </a:t>
                      </a:r>
                      <a:r>
                        <a:rPr lang="ru-RU" sz="1200" dirty="0"/>
                        <a:t>год</a:t>
                      </a:r>
                      <a:endParaRPr sz="1200" b="1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200" dirty="0"/>
                        <a:t>План 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200" dirty="0" smtClean="0"/>
                        <a:t>2025</a:t>
                      </a:r>
                      <a:r>
                        <a:rPr sz="1200" dirty="0" smtClean="0"/>
                        <a:t> </a:t>
                      </a:r>
                      <a:r>
                        <a:rPr sz="1200" dirty="0"/>
                        <a:t>год</a:t>
                      </a:r>
                      <a:endParaRPr sz="1200" b="1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200" dirty="0"/>
                        <a:t>План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200" dirty="0" smtClean="0"/>
                        <a:t>2026 </a:t>
                      </a:r>
                      <a:r>
                        <a:rPr lang="ru-RU" sz="1200" dirty="0"/>
                        <a:t>год</a:t>
                      </a:r>
                      <a:endParaRPr sz="1200" b="1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200" dirty="0"/>
                        <a:t>План 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200" dirty="0" smtClean="0"/>
                        <a:t>2027 </a:t>
                      </a:r>
                      <a:r>
                        <a:rPr lang="ru-RU" sz="1200" dirty="0"/>
                        <a:t>год</a:t>
                      </a:r>
                      <a:endParaRPr sz="1200" b="1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</a:pPr>
                      <a:r>
                        <a:rPr sz="1500" dirty="0"/>
                        <a:t>Н</a:t>
                      </a:r>
                      <a:r>
                        <a:rPr sz="1500" spc="10" dirty="0"/>
                        <a:t>а</a:t>
                      </a:r>
                      <a:r>
                        <a:rPr sz="1500" dirty="0"/>
                        <a:t>ло</a:t>
                      </a:r>
                      <a:r>
                        <a:rPr sz="1500" spc="-30" dirty="0"/>
                        <a:t>г</a:t>
                      </a:r>
                      <a:r>
                        <a:rPr sz="1500" spc="-25" dirty="0"/>
                        <a:t>о</a:t>
                      </a:r>
                      <a:r>
                        <a:rPr sz="1500" dirty="0"/>
                        <a:t>вые</a:t>
                      </a:r>
                      <a:r>
                        <a:rPr sz="1500" spc="-5" dirty="0"/>
                        <a:t> </a:t>
                      </a:r>
                      <a:r>
                        <a:rPr sz="1500" dirty="0"/>
                        <a:t>д</a:t>
                      </a:r>
                      <a:r>
                        <a:rPr sz="1500" spc="-25" dirty="0"/>
                        <a:t>о</a:t>
                      </a:r>
                      <a:r>
                        <a:rPr sz="1500" spc="-50" dirty="0"/>
                        <a:t>х</a:t>
                      </a:r>
                      <a:r>
                        <a:rPr sz="1500" spc="-40" dirty="0"/>
                        <a:t>о</a:t>
                      </a:r>
                      <a:r>
                        <a:rPr sz="1500" dirty="0"/>
                        <a:t>ды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3510" algn="ctr">
                        <a:lnSpc>
                          <a:spcPct val="100000"/>
                        </a:lnSpc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308,7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351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333,2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351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378,0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351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396,9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351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374,0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351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357,3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502879">
                <a:tc>
                  <a:txBody>
                    <a:bodyPr/>
                    <a:lstStyle/>
                    <a:p>
                      <a:pPr marL="30480" marR="467359">
                        <a:lnSpc>
                          <a:spcPts val="1400"/>
                        </a:lnSpc>
                      </a:pPr>
                      <a:r>
                        <a:rPr sz="1500" dirty="0" err="1" smtClean="0"/>
                        <a:t>Н</a:t>
                      </a:r>
                      <a:r>
                        <a:rPr sz="1500" spc="-5" dirty="0" err="1" smtClean="0"/>
                        <a:t>е</a:t>
                      </a:r>
                      <a:r>
                        <a:rPr sz="1500" spc="5" dirty="0" err="1" smtClean="0"/>
                        <a:t>н</a:t>
                      </a:r>
                      <a:r>
                        <a:rPr sz="1500" spc="10" dirty="0" err="1" smtClean="0"/>
                        <a:t>а</a:t>
                      </a:r>
                      <a:r>
                        <a:rPr sz="1500" dirty="0" err="1" smtClean="0"/>
                        <a:t>ло</a:t>
                      </a:r>
                      <a:r>
                        <a:rPr sz="1500" spc="-30" dirty="0" err="1" smtClean="0"/>
                        <a:t>г</a:t>
                      </a:r>
                      <a:r>
                        <a:rPr lang="ru-RU" sz="1500" spc="-30" dirty="0" smtClean="0"/>
                        <a:t>о</a:t>
                      </a:r>
                      <a:r>
                        <a:rPr sz="1500" dirty="0" err="1" smtClean="0"/>
                        <a:t>вые</a:t>
                      </a:r>
                      <a:r>
                        <a:rPr sz="1500" dirty="0" smtClean="0"/>
                        <a:t> </a:t>
                      </a:r>
                      <a:r>
                        <a:rPr sz="1500" dirty="0"/>
                        <a:t>д</a:t>
                      </a:r>
                      <a:r>
                        <a:rPr sz="1500" spc="-25" dirty="0"/>
                        <a:t>о</a:t>
                      </a:r>
                      <a:r>
                        <a:rPr sz="1500" spc="-50" dirty="0"/>
                        <a:t>х</a:t>
                      </a:r>
                      <a:r>
                        <a:rPr sz="1500" spc="-40" dirty="0"/>
                        <a:t>о</a:t>
                      </a:r>
                      <a:r>
                        <a:rPr sz="1500" dirty="0"/>
                        <a:t>ды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1610" algn="ctr">
                        <a:lnSpc>
                          <a:spcPct val="100000"/>
                        </a:lnSpc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35,5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161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35,4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161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41,3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161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33,3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161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25,0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8161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25,3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934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500" dirty="0"/>
                        <a:t>Ито</a:t>
                      </a:r>
                      <a:r>
                        <a:rPr sz="1500" spc="-30" dirty="0"/>
                        <a:t>г</a:t>
                      </a:r>
                      <a:r>
                        <a:rPr sz="1500" dirty="0"/>
                        <a:t>о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3510" algn="ctr">
                        <a:lnSpc>
                          <a:spcPct val="100000"/>
                        </a:lnSpc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344,2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351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368,6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351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419,3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351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430,2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351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399,0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3510" algn="ctr">
                        <a:lnSpc>
                          <a:spcPct val="100000"/>
                        </a:lnSpc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382,6</a:t>
                      </a:r>
                      <a:endParaRPr sz="15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915247607"/>
              </p:ext>
            </p:extLst>
          </p:nvPr>
        </p:nvGraphicFramePr>
        <p:xfrm>
          <a:off x="620689" y="5508104"/>
          <a:ext cx="5836724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6730</TotalTime>
  <Words>2951</Words>
  <Application>Microsoft Office PowerPoint</Application>
  <PresentationFormat>Экран (4:3)</PresentationFormat>
  <Paragraphs>1124</Paragraphs>
  <Slides>20</Slides>
  <Notes>20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Исполнительная</vt:lpstr>
      <vt:lpstr>Пакет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образование</dc:title>
  <dc:creator>Варуша</dc:creator>
  <cp:lastModifiedBy>Виктория С. Колмыкова</cp:lastModifiedBy>
  <cp:revision>469</cp:revision>
  <cp:lastPrinted>2025-03-11T12:59:54Z</cp:lastPrinted>
  <dcterms:created xsi:type="dcterms:W3CDTF">2016-06-09T14:39:43Z</dcterms:created>
  <dcterms:modified xsi:type="dcterms:W3CDTF">2025-03-12T07:00:51Z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2015-04-09T00:00:00Z</vt:filetime>
  </property>
  <property fmtid="{D5CDD505-2E9C-101B-9397-08002B2CF9AE}" pid="3" name="LastSaved">
    <vt:filetime>2016-06-09T00:00:00Z</vt:filetime>
  </property>
</Properties>
</file>