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5" r:id="rId5"/>
    <p:sldId id="276" r:id="rId6"/>
    <p:sldId id="266" r:id="rId7"/>
    <p:sldId id="267" r:id="rId8"/>
    <p:sldId id="274" r:id="rId9"/>
    <p:sldId id="268" r:id="rId10"/>
    <p:sldId id="258" r:id="rId11"/>
    <p:sldId id="270" r:id="rId12"/>
    <p:sldId id="264" r:id="rId13"/>
    <p:sldId id="271" r:id="rId14"/>
    <p:sldId id="282" r:id="rId15"/>
    <p:sldId id="283" r:id="rId16"/>
    <p:sldId id="265" r:id="rId1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A40"/>
    <a:srgbClr val="6666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1" autoAdjust="0"/>
    <p:restoredTop sz="86323" autoAdjust="0"/>
  </p:normalViewPr>
  <p:slideViewPr>
    <p:cSldViewPr>
      <p:cViewPr>
        <p:scale>
          <a:sx n="90" d="100"/>
          <a:sy n="90" d="100"/>
        </p:scale>
        <p:origin x="-337" y="2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письменных обращений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87</c:v>
                </c:pt>
                <c:pt idx="2">
                  <c:v>66</c:v>
                </c:pt>
                <c:pt idx="3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25-4155-9E03-BDD0C19A5A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администрацию Краснодарского края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37</c:v>
                </c:pt>
                <c:pt idx="2">
                  <c:v>38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25-4155-9E03-BDD0C19A5A5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Обращения к Президенту РФ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25-4155-9E03-BDD0C19A5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34784"/>
        <c:axId val="45653312"/>
        <c:axId val="0"/>
      </c:bar3DChart>
      <c:catAx>
        <c:axId val="4933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653312"/>
        <c:crosses val="autoZero"/>
        <c:auto val="1"/>
        <c:lblAlgn val="ctr"/>
        <c:lblOffset val="100"/>
        <c:noMultiLvlLbl val="0"/>
      </c:catAx>
      <c:valAx>
        <c:axId val="45653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33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03385203062539"/>
          <c:y val="3.8965059055118108E-2"/>
          <c:w val="0.31342602004032649"/>
          <c:h val="0.872069881889763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12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3.5053914710925976E-2"/>
          <c:y val="8.6339696266295368E-2"/>
          <c:w val="0.58189043670523821"/>
          <c:h val="0.83647786444011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Принято граждан главой на личных приемах</c:v>
                </c:pt>
              </c:strCache>
            </c:strRef>
          </c:tx>
          <c:spPr>
            <a:solidFill>
              <a:srgbClr val="9999FF"/>
            </a:solidFill>
            <a:ln w="1267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22</c:v>
                </c:pt>
                <c:pt idx="1">
                  <c:v>46</c:v>
                </c:pt>
                <c:pt idx="2">
                  <c:v>39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A9-4271-8C5C-9B90F238E6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Принято граждан заместителями главы</c:v>
                </c:pt>
              </c:strCache>
            </c:strRef>
          </c:tx>
          <c:spPr>
            <a:solidFill>
              <a:srgbClr val="FFFF00"/>
            </a:solidFill>
            <a:ln w="1267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4 кв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A9-4271-8C5C-9B90F238E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449792"/>
        <c:axId val="82307328"/>
        <c:axId val="0"/>
      </c:bar3DChart>
      <c:catAx>
        <c:axId val="3644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230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2307328"/>
        <c:scaling>
          <c:orientation val="minMax"/>
        </c:scaling>
        <c:delete val="0"/>
        <c:axPos val="l"/>
        <c:majorGridlines>
          <c:spPr>
            <a:ln w="3169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6449792"/>
        <c:crosses val="autoZero"/>
        <c:crossBetween val="between"/>
      </c:valAx>
      <c:spPr>
        <a:noFill/>
        <a:ln w="25348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53606746871356259"/>
          <c:y val="0.18091462306771638"/>
          <c:w val="0.44843868474773979"/>
          <c:h val="0.64704286145709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7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50800" cap="rnd" cmpd="dbl">
              <a:solidFill>
                <a:srgbClr val="002060"/>
              </a:solidFill>
              <a:prstDash val="dash"/>
              <a:miter lim="800000"/>
            </a:ln>
          </c:spPr>
          <c:dPt>
            <c:idx val="2"/>
            <c:bubble3D val="0"/>
            <c:spPr>
              <a:solidFill>
                <a:srgbClr val="00B0F0"/>
              </a:solidFill>
              <a:ln w="50800" cap="rnd" cmpd="dbl">
                <a:solidFill>
                  <a:srgbClr val="002060"/>
                </a:solidFill>
                <a:prstDash val="dash"/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9C-4D8E-9CDD-CADAAFEEECCF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50800" cap="rnd" cmpd="dbl">
                <a:solidFill>
                  <a:srgbClr val="002060"/>
                </a:solidFill>
                <a:prstDash val="dash"/>
                <a:miter lim="800000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9C-4D8E-9CDD-CADAAFEEECCF}"/>
              </c:ext>
            </c:extLst>
          </c:dPt>
          <c:dLbls>
            <c:dLbl>
              <c:idx val="2"/>
              <c:layout>
                <c:manualLayout>
                  <c:x val="-7.5389326334208223E-2"/>
                  <c:y val="-0.1846031687573197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24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C-4D8E-9CDD-CADAAFEEECCF}"/>
                </c:ext>
              </c:extLst>
            </c:dLbl>
            <c:dLbl>
              <c:idx val="3"/>
              <c:layout>
                <c:manualLayout>
                  <c:x val="5.0502211529114417E-2"/>
                  <c:y val="0.186886559666477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22</a:t>
                    </a:r>
                    <a:endParaRPr 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C-4D8E-9CDD-CADAAFEEEC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2">
                  <c:v>Принято главой МО</c:v>
                </c:pt>
                <c:pt idx="3">
                  <c:v>Принято заместителями главы МО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>
                  <c:v>124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9C-4D8E-9CDD-CADAAFEEE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28000">
                  <a:srgbClr val="FFF200"/>
                </a:gs>
                <a:gs pos="49000">
                  <a:srgbClr val="FF7A00"/>
                </a:gs>
                <a:gs pos="79000">
                  <a:srgbClr val="FF0300"/>
                </a:gs>
                <a:gs pos="95000">
                  <a:srgbClr val="4D0808"/>
                </a:gs>
              </a:gsLst>
              <a:lin ang="0" scaled="1"/>
              <a:tileRect/>
            </a:gradFill>
          </c:spPr>
          <c:invertIfNegative val="0"/>
          <c:cat>
            <c:strRef>
              <c:f>Лист1!$A$2:$A$8</c:f>
              <c:strCache>
                <c:ptCount val="4"/>
                <c:pt idx="0">
                  <c:v>Шабельское с.п.</c:v>
                </c:pt>
                <c:pt idx="1">
                  <c:v>Николаевское с.п.</c:v>
                </c:pt>
                <c:pt idx="2">
                  <c:v>Екатериновское с.п.</c:v>
                </c:pt>
                <c:pt idx="3">
                  <c:v>Ейскоукрепленское с.п.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456448"/>
        <c:axId val="82312512"/>
      </c:barChart>
      <c:catAx>
        <c:axId val="3645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82312512"/>
        <c:crossesAt val="0"/>
        <c:auto val="1"/>
        <c:lblAlgn val="ctr"/>
        <c:lblOffset val="100"/>
        <c:noMultiLvlLbl val="0"/>
      </c:catAx>
      <c:valAx>
        <c:axId val="82312512"/>
        <c:scaling>
          <c:orientation val="minMax"/>
          <c:max val="6.2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5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0267650332920783E-2"/>
          <c:w val="0.9526814093826973"/>
          <c:h val="0.989732349667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7E-4DD1-A60B-CAC861AD073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7E-4DD1-A60B-CAC861AD073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7E-4DD1-A60B-CAC861AD073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7E-4DD1-A60B-CAC861AD0738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7E-4DD1-A60B-CAC861AD0738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7E-4DD1-A60B-CAC861AD073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17E-4DD1-A60B-CAC861AD0738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17E-4DD1-A60B-CAC861AD073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17E-4DD1-A60B-CAC861AD0738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17E-4DD1-A60B-CAC861AD073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17E-4DD1-A60B-CAC861AD0738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17E-4DD1-A60B-CAC861AD0738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17E-4DD1-A60B-CAC861AD073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17E-4DD1-A60B-CAC861AD0738}"/>
              </c:ext>
            </c:extLst>
          </c:dPt>
          <c:dLbls>
            <c:dLbl>
              <c:idx val="0"/>
              <c:layout>
                <c:manualLayout>
                  <c:x val="4.3068983520256038E-2"/>
                  <c:y val="-2.38422160401765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390979580127504E-2"/>
                  <c:y val="3.2110696547957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816302723692019E-2"/>
                  <c:y val="-2.844614794428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755970355223393E-2"/>
                  <c:y val="-5.68922958885778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555464311109728E-2"/>
                  <c:y val="-5.6892295888576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7513157554836176E-2"/>
                  <c:y val="3.21130807695588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671526793010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292688124822402"/>
                  <c:y val="-2.384221602907415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292689824325739"/>
                  <c:y val="-5.68922958885767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2199558401052877"/>
                  <c:y val="-6.0561612935451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24123328198567251"/>
                  <c:y val="-3.0281998578526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24324073532750781"/>
                  <c:y val="-6.0559228713848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31015035166123045"/>
                  <c:y val="-5.87257623012124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.47766070843456709"/>
                  <c:y val="-3.577762937322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.43167367768443332"/>
                  <c:y val="-3.0279614356924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Лист1!$A$4:$A$18</c:f>
              <c:strCache>
                <c:ptCount val="15"/>
                <c:pt idx="0">
                  <c:v>Категория 15</c:v>
                </c:pt>
                <c:pt idx="1">
                  <c:v>Категория 14</c:v>
                </c:pt>
                <c:pt idx="2">
                  <c:v>Категория 13</c:v>
                </c:pt>
                <c:pt idx="3">
                  <c:v>Категория 12</c:v>
                </c:pt>
                <c:pt idx="4">
                  <c:v>Категория 11</c:v>
                </c:pt>
                <c:pt idx="5">
                  <c:v>Категория 10</c:v>
                </c:pt>
                <c:pt idx="6">
                  <c:v>Категория 9</c:v>
                </c:pt>
                <c:pt idx="7">
                  <c:v>Категория 8</c:v>
                </c:pt>
                <c:pt idx="8">
                  <c:v>Категория 7</c:v>
                </c:pt>
                <c:pt idx="9">
                  <c:v>Категория 6</c:v>
                </c:pt>
                <c:pt idx="10">
                  <c:v>Категория 5</c:v>
                </c:pt>
                <c:pt idx="11">
                  <c:v>Категория 4</c:v>
                </c:pt>
                <c:pt idx="12">
                  <c:v>Категория 3</c:v>
                </c:pt>
                <c:pt idx="13">
                  <c:v>Категория 2</c:v>
                </c:pt>
                <c:pt idx="14">
                  <c:v>Коммунальное хозяйство</c:v>
                </c:pt>
              </c:strCache>
            </c:strRef>
          </c:cat>
          <c:val>
            <c:numRef>
              <c:f>Лист1!$B$5:$B$18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6</c:v>
                </c:pt>
                <c:pt idx="8">
                  <c:v>6</c:v>
                </c:pt>
                <c:pt idx="9">
                  <c:v>10</c:v>
                </c:pt>
                <c:pt idx="10">
                  <c:v>11</c:v>
                </c:pt>
                <c:pt idx="11">
                  <c:v>11</c:v>
                </c:pt>
                <c:pt idx="12">
                  <c:v>15</c:v>
                </c:pt>
                <c:pt idx="13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817E-4DD1-A60B-CAC861AD0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300288"/>
        <c:axId val="45467328"/>
      </c:barChart>
      <c:catAx>
        <c:axId val="36300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5467328"/>
        <c:crosses val="autoZero"/>
        <c:auto val="1"/>
        <c:lblAlgn val="ctr"/>
        <c:lblOffset val="100"/>
        <c:noMultiLvlLbl val="0"/>
      </c:catAx>
      <c:valAx>
        <c:axId val="45467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300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30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5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2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6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0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0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8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6327-9CED-4A96-AE9A-BD88999B0F08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F9CA1-F4A6-429D-B7BC-F31F190CB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gif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taradm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9470"/>
            <a:ext cx="3779581" cy="5143500"/>
          </a:xfrm>
          <a:prstGeom prst="rect">
            <a:avLst/>
          </a:prstGeom>
          <a:ln>
            <a:noFill/>
          </a:ln>
        </p:spPr>
      </p:pic>
      <p:pic>
        <p:nvPicPr>
          <p:cNvPr id="1028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4" y="267494"/>
            <a:ext cx="2166938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76351" y="2456374"/>
            <a:ext cx="43877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95A40"/>
                </a:solidFill>
              </a:rPr>
              <a:t>ОБЗОР</a:t>
            </a:r>
            <a:r>
              <a:rPr lang="ru-RU" dirty="0" smtClean="0">
                <a:solidFill>
                  <a:srgbClr val="495A40"/>
                </a:solidFill>
              </a:rPr>
              <a:t> </a:t>
            </a:r>
          </a:p>
          <a:p>
            <a:pPr algn="ctr"/>
            <a:r>
              <a:rPr lang="ru-RU" sz="2400" u="sng" dirty="0" smtClean="0">
                <a:solidFill>
                  <a:srgbClr val="495A40"/>
                </a:solidFill>
              </a:rPr>
              <a:t>ОБРАЩЕНИЙ ГРАЖДАН,</a:t>
            </a:r>
          </a:p>
          <a:p>
            <a:pPr algn="ctr"/>
            <a:r>
              <a:rPr lang="ru-RU" sz="2400" u="sng" dirty="0">
                <a:solidFill>
                  <a:srgbClr val="495A40"/>
                </a:solidFill>
              </a:rPr>
              <a:t>п</a:t>
            </a:r>
            <a:r>
              <a:rPr lang="ru-RU" sz="2400" u="sng" dirty="0" smtClean="0">
                <a:solidFill>
                  <a:srgbClr val="495A40"/>
                </a:solidFill>
              </a:rPr>
              <a:t>оступивших в администрацию </a:t>
            </a:r>
          </a:p>
          <a:p>
            <a:pPr algn="ctr"/>
            <a:r>
              <a:rPr lang="ru-RU" sz="2400" u="sng" dirty="0" smtClean="0">
                <a:solidFill>
                  <a:srgbClr val="495A40"/>
                </a:solidFill>
              </a:rPr>
              <a:t>муниципального образования </a:t>
            </a:r>
          </a:p>
          <a:p>
            <a:pPr algn="ctr"/>
            <a:r>
              <a:rPr lang="ru-RU" sz="2400" u="sng" dirty="0" smtClean="0">
                <a:solidFill>
                  <a:srgbClr val="495A40"/>
                </a:solidFill>
              </a:rPr>
              <a:t>Щербиновский район </a:t>
            </a:r>
          </a:p>
          <a:p>
            <a:pPr algn="ctr"/>
            <a:r>
              <a:rPr lang="ru-RU" sz="2400" u="sng" dirty="0" smtClean="0">
                <a:solidFill>
                  <a:srgbClr val="495A40"/>
                </a:solidFill>
              </a:rPr>
              <a:t>в 2022 году</a:t>
            </a:r>
            <a:endParaRPr lang="ru-RU" sz="2400" u="sng" dirty="0">
              <a:solidFill>
                <a:srgbClr val="495A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3834" y="764928"/>
            <a:ext cx="199169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Коммунальное хозяйство</a:t>
            </a:r>
            <a:endParaRPr lang="ru-RU" sz="1300" dirty="0"/>
          </a:p>
        </p:txBody>
      </p:sp>
      <p:sp>
        <p:nvSpPr>
          <p:cNvPr id="8" name="TextBox 7"/>
          <p:cNvSpPr txBox="1"/>
          <p:nvPr/>
        </p:nvSpPr>
        <p:spPr>
          <a:xfrm>
            <a:off x="1183799" y="2546842"/>
            <a:ext cx="223881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Строительство и архитектура</a:t>
            </a:r>
            <a:endParaRPr lang="ru-R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886060" y="1652302"/>
            <a:ext cx="254415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Транспорт и дорожное хозяйство</a:t>
            </a:r>
            <a:endParaRPr lang="ru-RU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921185" y="3727275"/>
            <a:ext cx="253434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Экология и природопользование</a:t>
            </a:r>
            <a:endParaRPr lang="ru-RU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1696808" y="1944690"/>
            <a:ext cx="1706493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Жилищное хозяйство</a:t>
            </a:r>
            <a:endParaRPr lang="ru-RU" sz="1300" dirty="0"/>
          </a:p>
        </p:txBody>
      </p:sp>
      <p:sp>
        <p:nvSpPr>
          <p:cNvPr id="12" name="TextBox 11"/>
          <p:cNvSpPr txBox="1"/>
          <p:nvPr/>
        </p:nvSpPr>
        <p:spPr>
          <a:xfrm>
            <a:off x="70929" y="2850111"/>
            <a:ext cx="3359289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Экономика, малый и средний бизнес</a:t>
            </a:r>
            <a:endParaRPr lang="ru-RU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173917" y="3142499"/>
            <a:ext cx="326204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Безопасность и обеспечение правопорядка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1421335" y="1064296"/>
            <a:ext cx="2008883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Социальное обеспечение</a:t>
            </a:r>
            <a:endParaRPr lang="ru-RU" sz="1300" dirty="0"/>
          </a:p>
        </p:txBody>
      </p:sp>
      <p:sp>
        <p:nvSpPr>
          <p:cNvPr id="15" name="TextBox 14"/>
          <p:cNvSpPr txBox="1"/>
          <p:nvPr/>
        </p:nvSpPr>
        <p:spPr>
          <a:xfrm>
            <a:off x="94018" y="1359914"/>
            <a:ext cx="3332023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300" dirty="0" smtClean="0"/>
              <a:t>Образование и культура</a:t>
            </a:r>
            <a:endParaRPr lang="ru-RU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1958317" y="4344861"/>
            <a:ext cx="1455398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Здравоохранение</a:t>
            </a:r>
            <a:endParaRPr lang="ru-RU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124778" y="4661209"/>
            <a:ext cx="184731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endParaRPr lang="ru-RU" sz="13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831781" y="3434887"/>
            <a:ext cx="1571520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Сельское хозяйство</a:t>
            </a:r>
            <a:endParaRPr lang="ru-RU" sz="1300" dirty="0"/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76779863"/>
              </p:ext>
            </p:extLst>
          </p:nvPr>
        </p:nvGraphicFramePr>
        <p:xfrm>
          <a:off x="3440456" y="759356"/>
          <a:ext cx="5884072" cy="419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71600" y="5704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ОСНОВНЫЕ ТЕМЫ</a:t>
            </a:r>
          </a:p>
          <a:p>
            <a:pPr algn="ctr"/>
            <a:r>
              <a:rPr lang="ru-RU" sz="2000" dirty="0" smtClean="0"/>
              <a:t>обращений граждан поступивших в 202</a:t>
            </a:r>
            <a:r>
              <a:rPr lang="en-US" sz="2000" dirty="0" smtClean="0"/>
              <a:t>2</a:t>
            </a:r>
            <a:r>
              <a:rPr lang="ru-RU" sz="2000" dirty="0" smtClean="0"/>
              <a:t> году</a:t>
            </a:r>
            <a:endParaRPr lang="ru-RU" sz="2000" dirty="0"/>
          </a:p>
        </p:txBody>
      </p:sp>
      <p:pic>
        <p:nvPicPr>
          <p:cNvPr id="21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06222" y="2243969"/>
            <a:ext cx="1816395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Земельные отношения</a:t>
            </a:r>
            <a:endParaRPr lang="ru-RU" sz="1300" dirty="0"/>
          </a:p>
        </p:txBody>
      </p:sp>
      <p:sp>
        <p:nvSpPr>
          <p:cNvPr id="23" name="TextBox 22"/>
          <p:cNvSpPr txBox="1"/>
          <p:nvPr/>
        </p:nvSpPr>
        <p:spPr>
          <a:xfrm>
            <a:off x="1708606" y="4019663"/>
            <a:ext cx="1694695" cy="29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/>
            <a:r>
              <a:rPr lang="ru-RU" sz="1300" dirty="0" smtClean="0"/>
              <a:t>Трудовые отношения</a:t>
            </a:r>
            <a:endParaRPr lang="ru-RU" sz="13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69535" y="4661209"/>
            <a:ext cx="136768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300" dirty="0">
                <a:solidFill>
                  <a:prstClr val="black"/>
                </a:solidFill>
              </a:rPr>
              <a:t>Прочие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46476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734" y="1850291"/>
            <a:ext cx="82787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	С </a:t>
            </a:r>
            <a:r>
              <a:rPr lang="ru-RU" sz="1600" dirty="0"/>
              <a:t>1 июля 2017 года вступил в силу Указ Президента </a:t>
            </a:r>
            <a:r>
              <a:rPr lang="ru-RU" sz="1600" dirty="0" smtClean="0"/>
              <a:t>РФ от </a:t>
            </a:r>
            <a:r>
              <a:rPr lang="ru-RU" sz="1600" dirty="0"/>
              <a:t>17.04.2017 </a:t>
            </a:r>
            <a:r>
              <a:rPr lang="ru-RU" sz="1600" dirty="0" smtClean="0"/>
              <a:t>года № </a:t>
            </a:r>
            <a:r>
              <a:rPr lang="ru-RU" sz="1600" dirty="0"/>
              <a:t>171 «О мониторинге и анализе результатов рассмотрения обращений граждан и организаций». В соответствии с этим </a:t>
            </a:r>
            <a:r>
              <a:rPr lang="ru-RU" sz="1600" dirty="0" smtClean="0"/>
              <a:t>Указом </a:t>
            </a:r>
            <a:r>
              <a:rPr lang="ru-RU" sz="1600" dirty="0"/>
              <a:t>информация о результатах рассмотрения обращений граждан ежемесячно предоставляется в администрацию </a:t>
            </a:r>
            <a:r>
              <a:rPr lang="ru-RU" sz="1600" dirty="0" smtClean="0"/>
              <a:t>Президента РФ. </a:t>
            </a:r>
            <a:r>
              <a:rPr lang="ru-RU" sz="1600" dirty="0"/>
              <a:t>Данную информацию </a:t>
            </a:r>
            <a:r>
              <a:rPr lang="ru-RU" sz="1600" dirty="0" smtClean="0"/>
              <a:t>регулярно и своевременно предоставляет администрация муниципального образования Щербиновский район, </a:t>
            </a:r>
            <a:r>
              <a:rPr lang="ru-RU" sz="1600" dirty="0"/>
              <a:t>в том числе и сельские </a:t>
            </a:r>
            <a:r>
              <a:rPr lang="ru-RU" sz="1600" dirty="0" smtClean="0"/>
              <a:t>поселения Щербиновского района. 	Исполнение Указа сельскими поселениями Щербиновского района тщательно </a:t>
            </a:r>
            <a:r>
              <a:rPr lang="ru-RU" sz="1600" dirty="0" err="1" smtClean="0"/>
              <a:t>мониторится</a:t>
            </a:r>
            <a:r>
              <a:rPr lang="ru-RU" sz="1600" dirty="0" smtClean="0"/>
              <a:t> сектором по работе с обращениями граждан отдела муниципальной службы, кадровой политики и делопроизводства администрации муниципального образования Щербиновский район в целях недопущения нарушения Указа Президента РФ. </a:t>
            </a:r>
            <a:r>
              <a:rPr lang="ru-RU" sz="1600" dirty="0"/>
              <a:t>В </a:t>
            </a:r>
            <a:r>
              <a:rPr lang="ru-RU" sz="1600" dirty="0" smtClean="0"/>
              <a:t>20</a:t>
            </a:r>
            <a:r>
              <a:rPr lang="en-US" sz="1600" dirty="0" smtClean="0"/>
              <a:t>2</a:t>
            </a:r>
            <a:r>
              <a:rPr lang="en-US" sz="1600" dirty="0"/>
              <a:t>2</a:t>
            </a:r>
            <a:r>
              <a:rPr lang="ru-RU" sz="1600" dirty="0" smtClean="0"/>
              <a:t> году, </a:t>
            </a:r>
            <a:r>
              <a:rPr lang="ru-RU" sz="1600" dirty="0"/>
              <a:t>равно как и в </a:t>
            </a:r>
            <a:r>
              <a:rPr lang="ru-RU" sz="1600" dirty="0" smtClean="0"/>
              <a:t>предыдущие годы, </a:t>
            </a:r>
            <a:r>
              <a:rPr lang="ru-RU" sz="1600" dirty="0"/>
              <a:t>нарушений исполнения требований данного Указа в органах местного </a:t>
            </a:r>
            <a:r>
              <a:rPr lang="ru-RU" sz="1600" dirty="0" smtClean="0"/>
              <a:t>самоуправления муниципального образования Щербиновский район </a:t>
            </a:r>
            <a:r>
              <a:rPr lang="ru-RU" sz="1600" dirty="0"/>
              <a:t>не имеется.</a:t>
            </a:r>
          </a:p>
        </p:txBody>
      </p:sp>
      <p:pic>
        <p:nvPicPr>
          <p:cNvPr id="3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Desktop\пр\Г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0"/>
            <a:ext cx="1477964" cy="14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1634" y="1287800"/>
            <a:ext cx="3337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Указ Президента РФ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т 17.04.2017 года № 171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6027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пр\821_n1516789_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5606"/>
            <a:ext cx="640861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671" y="128499"/>
            <a:ext cx="1296144" cy="15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esktop\пр\ее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486"/>
            <a:ext cx="1368152" cy="1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267494"/>
            <a:ext cx="289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Приемы граждан в </a:t>
            </a:r>
          </a:p>
          <a:p>
            <a:r>
              <a:rPr lang="ru-RU" sz="2400" b="1" dirty="0" smtClean="0"/>
              <a:t>режиме видеосвязи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2815" y="4587974"/>
            <a:ext cx="32426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Ежедневно с 10.00 до 17.00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06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882" y="1635646"/>
            <a:ext cx="820511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/>
              <a:t>	</a:t>
            </a:r>
            <a:r>
              <a:rPr lang="ru-RU" sz="1700" dirty="0"/>
              <a:t>Ежедневно по установленному графику  в органах исполнительной власти и местного самоуправления Краснодарского края, в том числе, и поселенческого уровня, осуществляется одновременная работа всех автоматизированных рабочих мест, с целью проведения приемов граждан в режиме видеосвязи, что позволяет населению  обращаться в органы исполнительной власти Краснодарского края по вопросам, относящимся к их компетенции.</a:t>
            </a:r>
          </a:p>
          <a:p>
            <a:pPr indent="457200" algn="just"/>
            <a:r>
              <a:rPr lang="ru-RU" sz="1700" dirty="0" smtClean="0"/>
              <a:t>	В 202</a:t>
            </a:r>
            <a:r>
              <a:rPr lang="en-US" sz="1700" dirty="0" smtClean="0"/>
              <a:t>2</a:t>
            </a:r>
            <a:r>
              <a:rPr lang="ru-RU" sz="1700" dirty="0" smtClean="0"/>
              <a:t> году пять человек обратились </a:t>
            </a:r>
            <a:r>
              <a:rPr lang="ru-RU" sz="1700" dirty="0"/>
              <a:t>через районную администрацию со своими вопросами в </a:t>
            </a:r>
            <a:r>
              <a:rPr lang="ru-RU" sz="1700" dirty="0" smtClean="0"/>
              <a:t>министерство </a:t>
            </a:r>
            <a:r>
              <a:rPr lang="ru-RU" sz="1700" dirty="0"/>
              <a:t>здравоохранения Краснодарского края, </a:t>
            </a:r>
            <a:r>
              <a:rPr lang="ru-RU" sz="1700" dirty="0" smtClean="0"/>
              <a:t>департамент </a:t>
            </a:r>
            <a:r>
              <a:rPr lang="ru-RU" sz="1700" dirty="0"/>
              <a:t>имущественных отношений Краснодарского края, </a:t>
            </a:r>
            <a:r>
              <a:rPr lang="ru-RU" sz="1700" dirty="0" smtClean="0"/>
              <a:t>государственную жилищную </a:t>
            </a:r>
            <a:r>
              <a:rPr lang="ru-RU" sz="1700" dirty="0"/>
              <a:t>инспекция Краснодарского </a:t>
            </a:r>
            <a:r>
              <a:rPr lang="ru-RU" sz="1700" dirty="0" smtClean="0"/>
              <a:t>края.</a:t>
            </a:r>
            <a:endParaRPr lang="ru-RU" sz="1700" dirty="0"/>
          </a:p>
        </p:txBody>
      </p:sp>
      <p:pic>
        <p:nvPicPr>
          <p:cNvPr id="3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40" y="40762"/>
            <a:ext cx="1296144" cy="152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пр\еее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4256"/>
            <a:ext cx="1368152" cy="1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36" y="-30901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Работа прямой линии администрации муниципального образования Щербиновский район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859782"/>
            <a:ext cx="8640960" cy="244827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2900" dirty="0" smtClean="0"/>
              <a:t>	Для </a:t>
            </a:r>
            <a:r>
              <a:rPr lang="ru-RU" sz="2900" dirty="0"/>
              <a:t>улучшения связи с населением, повышения открытости власти и оперативного реагирования на возникающие проблемы граждан </a:t>
            </a:r>
            <a:r>
              <a:rPr lang="ru-RU" sz="2900" dirty="0" smtClean="0"/>
              <a:t>в </a:t>
            </a:r>
            <a:r>
              <a:rPr lang="ru-RU" sz="2900" dirty="0"/>
              <a:t>администрации муниципального образования Щербиновский район организована «Прямая линия» с главой муниципального образования Щербиновский район и его заместителями, где граждане могут напрямую задать свои вопросы, и озвучить возникшие проблемы. «Прямая линия» работает еженедельно по понедельникам с </a:t>
            </a:r>
            <a:r>
              <a:rPr lang="ru-RU" sz="2900" dirty="0" smtClean="0"/>
              <a:t>17.00 </a:t>
            </a:r>
            <a:r>
              <a:rPr lang="ru-RU" sz="2900" dirty="0"/>
              <a:t>до </a:t>
            </a:r>
            <a:r>
              <a:rPr lang="ru-RU" sz="2900" dirty="0" smtClean="0"/>
              <a:t>18.00 </a:t>
            </a:r>
            <a:r>
              <a:rPr lang="ru-RU" sz="2900" dirty="0"/>
              <a:t>часов. Возможность общения с людьми, возможность диалога приносит позитивные изменения в эффективность работы органов местного самоуправления.</a:t>
            </a:r>
          </a:p>
          <a:p>
            <a:pPr marL="0" indent="0" algn="just">
              <a:buNone/>
            </a:pPr>
            <a:r>
              <a:rPr lang="ru-RU" sz="2900" dirty="0" smtClean="0"/>
              <a:t>	В 2022 году на «Прямую </a:t>
            </a:r>
            <a:r>
              <a:rPr lang="ru-RU" sz="2900" dirty="0"/>
              <a:t>линии» в администрацию муниципального образования Щербиновский район поступило </a:t>
            </a:r>
            <a:r>
              <a:rPr lang="ru-RU" sz="2900" dirty="0" smtClean="0"/>
              <a:t>23 звонка, </a:t>
            </a:r>
            <a:r>
              <a:rPr lang="ru-RU" sz="2900" dirty="0"/>
              <a:t>из </a:t>
            </a:r>
            <a:r>
              <a:rPr lang="ru-RU" sz="2900" dirty="0" smtClean="0"/>
              <a:t>которых </a:t>
            </a:r>
            <a:r>
              <a:rPr lang="ru-RU" sz="2900" dirty="0"/>
              <a:t>по 7</a:t>
            </a:r>
            <a:r>
              <a:rPr lang="ru-RU" sz="2900" dirty="0" smtClean="0"/>
              <a:t> вопросам приняты соответствующие меры</a:t>
            </a:r>
            <a:r>
              <a:rPr lang="ru-RU" sz="2900" dirty="0"/>
              <a:t>.</a:t>
            </a:r>
            <a:endParaRPr lang="ru-RU" dirty="0"/>
          </a:p>
        </p:txBody>
      </p:sp>
      <p:pic>
        <p:nvPicPr>
          <p:cNvPr id="4" name="Picture 2" descr="https://xn--80abwknetbhcb9c1ch.xn--p1ai/wp-content/uploads/2019/04/20a8089e80b19c08da2936a5ded38e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915566"/>
            <a:ext cx="4680520" cy="206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" y="0"/>
            <a:ext cx="1172862" cy="13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0-tub-ru.yandex.net/i?id=7f5264ae46dcc20cb114386493aed696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1687"/>
            <a:ext cx="4469989" cy="21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8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0151"/>
            <a:ext cx="9036496" cy="3394472"/>
          </a:xfrm>
        </p:spPr>
        <p:txBody>
          <a:bodyPr>
            <a:noAutofit/>
          </a:bodyPr>
          <a:lstStyle/>
          <a:p>
            <a:pPr algn="just"/>
            <a:r>
              <a:rPr lang="ru-RU" sz="1700" dirty="0"/>
              <a:t>Работа с обращениями граждан </a:t>
            </a:r>
            <a:r>
              <a:rPr lang="ru-RU" sz="1700" dirty="0" smtClean="0"/>
              <a:t>- </a:t>
            </a:r>
            <a:r>
              <a:rPr lang="ru-RU" sz="1700" dirty="0"/>
              <a:t>один из важнейших участков деятельности органов власти всех уровней. Именно через обращения </a:t>
            </a:r>
            <a:r>
              <a:rPr lang="ru-RU" sz="1700" dirty="0" smtClean="0"/>
              <a:t>жители реализуют </a:t>
            </a:r>
            <a:r>
              <a:rPr lang="ru-RU" sz="1700" dirty="0"/>
              <a:t>свое конституционное право непосредственно участвовать в управлении делами </a:t>
            </a:r>
            <a:r>
              <a:rPr lang="ru-RU" sz="1700" dirty="0" smtClean="0"/>
              <a:t>своего </a:t>
            </a:r>
            <a:r>
              <a:rPr lang="ru-RU" sz="1700" dirty="0"/>
              <a:t>муниципального образования, округа</a:t>
            </a:r>
            <a:r>
              <a:rPr lang="ru-RU" sz="1700" dirty="0" smtClean="0"/>
              <a:t>.</a:t>
            </a:r>
            <a:endParaRPr lang="ru-RU" sz="1700" dirty="0"/>
          </a:p>
          <a:p>
            <a:pPr algn="just"/>
            <a:r>
              <a:rPr lang="ru-RU" sz="1700" dirty="0"/>
              <a:t>Анализ работы с обращениями граждан </a:t>
            </a:r>
            <a:r>
              <a:rPr lang="ru-RU" sz="1700" dirty="0" smtClean="0"/>
              <a:t>свидетельствует о </a:t>
            </a:r>
            <a:r>
              <a:rPr lang="ru-RU" sz="1700" dirty="0"/>
              <a:t>том, что предложения граждан направлены на совершенствование деятельности </a:t>
            </a:r>
            <a:r>
              <a:rPr lang="ru-RU" sz="1700" dirty="0" smtClean="0"/>
              <a:t>администрации муниципального образования Щербиновский район, </a:t>
            </a:r>
            <a:r>
              <a:rPr lang="ru-RU" sz="1700" dirty="0"/>
              <a:t>заявления отражают желание граждан реализовать свои законные права, а жалобы прямо указывают на имеющиеся недостатки.</a:t>
            </a:r>
          </a:p>
          <a:p>
            <a:pPr algn="just"/>
            <a:r>
              <a:rPr lang="ru-RU" sz="1700" dirty="0" smtClean="0"/>
              <a:t>Работа с обращениями граждан требует ее </a:t>
            </a:r>
            <a:r>
              <a:rPr lang="ru-RU" sz="1700" dirty="0"/>
              <a:t>дальнейшего совершенствования, усиления внимания к комплексу проблем, связанных с повышением уровня защиты прав населения муниципального образования Щербиновский район. Личное общение с людьми приносит позитивные изменения в эффективность работы органов местного самоуправления.</a:t>
            </a:r>
          </a:p>
          <a:p>
            <a:pPr algn="just"/>
            <a:r>
              <a:rPr lang="ru-RU" sz="1700" dirty="0" smtClean="0"/>
              <a:t>Администрация </a:t>
            </a:r>
            <a:r>
              <a:rPr lang="ru-RU" sz="1700" dirty="0"/>
              <a:t>муниципального образования Щербиновский район продолжает работу над повышением эффективности рассмотрения обращений граждан.</a:t>
            </a:r>
          </a:p>
          <a:p>
            <a:pPr algn="just"/>
            <a:endParaRPr lang="ru-RU" sz="1400" dirty="0"/>
          </a:p>
        </p:txBody>
      </p:sp>
      <p:pic>
        <p:nvPicPr>
          <p:cNvPr id="4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" y="0"/>
            <a:ext cx="1172862" cy="13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05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пр\380bbf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66" y="1193172"/>
            <a:ext cx="4032448" cy="29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Desktop\пр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531" y="-120791"/>
            <a:ext cx="934947" cy="12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rscherb.ru/2019/Glavnaya/Ikonkl/administracija-t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3634"/>
            <a:ext cx="905035" cy="83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ерб ст.Старощербиновская и геральдика Щербиновского района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17" y="685581"/>
            <a:ext cx="756817" cy="94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dmscherb.ru/wp-content/uploads/2018/08/Gerb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08" y="1563638"/>
            <a:ext cx="741460" cy="930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4.depositphotos.com/6962450/23182/i/950/depositphotos_231823458-stock-photo-coat-arms-yeysko-fortification-villa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86309"/>
            <a:ext cx="754866" cy="9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bankgorodov.ru/public/photos/coa/31396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37858"/>
            <a:ext cx="758806" cy="9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.turkaramamotoru.com/ru/flag-sherbinovskogo-rajona-39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91" y="3147814"/>
            <a:ext cx="742577" cy="91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ogislavyan.ru/wp-content/uploads/2017/03/1-shherbinovskiy-SHabelskogo-s-p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027368"/>
            <a:ext cx="813481" cy="10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admekaterinovka.ucoz.ru/g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58" y="3939902"/>
            <a:ext cx="820325" cy="102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39259"/>
            <a:ext cx="8083402" cy="4620237"/>
          </a:xfrm>
        </p:spPr>
        <p:txBody>
          <a:bodyPr>
            <a:noAutofit/>
          </a:bodyPr>
          <a:lstStyle/>
          <a:p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450" dirty="0" smtClean="0"/>
              <a:t>Администрацией </a:t>
            </a:r>
            <a:r>
              <a:rPr lang="ru-RU" sz="1450" dirty="0"/>
              <a:t>муниципального образования Щербиновский район </a:t>
            </a:r>
            <a:r>
              <a:rPr lang="ru-RU" sz="1450" dirty="0" smtClean="0"/>
              <a:t>работа </a:t>
            </a:r>
            <a:r>
              <a:rPr lang="ru-RU" sz="1450" dirty="0"/>
              <a:t>с предложениями, заявлениями, жалобами граждан </a:t>
            </a:r>
            <a:r>
              <a:rPr lang="ru-RU" sz="1450" dirty="0" smtClean="0"/>
              <a:t>ведется </a:t>
            </a:r>
            <a:r>
              <a:rPr lang="ru-RU" sz="1450" dirty="0"/>
              <a:t>в соответствии с Конституцией Российской Федерации, Федеральным законом от 2 мая 2006 года № 59-ФЗ «О порядке рассмотрения обращений граждан Российской Федерации», Законом Краснодарского края от 28 июня 2007 года № 1270-КЗ «О дополнительных гарантиях реализации права граждан на обращения в Краснодарском крае», </a:t>
            </a:r>
            <a:r>
              <a:rPr lang="ru-RU" sz="1450" dirty="0" smtClean="0"/>
              <a:t>инструкцией о </a:t>
            </a:r>
            <a:r>
              <a:rPr lang="ru-RU" sz="1450" dirty="0"/>
              <a:t>порядке рассмотрения обращений граждан в администрации </a:t>
            </a:r>
            <a:r>
              <a:rPr lang="ru-RU" sz="1450" dirty="0" smtClean="0"/>
              <a:t> муниципального </a:t>
            </a:r>
            <a:r>
              <a:rPr lang="ru-RU" sz="1450" dirty="0"/>
              <a:t>образования Щербиновский </a:t>
            </a:r>
            <a:r>
              <a:rPr lang="ru-RU" sz="1450" dirty="0" smtClean="0"/>
              <a:t>район </a:t>
            </a:r>
            <a:r>
              <a:rPr lang="ru-RU" sz="1450" dirty="0"/>
              <a:t>от </a:t>
            </a:r>
            <a:r>
              <a:rPr lang="ru-RU" sz="1450" dirty="0" smtClean="0"/>
              <a:t>14 июля 2022 </a:t>
            </a:r>
            <a:r>
              <a:rPr lang="ru-RU" sz="1450" dirty="0"/>
              <a:t>года № </a:t>
            </a:r>
            <a:r>
              <a:rPr lang="ru-RU" sz="1450" dirty="0" smtClean="0"/>
              <a:t>491 </a:t>
            </a:r>
            <a:r>
              <a:rPr lang="ru-RU" sz="1450" dirty="0"/>
              <a:t>и Сборником методических рекомендаций и документов, утвержденным Администрацией Президента Российской Федерации от 27 марта 2014 № А1- 1505, а так же велась работа по реализации положения Указа Президента Российской Федерации от 17 апреля 2017 года № 171 «О мониторинге и анализе результатов рассмотрения обращений граждан и организаций».</a:t>
            </a:r>
            <a:br>
              <a:rPr lang="ru-RU" sz="1450" dirty="0"/>
            </a:br>
            <a:r>
              <a:rPr lang="ru-RU" sz="1450" dirty="0"/>
              <a:t>Администрация муниципального образования Щербиновский район  обеспечивает права граждан, реализуя их через проведение личных приемов граждан главой муниципального образования Щербиновский район и его заместителями, в том числе и выездных, организацию встреч с трудовыми коллективами и жителями сельских поселений Щербиновского района, посредством Интернет-ресурса (обращения на официальный сайт, на электронную почту), посредством телефона «горячей линии», через средства массовой информации.</a:t>
            </a:r>
            <a:br>
              <a:rPr lang="ru-RU" sz="1450" dirty="0"/>
            </a:br>
            <a:endParaRPr lang="ru-RU" sz="1450" dirty="0"/>
          </a:p>
        </p:txBody>
      </p:sp>
      <p:pic>
        <p:nvPicPr>
          <p:cNvPr id="3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esktop\пр\Screenshot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2" y="759356"/>
            <a:ext cx="1872208" cy="195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843808" y="572872"/>
            <a:ext cx="2736304" cy="2694655"/>
            <a:chOff x="2915816" y="987574"/>
            <a:chExt cx="1945779" cy="2031525"/>
          </a:xfrm>
        </p:grpSpPr>
        <p:pic>
          <p:nvPicPr>
            <p:cNvPr id="2052" name="Picture 4" descr="D:\Desktop\пр\Screenshot_2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987574"/>
              <a:ext cx="1945779" cy="203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615483" y="2181366"/>
              <a:ext cx="546444" cy="394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540</a:t>
              </a:r>
            </a:p>
          </p:txBody>
        </p:sp>
      </p:grpSp>
      <p:pic>
        <p:nvPicPr>
          <p:cNvPr id="2053" name="Picture 5" descr="D:\Desktop\пр\Screenshot_3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28" y="3296515"/>
            <a:ext cx="1728192" cy="180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esktop\пр\Screenshot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913" y="3484074"/>
            <a:ext cx="1510061" cy="157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Desktop\пр\Screenshot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0" y="1668699"/>
            <a:ext cx="1942015" cy="202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esktop\пр\Screenshot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96" y="3391797"/>
            <a:ext cx="1544613" cy="161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Desktop\пр\Screenshot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4" y="3151412"/>
            <a:ext cx="2016224" cy="210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4502" y="1507116"/>
            <a:ext cx="14701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</a:rPr>
              <a:t>Приём граждан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9372" y="1806429"/>
            <a:ext cx="68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146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683" y="3902120"/>
            <a:ext cx="1128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Выездные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приёмы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7778" y="4327236"/>
            <a:ext cx="54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29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74961" y="3989165"/>
            <a:ext cx="143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Горячая линия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85820" y="4281764"/>
            <a:ext cx="64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117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7595" y="2459673"/>
            <a:ext cx="1305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Письменные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9974" y="2736858"/>
            <a:ext cx="68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277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6900" y="4053576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Виртуальная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приёмная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78058" y="4483665"/>
            <a:ext cx="47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25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7299" y="3989165"/>
            <a:ext cx="979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Иные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источники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27426" y="4414359"/>
            <a:ext cx="579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252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2000" y="-92546"/>
            <a:ext cx="5380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ОСНОВНЫЕ ИСТОЧНИКИ</a:t>
            </a:r>
          </a:p>
          <a:p>
            <a:pPr algn="ctr"/>
            <a:r>
              <a:rPr lang="ru-RU" dirty="0" smtClean="0"/>
              <a:t>поступления обращений граждан в администрацию </a:t>
            </a:r>
          </a:p>
          <a:p>
            <a:pPr algn="ctr"/>
            <a:r>
              <a:rPr lang="ru-RU" dirty="0" smtClean="0"/>
              <a:t>муниципального образования Щербиновский район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248148" y="1758378"/>
            <a:ext cx="667668" cy="14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240036" y="2628950"/>
            <a:ext cx="0" cy="6140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092624" y="3147814"/>
            <a:ext cx="0" cy="23845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501433" y="1806429"/>
            <a:ext cx="759895" cy="3499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057737" y="3296515"/>
            <a:ext cx="270170" cy="2606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7698222" y="3325880"/>
            <a:ext cx="258154" cy="23124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8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:\Desktop\пр\Screenshot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23" y="2174758"/>
            <a:ext cx="2258989" cy="23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386596" y="1243711"/>
            <a:ext cx="3312368" cy="1197253"/>
          </a:xfrm>
          <a:prstGeom prst="wedgeRoundRectCallout">
            <a:avLst>
              <a:gd name="adj1" fmla="val -45780"/>
              <a:gd name="adj2" fmla="val 124818"/>
              <a:gd name="adj3" fmla="val 1666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D:\Desktop\пр\12121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65" y="1168885"/>
            <a:ext cx="720080" cy="8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1862" y="1336043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Из них через администрацию </a:t>
            </a:r>
          </a:p>
          <a:p>
            <a:pPr algn="ctr"/>
            <a:r>
              <a:rPr lang="ru-RU" sz="1600" dirty="0" smtClean="0"/>
              <a:t>Краснодарского края</a:t>
            </a:r>
          </a:p>
          <a:p>
            <a:pPr algn="ctr"/>
            <a:r>
              <a:rPr lang="ru-RU" sz="2000" b="1" dirty="0" smtClean="0"/>
              <a:t>126</a:t>
            </a:r>
          </a:p>
          <a:p>
            <a:pPr algn="ctr"/>
            <a:endParaRPr lang="ru-RU" sz="2000" b="1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79512" y="1243711"/>
            <a:ext cx="3096344" cy="1366816"/>
          </a:xfrm>
          <a:prstGeom prst="wedgeRoundRectCallout">
            <a:avLst>
              <a:gd name="adj1" fmla="val 52162"/>
              <a:gd name="adj2" fmla="val 103877"/>
              <a:gd name="adj3" fmla="val 1666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98035" y="3072369"/>
            <a:ext cx="1305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Письменные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обращения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0414" y="3587152"/>
            <a:ext cx="68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277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883" y="1243711"/>
            <a:ext cx="24749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Из них </a:t>
            </a:r>
            <a:r>
              <a:rPr lang="ru-RU" sz="1600" dirty="0"/>
              <a:t>из Управления </a:t>
            </a:r>
            <a:endParaRPr lang="ru-RU" sz="1600" dirty="0" smtClean="0"/>
          </a:p>
          <a:p>
            <a:pPr algn="ctr"/>
            <a:r>
              <a:rPr lang="ru-RU" sz="1600" dirty="0" smtClean="0"/>
              <a:t>Президента </a:t>
            </a:r>
            <a:r>
              <a:rPr lang="ru-RU" sz="1600" dirty="0"/>
              <a:t>РФ по работе </a:t>
            </a:r>
            <a:endParaRPr lang="ru-RU" sz="1600" dirty="0" smtClean="0"/>
          </a:p>
          <a:p>
            <a:pPr algn="ctr"/>
            <a:r>
              <a:rPr lang="ru-RU" sz="1600" dirty="0" smtClean="0"/>
              <a:t>с обращениями </a:t>
            </a:r>
            <a:r>
              <a:rPr lang="ru-RU" sz="1600" dirty="0"/>
              <a:t>граждан </a:t>
            </a:r>
            <a:endParaRPr lang="ru-RU" sz="1600" dirty="0" smtClean="0"/>
          </a:p>
          <a:p>
            <a:pPr algn="ctr"/>
            <a:r>
              <a:rPr lang="ru-RU" sz="1600" dirty="0" smtClean="0"/>
              <a:t>и </a:t>
            </a:r>
            <a:r>
              <a:rPr lang="ru-RU" sz="1600" dirty="0"/>
              <a:t>организаций</a:t>
            </a:r>
            <a:endParaRPr lang="ru-RU" sz="1600" dirty="0" smtClean="0"/>
          </a:p>
          <a:p>
            <a:pPr algn="ctr"/>
            <a:r>
              <a:rPr lang="ru-RU" sz="2000" b="1" dirty="0" smtClean="0"/>
              <a:t>48</a:t>
            </a:r>
            <a:endParaRPr lang="ru-RU" sz="2000" b="1" dirty="0"/>
          </a:p>
        </p:txBody>
      </p:sp>
      <p:pic>
        <p:nvPicPr>
          <p:cNvPr id="12" name="Picture 2" descr="D:\Desktop\пр\ГЕ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3" y="1243711"/>
            <a:ext cx="829962" cy="8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3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95486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Сравнительная динамика поступления письменных обращений в администрацию муниципального образования Щербиновский район </a:t>
            </a:r>
            <a:r>
              <a:rPr lang="ru-RU" sz="1600" b="1" dirty="0" smtClean="0"/>
              <a:t>в 2022 году.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36006573"/>
              </p:ext>
            </p:extLst>
          </p:nvPr>
        </p:nvGraphicFramePr>
        <p:xfrm>
          <a:off x="1619672" y="1131590"/>
          <a:ext cx="67687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2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8229600" cy="85725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Принято граждан на личных приемах главой муниципального образования Щербиновский район и его заместителями </a:t>
            </a:r>
            <a:br>
              <a:rPr lang="ru-RU" sz="2200" b="1" dirty="0" smtClean="0"/>
            </a:br>
            <a:r>
              <a:rPr lang="ru-RU" sz="2200" b="1" dirty="0" smtClean="0"/>
              <a:t>в 2022 году 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224312"/>
              </p:ext>
            </p:extLst>
          </p:nvPr>
        </p:nvGraphicFramePr>
        <p:xfrm>
          <a:off x="0" y="1461393"/>
          <a:ext cx="8927990" cy="3682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23478"/>
            <a:ext cx="8229600" cy="857250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Принято граждан в администрации муниципального образования Щербиновский район руководством в 2022 году</a:t>
            </a:r>
            <a:endParaRPr lang="ru-RU" sz="2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850548"/>
              </p:ext>
            </p:extLst>
          </p:nvPr>
        </p:nvGraphicFramePr>
        <p:xfrm>
          <a:off x="395536" y="149163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425" y="2211710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Информация </a:t>
            </a:r>
            <a:r>
              <a:rPr lang="ru-RU" dirty="0"/>
              <a:t>о приемах граждан, примеры работы администрации муниципального образования Щербиновский район с обращениями граждан, с населением публикуется в местной районной газете «Щербиновский курьер», на официальном сайте администрации муниципального образования Щербиновский район </a:t>
            </a:r>
            <a:r>
              <a:rPr lang="en-US" u="sng" dirty="0">
                <a:hlinkClick r:id="rId2"/>
              </a:rPr>
              <a:t>www</a:t>
            </a:r>
            <a:r>
              <a:rPr lang="ru-RU" u="sng" dirty="0">
                <a:hlinkClick r:id="rId2"/>
              </a:rPr>
              <a:t>.staradm.ru</a:t>
            </a:r>
            <a:r>
              <a:rPr lang="ru-RU" dirty="0"/>
              <a:t>, в </a:t>
            </a:r>
            <a:r>
              <a:rPr lang="ru-RU" dirty="0" smtClean="0"/>
              <a:t>социальных сетях: </a:t>
            </a:r>
            <a:r>
              <a:rPr lang="ru-RU" dirty="0"/>
              <a:t>одноклассники в группе «Администрация Щербиновского района», </a:t>
            </a:r>
            <a:r>
              <a:rPr lang="ru-RU" dirty="0" err="1" smtClean="0"/>
              <a:t>Вконтакте</a:t>
            </a:r>
            <a:r>
              <a:rPr lang="ru-RU" dirty="0" smtClean="0"/>
              <a:t>, а </a:t>
            </a:r>
            <a:r>
              <a:rPr lang="ru-RU" dirty="0"/>
              <a:t>т</a:t>
            </a:r>
            <a:r>
              <a:rPr lang="ru-RU" dirty="0" smtClean="0"/>
              <a:t>ак же в официальном аккаунте администрации муниципального образования Щербиновский район в </a:t>
            </a:r>
            <a:r>
              <a:rPr lang="en-US" dirty="0" smtClean="0"/>
              <a:t>Telegram</a:t>
            </a:r>
            <a:r>
              <a:rPr lang="ru-RU" dirty="0" smtClean="0"/>
              <a:t>, где регулярно публикуется информация о деятельности администрации, и других значимых событиях района.</a:t>
            </a:r>
            <a:endParaRPr lang="ru-RU" dirty="0"/>
          </a:p>
        </p:txBody>
      </p:sp>
      <p:pic>
        <p:nvPicPr>
          <p:cNvPr id="3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s.123rf.com/450wm/yupiramos/yupiramos1706/yupiramos170636709/81133743-news-paper-news-icon-vector-illustration-design-isolated.jpg?ver=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-766" r="16935" b="11537"/>
          <a:stretch/>
        </p:blipFill>
        <p:spPr bwMode="auto">
          <a:xfrm>
            <a:off x="3779912" y="97089"/>
            <a:ext cx="140400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9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787208" cy="85725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Обращения, полученные в ходе проведения выездных приемов главой муниципального образования Щербиновский район </a:t>
            </a:r>
            <a:br>
              <a:rPr lang="ru-RU" sz="2200" b="1" dirty="0" smtClean="0"/>
            </a:br>
            <a:r>
              <a:rPr lang="ru-RU" sz="2200" b="1" dirty="0" smtClean="0"/>
              <a:t>в 20</a:t>
            </a:r>
            <a:r>
              <a:rPr lang="en-US" sz="2200" b="1" dirty="0" smtClean="0"/>
              <a:t>2</a:t>
            </a:r>
            <a:r>
              <a:rPr lang="en-US" sz="2200" b="1" dirty="0"/>
              <a:t>2</a:t>
            </a:r>
            <a:r>
              <a:rPr lang="ru-RU" sz="2200" b="1" dirty="0" smtClean="0"/>
              <a:t> году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dirty="0"/>
          </a:p>
        </p:txBody>
      </p:sp>
      <p:pic>
        <p:nvPicPr>
          <p:cNvPr id="5" name="Picture 4" descr="D:\Desktop\Рабочие документы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"/>
            <a:ext cx="1083469" cy="127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26349671"/>
              </p:ext>
            </p:extLst>
          </p:nvPr>
        </p:nvGraphicFramePr>
        <p:xfrm>
          <a:off x="683568" y="1250619"/>
          <a:ext cx="777686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5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10245</TotalTime>
  <Words>339</Words>
  <Application>Microsoft Office PowerPoint</Application>
  <PresentationFormat>Экран (16:9)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 Администрацией муниципального образования Щербиновский район работа с предложениями, заявлениями, жалобами граждан ведется в соответствии с Конституцией Российской Федерации, Федеральным законом от 2 мая 2006 года № 59-ФЗ «О порядке рассмотрения обращений граждан Российской Федерации», Законом Краснодарского края от 28 июня 2007 года № 1270-КЗ «О дополнительных гарантиях реализации права граждан на обращения в Краснодарском крае», инструкцией о порядке рассмотрения обращений граждан в администрации  муниципального образования Щербиновский район от 14 июля 2022 года № 491 и Сборником методических рекомендаций и документов, утвержденным Администрацией Президента Российской Федерации от 27 марта 2014 № А1- 1505, а так же велась работа по реализации положения Указа Президента Российской Федерации от 17 апреля 2017 года № 171 «О мониторинге и анализе результатов рассмотрения обращений граждан и организаций». Администрация муниципального образования Щербиновский район  обеспечивает права граждан, реализуя их через проведение личных приемов граждан главой муниципального образования Щербиновский район и его заместителями, в том числе и выездных, организацию встреч с трудовыми коллективами и жителями сельских поселений Щербиновского района, посредством Интернет-ресурса (обращения на официальный сайт, на электронную почту), посредством телефона «горячей линии», через средства массовой информации. </vt:lpstr>
      <vt:lpstr>Презентация PowerPoint</vt:lpstr>
      <vt:lpstr>Презентация PowerPoint</vt:lpstr>
      <vt:lpstr>Презентация PowerPoint</vt:lpstr>
      <vt:lpstr>Принято граждан на личных приемах главой муниципального образования Щербиновский район и его заместителями  в 2022 году </vt:lpstr>
      <vt:lpstr>Принято граждан в администрации муниципального образования Щербиновский район руководством в 2022 году</vt:lpstr>
      <vt:lpstr>Презентация PowerPoint</vt:lpstr>
      <vt:lpstr>Обращения, полученные в ходе проведения выездных приемов главой муниципального образования Щербиновский район 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прямой линии администрации муниципального образования Щербиновский район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Шапарь</dc:creator>
  <cp:lastModifiedBy>Левшукова Татьяна</cp:lastModifiedBy>
  <cp:revision>154</cp:revision>
  <cp:lastPrinted>2022-01-13T12:16:48Z</cp:lastPrinted>
  <dcterms:created xsi:type="dcterms:W3CDTF">2019-11-13T11:10:21Z</dcterms:created>
  <dcterms:modified xsi:type="dcterms:W3CDTF">2023-01-17T10:49:14Z</dcterms:modified>
</cp:coreProperties>
</file>