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5" r:id="rId5"/>
    <p:sldId id="276" r:id="rId6"/>
    <p:sldId id="266" r:id="rId7"/>
    <p:sldId id="267" r:id="rId8"/>
    <p:sldId id="284" r:id="rId9"/>
    <p:sldId id="274" r:id="rId10"/>
    <p:sldId id="268" r:id="rId11"/>
    <p:sldId id="258" r:id="rId12"/>
    <p:sldId id="270" r:id="rId13"/>
    <p:sldId id="283" r:id="rId14"/>
    <p:sldId id="265" r:id="rId15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495A40"/>
    <a:srgbClr val="66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31" autoAdjust="0"/>
    <p:restoredTop sz="86323" autoAdjust="0"/>
  </p:normalViewPr>
  <p:slideViewPr>
    <p:cSldViewPr>
      <p:cViewPr>
        <p:scale>
          <a:sx n="90" d="100"/>
          <a:sy n="90" d="100"/>
        </p:scale>
        <p:origin x="-548" y="-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письменных обращений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4 квартал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99</c:v>
                </c:pt>
                <c:pt idx="1">
                  <c:v>143</c:v>
                </c:pt>
                <c:pt idx="2">
                  <c:v>128</c:v>
                </c:pt>
                <c:pt idx="3">
                  <c:v>122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25-4155-9E03-BDD0C19A5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Через администрацию Краснодарского края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4 квартал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  <c:pt idx="1">
                  <c:v>59</c:v>
                </c:pt>
                <c:pt idx="2">
                  <c:v>57</c:v>
                </c:pt>
                <c:pt idx="3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25-4155-9E03-BDD0C19A5A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Обращения к Президенту РФ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квартал</c:v>
                </c:pt>
                <c:pt idx="1">
                  <c:v>2 квартал</c:v>
                </c:pt>
                <c:pt idx="2">
                  <c:v>3 квартал</c:v>
                </c:pt>
                <c:pt idx="3">
                  <c:v>4 квартал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26</c:v>
                </c:pt>
                <c:pt idx="1">
                  <c:v>18</c:v>
                </c:pt>
                <c:pt idx="2">
                  <c:v>20</c:v>
                </c:pt>
                <c:pt idx="3">
                  <c:v>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25-4155-9E03-BDD0C19A5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8807552"/>
        <c:axId val="89757312"/>
        <c:axId val="0"/>
      </c:bar3DChart>
      <c:catAx>
        <c:axId val="388075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89757312"/>
        <c:crosses val="autoZero"/>
        <c:auto val="1"/>
        <c:lblAlgn val="ctr"/>
        <c:lblOffset val="100"/>
        <c:noMultiLvlLbl val="0"/>
      </c:catAx>
      <c:valAx>
        <c:axId val="897573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88075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203385203062539"/>
          <c:y val="3.8965059055118108E-2"/>
          <c:w val="0.31342602004032649"/>
          <c:h val="0.872069881889763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12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3.5053914710925976E-2"/>
          <c:y val="8.6339696266295368E-2"/>
          <c:w val="0.58189043670523821"/>
          <c:h val="0.836477864440115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Принято граждан главой на личных приемах</c:v>
                </c:pt>
              </c:strCache>
            </c:strRef>
          </c:tx>
          <c:spPr>
            <a:solidFill>
              <a:srgbClr val="9999FF"/>
            </a:solidFill>
            <a:ln w="12674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 кв</c:v>
                </c:pt>
                <c:pt idx="1">
                  <c:v>2 кв</c:v>
                </c:pt>
                <c:pt idx="2">
                  <c:v>3 кв</c:v>
                </c:pt>
                <c:pt idx="3">
                  <c:v>4 кв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40</c:v>
                </c:pt>
                <c:pt idx="1">
                  <c:v>25</c:v>
                </c:pt>
                <c:pt idx="2">
                  <c:v>40</c:v>
                </c:pt>
                <c:pt idx="3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A9-4271-8C5C-9B90F238E6D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Принято граждан заместителями главы</c:v>
                </c:pt>
              </c:strCache>
            </c:strRef>
          </c:tx>
          <c:spPr>
            <a:solidFill>
              <a:srgbClr val="FFFF00"/>
            </a:solidFill>
            <a:ln w="12674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4"/>
                <c:pt idx="0">
                  <c:v>1 кв</c:v>
                </c:pt>
                <c:pt idx="1">
                  <c:v>2 кв</c:v>
                </c:pt>
                <c:pt idx="2">
                  <c:v>3 кв</c:v>
                </c:pt>
                <c:pt idx="3">
                  <c:v>4 кв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20</c:v>
                </c:pt>
                <c:pt idx="1">
                  <c:v>10</c:v>
                </c:pt>
                <c:pt idx="2">
                  <c:v>14</c:v>
                </c:pt>
                <c:pt idx="3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A9-4271-8C5C-9B90F238E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48140288"/>
        <c:axId val="89719360"/>
        <c:axId val="0"/>
      </c:bar3DChart>
      <c:catAx>
        <c:axId val="48140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3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89719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719360"/>
        <c:scaling>
          <c:orientation val="minMax"/>
        </c:scaling>
        <c:delete val="0"/>
        <c:axPos val="l"/>
        <c:majorGridlines>
          <c:spPr>
            <a:ln w="3169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3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48140288"/>
        <c:crosses val="autoZero"/>
        <c:crossBetween val="between"/>
      </c:valAx>
      <c:spPr>
        <a:noFill/>
        <a:ln w="25348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53606746871356259"/>
          <c:y val="0.18091462306771638"/>
          <c:w val="0.44843868474773979"/>
          <c:h val="0.647042861457098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7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50800" cap="rnd" cmpd="dbl">
              <a:solidFill>
                <a:srgbClr val="002060"/>
              </a:solidFill>
              <a:prstDash val="sysDot"/>
              <a:miter lim="800000"/>
            </a:ln>
          </c:spPr>
          <c:dPt>
            <c:idx val="2"/>
            <c:bubble3D val="0"/>
            <c:spPr>
              <a:solidFill>
                <a:srgbClr val="00B0F0"/>
              </a:solidFill>
              <a:ln w="50800" cap="rnd" cmpd="dbl">
                <a:solidFill>
                  <a:srgbClr val="002060"/>
                </a:solidFill>
                <a:prstDash val="sysDot"/>
                <a:miter lim="800000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E9C-4D8E-9CDD-CADAAFEEECC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50800" cap="rnd" cmpd="dbl">
                <a:solidFill>
                  <a:srgbClr val="002060"/>
                </a:solidFill>
                <a:prstDash val="sysDot"/>
                <a:miter lim="800000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E9C-4D8E-9CDD-CADAAFEEECCF}"/>
              </c:ext>
            </c:extLst>
          </c:dPt>
          <c:dLbls>
            <c:dLbl>
              <c:idx val="2"/>
              <c:layout>
                <c:manualLayout>
                  <c:x val="-7.5389326334208223E-2"/>
                  <c:y val="-0.18460316875731975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</a:t>
                    </a:r>
                    <a:r>
                      <a: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23</a:t>
                    </a:r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9C-4D8E-9CDD-CADAAFEEECCF}"/>
                </c:ext>
              </c:extLst>
            </c:dLbl>
            <c:dLbl>
              <c:idx val="3"/>
              <c:layout>
                <c:manualLayout>
                  <c:x val="5.0502211529114417E-2"/>
                  <c:y val="0.1868865596664776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54</a:t>
                    </a:r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9C-4D8E-9CDD-CADAAFEEECCF}"/>
                </c:ext>
              </c:extLst>
            </c:dLbl>
            <c:spPr>
              <a:noFill/>
              <a:ln>
                <a:solidFill>
                  <a:schemeClr val="tx1"/>
                </a:solidFill>
                <a:prstDash val="sysDot"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2">
                  <c:v>Принято главой МО</c:v>
                </c:pt>
                <c:pt idx="3">
                  <c:v>Принято заместителями главы МО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2">
                  <c:v>123</c:v>
                </c:pt>
                <c:pt idx="3">
                  <c:v>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E9C-4D8E-9CDD-CADAAFEE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txPr>
          <a:bodyPr/>
          <a:lstStyle/>
          <a:p>
            <a:pPr>
              <a:defRPr b="1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b="1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scene3d>
          <a:camera prst="orthographicFront"/>
          <a:lightRig rig="threePt" dir="t"/>
        </a:scene3d>
        <a:sp3d>
          <a:bevelT/>
        </a:sp3d>
      </c:spPr>
    </c:sideWall>
    <c:backWall>
      <c:thickness val="0"/>
      <c:spPr>
        <a:scene3d>
          <a:camera prst="orthographicFront"/>
          <a:lightRig rig="threePt" dir="t"/>
        </a:scene3d>
        <a:sp3d>
          <a:bevelT/>
        </a:sp3d>
      </c:spPr>
    </c:backWall>
    <c:plotArea>
      <c:layout>
        <c:manualLayout>
          <c:layoutTarget val="inner"/>
          <c:xMode val="edge"/>
          <c:yMode val="edge"/>
          <c:x val="7.550161696653504E-2"/>
          <c:y val="0.10507572718349795"/>
          <c:w val="0.60075043891778435"/>
          <c:h val="0.7715642819306390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письменных обращений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306</c:v>
                </c:pt>
                <c:pt idx="1">
                  <c:v>277</c:v>
                </c:pt>
                <c:pt idx="2">
                  <c:v>366</c:v>
                </c:pt>
                <c:pt idx="3">
                  <c:v>492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Через администрацию Краснодарского края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138</c:v>
                </c:pt>
                <c:pt idx="1">
                  <c:v>128</c:v>
                </c:pt>
                <c:pt idx="2">
                  <c:v>168</c:v>
                </c:pt>
                <c:pt idx="3">
                  <c:v>215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Принято граждан на личных приемах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2021 год</c:v>
                </c:pt>
                <c:pt idx="1">
                  <c:v>2022 год</c:v>
                </c:pt>
                <c:pt idx="2">
                  <c:v>2023 год</c:v>
                </c:pt>
                <c:pt idx="3">
                  <c:v>2024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192</c:v>
                </c:pt>
                <c:pt idx="1">
                  <c:v>146</c:v>
                </c:pt>
                <c:pt idx="2">
                  <c:v>192</c:v>
                </c:pt>
                <c:pt idx="3">
                  <c:v>177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8141312"/>
        <c:axId val="89723392"/>
        <c:axId val="0"/>
      </c:bar3DChart>
      <c:catAx>
        <c:axId val="48141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89723392"/>
        <c:crosses val="autoZero"/>
        <c:auto val="1"/>
        <c:lblAlgn val="ctr"/>
        <c:lblOffset val="100"/>
        <c:noMultiLvlLbl val="0"/>
      </c:catAx>
      <c:valAx>
        <c:axId val="89723392"/>
        <c:scaling>
          <c:orientation val="minMax"/>
          <c:max val="5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481413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="1" i="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12490793204052E-2"/>
          <c:y val="3.559733917281295E-2"/>
          <c:w val="0.90778750920679596"/>
          <c:h val="0.54837443214053938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flip="none" rotWithShape="1">
              <a:gsLst>
                <a:gs pos="28000">
                  <a:srgbClr val="FFF200"/>
                </a:gs>
                <a:gs pos="49000">
                  <a:srgbClr val="FF7A00"/>
                </a:gs>
                <a:gs pos="79000">
                  <a:srgbClr val="FF0300"/>
                </a:gs>
                <a:gs pos="95000">
                  <a:srgbClr val="4D0808"/>
                </a:gs>
              </a:gsLst>
              <a:lin ang="0" scaled="1"/>
              <a:tileRect/>
            </a:gradFill>
          </c:spPr>
          <c:invertIfNegative val="0"/>
          <c:cat>
            <c:strRef>
              <c:f>Лист1!$A$2:$A$8</c:f>
              <c:strCache>
                <c:ptCount val="7"/>
                <c:pt idx="1">
                  <c:v>Николаевское с.п.</c:v>
                </c:pt>
                <c:pt idx="2">
                  <c:v>Екатериновское с.п.</c:v>
                </c:pt>
                <c:pt idx="3">
                  <c:v>Ейскоукрепленское с.п.</c:v>
                </c:pt>
                <c:pt idx="4">
                  <c:v>Новощербиновское</c:v>
                </c:pt>
                <c:pt idx="5">
                  <c:v>Щербиновское</c:v>
                </c:pt>
                <c:pt idx="6">
                  <c:v>Глафировское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8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142336"/>
        <c:axId val="48793280"/>
      </c:barChart>
      <c:catAx>
        <c:axId val="48142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 i="0" baseline="0"/>
            </a:pPr>
            <a:endParaRPr lang="ru-RU"/>
          </a:p>
        </c:txPr>
        <c:crossAx val="48793280"/>
        <c:crossesAt val="0"/>
        <c:auto val="1"/>
        <c:lblAlgn val="ctr"/>
        <c:lblOffset val="100"/>
        <c:noMultiLvlLbl val="0"/>
      </c:catAx>
      <c:valAx>
        <c:axId val="48793280"/>
        <c:scaling>
          <c:orientation val="minMax"/>
          <c:max val="13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8142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1.0267650332920783E-2"/>
          <c:w val="0.9526814093826973"/>
          <c:h val="0.9897323496670792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7E-4DD1-A60B-CAC861AD0738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7E-4DD1-A60B-CAC861AD0738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17E-4DD1-A60B-CAC861AD0738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17E-4DD1-A60B-CAC861AD0738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17E-4DD1-A60B-CAC861AD073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17E-4DD1-A60B-CAC861AD0738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17E-4DD1-A60B-CAC861AD0738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17E-4DD1-A60B-CAC861AD073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817E-4DD1-A60B-CAC861AD073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817E-4DD1-A60B-CAC861AD073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817E-4DD1-A60B-CAC861AD073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817E-4DD1-A60B-CAC861AD073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817E-4DD1-A60B-CAC861AD073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817E-4DD1-A60B-CAC861AD0738}"/>
              </c:ext>
            </c:extLst>
          </c:dPt>
          <c:dLbls>
            <c:dLbl>
              <c:idx val="0"/>
              <c:layout>
                <c:manualLayout>
                  <c:x val="8.4077999045558946E-2"/>
                  <c:y val="-2.38422160401765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3816132773358311E-2"/>
                  <c:y val="-2.84485321658912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974671961865861E-2"/>
                  <c:y val="-2.84485321658912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4547816546092568E-2"/>
                  <c:y val="6.4226161539119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6.4555464311109728E-2"/>
                  <c:y val="3.666932825271604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182972608085011E-2"/>
                  <c:y val="-2.8446147944288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8.3988095319023973E-2"/>
                  <c:y val="-3.0279614356924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3943058480589638E-2"/>
                  <c:y val="-2.3842216029074151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0552692081266173"/>
                  <c:y val="-2.66126815316531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0544364514914163"/>
                  <c:y val="-6.0561612935451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.19374915874584808"/>
                  <c:y val="-6.0561612935451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.19575661208768347"/>
                  <c:y val="-3.02796143569241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.27345790466194159"/>
                  <c:y val="-2.8446147944288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44096843138561187"/>
                  <c:y val="-3.57776293732286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0.43167367768443332"/>
                  <c:y val="-3.02796143569241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Лист1!$A$4:$A$18</c:f>
              <c:strCache>
                <c:ptCount val="15"/>
                <c:pt idx="0">
                  <c:v>Категория 15</c:v>
                </c:pt>
                <c:pt idx="1">
                  <c:v>Категория 14</c:v>
                </c:pt>
                <c:pt idx="2">
                  <c:v>Категория 13</c:v>
                </c:pt>
                <c:pt idx="3">
                  <c:v>Категория 12</c:v>
                </c:pt>
                <c:pt idx="4">
                  <c:v>Категория 11</c:v>
                </c:pt>
                <c:pt idx="5">
                  <c:v>Категория 10</c:v>
                </c:pt>
                <c:pt idx="6">
                  <c:v>Категория 9</c:v>
                </c:pt>
                <c:pt idx="7">
                  <c:v>Категория 8</c:v>
                </c:pt>
                <c:pt idx="8">
                  <c:v>Категория 7</c:v>
                </c:pt>
                <c:pt idx="9">
                  <c:v>Категория 6</c:v>
                </c:pt>
                <c:pt idx="10">
                  <c:v>Категория 5</c:v>
                </c:pt>
                <c:pt idx="11">
                  <c:v>Категория 4</c:v>
                </c:pt>
                <c:pt idx="12">
                  <c:v>Категория 3</c:v>
                </c:pt>
                <c:pt idx="13">
                  <c:v>Категория 2</c:v>
                </c:pt>
                <c:pt idx="14">
                  <c:v>Коммунальное хозяйство</c:v>
                </c:pt>
              </c:strCache>
            </c:strRef>
          </c:cat>
          <c:val>
            <c:numRef>
              <c:f>Лист1!$B$5:$B$18</c:f>
              <c:numCache>
                <c:formatCode>General</c:formatCode>
                <c:ptCount val="14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5</c:v>
                </c:pt>
                <c:pt idx="9">
                  <c:v>5</c:v>
                </c:pt>
                <c:pt idx="10">
                  <c:v>10</c:v>
                </c:pt>
                <c:pt idx="11">
                  <c:v>10</c:v>
                </c:pt>
                <c:pt idx="12">
                  <c:v>15</c:v>
                </c:pt>
                <c:pt idx="13">
                  <c:v>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817E-4DD1-A60B-CAC861AD0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8806016"/>
        <c:axId val="48797888"/>
      </c:barChart>
      <c:catAx>
        <c:axId val="3880601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48797888"/>
        <c:crosses val="autoZero"/>
        <c:auto val="1"/>
        <c:lblAlgn val="ctr"/>
        <c:lblOffset val="100"/>
        <c:noMultiLvlLbl val="0"/>
      </c:catAx>
      <c:valAx>
        <c:axId val="487978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880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33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15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3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1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22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52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56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60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8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0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28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86327-9CED-4A96-AE9A-BD88999B0F08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9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11" Type="http://schemas.openxmlformats.org/officeDocument/2006/relationships/image" Target="../media/image23.png"/><Relationship Id="rId5" Type="http://schemas.openxmlformats.org/officeDocument/2006/relationships/image" Target="../media/image17.jpeg"/><Relationship Id="rId10" Type="http://schemas.openxmlformats.org/officeDocument/2006/relationships/image" Target="../media/image22.gif"/><Relationship Id="rId4" Type="http://schemas.openxmlformats.org/officeDocument/2006/relationships/image" Target="../media/image16.png"/><Relationship Id="rId9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radm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-9470"/>
            <a:ext cx="3779581" cy="5143500"/>
          </a:xfrm>
          <a:prstGeom prst="rect">
            <a:avLst/>
          </a:prstGeom>
          <a:ln>
            <a:noFill/>
          </a:ln>
        </p:spPr>
      </p:pic>
      <p:pic>
        <p:nvPicPr>
          <p:cNvPr id="1028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44" y="267494"/>
            <a:ext cx="2166938" cy="255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76351" y="2456374"/>
            <a:ext cx="43877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000000"/>
                </a:solidFill>
              </a:rPr>
              <a:t>ОБЗОР</a:t>
            </a:r>
            <a:r>
              <a:rPr lang="ru-RU" dirty="0" smtClean="0">
                <a:solidFill>
                  <a:srgbClr val="000000"/>
                </a:solidFill>
              </a:rPr>
              <a:t> </a:t>
            </a:r>
          </a:p>
          <a:p>
            <a:pPr algn="ctr"/>
            <a:r>
              <a:rPr lang="ru-RU" sz="2400" u="sng" dirty="0" smtClean="0">
                <a:solidFill>
                  <a:srgbClr val="000000"/>
                </a:solidFill>
              </a:rPr>
              <a:t>ОБРАЩЕНИЙ ГРАЖДАН,</a:t>
            </a:r>
          </a:p>
          <a:p>
            <a:pPr algn="ctr"/>
            <a:r>
              <a:rPr lang="ru-RU" sz="2400" u="sng" dirty="0">
                <a:solidFill>
                  <a:srgbClr val="000000"/>
                </a:solidFill>
              </a:rPr>
              <a:t>п</a:t>
            </a:r>
            <a:r>
              <a:rPr lang="ru-RU" sz="2400" u="sng" dirty="0" smtClean="0">
                <a:solidFill>
                  <a:srgbClr val="000000"/>
                </a:solidFill>
              </a:rPr>
              <a:t>оступивших в администрацию </a:t>
            </a:r>
          </a:p>
          <a:p>
            <a:pPr algn="ctr"/>
            <a:r>
              <a:rPr lang="ru-RU" sz="2400" u="sng" dirty="0" smtClean="0">
                <a:solidFill>
                  <a:srgbClr val="000000"/>
                </a:solidFill>
              </a:rPr>
              <a:t>муниципального образования </a:t>
            </a:r>
          </a:p>
          <a:p>
            <a:pPr algn="ctr"/>
            <a:r>
              <a:rPr lang="ru-RU" sz="2400" u="sng" dirty="0" smtClean="0">
                <a:solidFill>
                  <a:srgbClr val="000000"/>
                </a:solidFill>
              </a:rPr>
              <a:t>Щербиновский район </a:t>
            </a:r>
          </a:p>
          <a:p>
            <a:pPr algn="ctr"/>
            <a:r>
              <a:rPr lang="ru-RU" sz="2400" u="sng" dirty="0" smtClean="0">
                <a:solidFill>
                  <a:srgbClr val="000000"/>
                </a:solidFill>
              </a:rPr>
              <a:t>в </a:t>
            </a:r>
            <a:r>
              <a:rPr lang="ru-RU" sz="2400" u="sng" dirty="0" smtClean="0">
                <a:solidFill>
                  <a:srgbClr val="000000"/>
                </a:solidFill>
              </a:rPr>
              <a:t>2024 </a:t>
            </a:r>
            <a:r>
              <a:rPr lang="ru-RU" sz="2400" u="sng" dirty="0" smtClean="0">
                <a:solidFill>
                  <a:srgbClr val="000000"/>
                </a:solidFill>
              </a:rPr>
              <a:t>году</a:t>
            </a:r>
            <a:endParaRPr lang="ru-RU" sz="2400" u="sng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1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9502"/>
            <a:ext cx="7787208" cy="857250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Обращения, полученные в ходе проведения выездных приемов главой муниципального образования Щербиновский район </a:t>
            </a:r>
            <a:br>
              <a:rPr lang="ru-RU" sz="2200" b="1" dirty="0" smtClean="0"/>
            </a:br>
            <a:r>
              <a:rPr lang="ru-RU" sz="2200" b="1" dirty="0" smtClean="0"/>
              <a:t>в 20</a:t>
            </a:r>
            <a:r>
              <a:rPr lang="en-US" sz="2200" b="1" dirty="0" smtClean="0"/>
              <a:t>2</a:t>
            </a:r>
            <a:r>
              <a:rPr lang="ru-RU" sz="2200" b="1" dirty="0"/>
              <a:t>4</a:t>
            </a:r>
            <a:r>
              <a:rPr lang="ru-RU" sz="2200" b="1" dirty="0" smtClean="0"/>
              <a:t> </a:t>
            </a:r>
            <a:r>
              <a:rPr lang="ru-RU" sz="2200" b="1" dirty="0" smtClean="0"/>
              <a:t>году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  <a:p>
            <a:endParaRPr lang="ru-RU" dirty="0"/>
          </a:p>
        </p:txBody>
      </p:sp>
      <p:pic>
        <p:nvPicPr>
          <p:cNvPr id="5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100564673"/>
              </p:ext>
            </p:extLst>
          </p:nvPr>
        </p:nvGraphicFramePr>
        <p:xfrm>
          <a:off x="683568" y="1250619"/>
          <a:ext cx="7776864" cy="3919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1255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63834" y="764928"/>
            <a:ext cx="1991699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Коммунальное хозяйство</a:t>
            </a:r>
            <a:endParaRPr lang="ru-RU" sz="1300" dirty="0"/>
          </a:p>
        </p:txBody>
      </p:sp>
      <p:sp>
        <p:nvSpPr>
          <p:cNvPr id="8" name="TextBox 7"/>
          <p:cNvSpPr txBox="1"/>
          <p:nvPr/>
        </p:nvSpPr>
        <p:spPr>
          <a:xfrm>
            <a:off x="1208775" y="3766071"/>
            <a:ext cx="223881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Строительство и архитектура</a:t>
            </a:r>
            <a:endParaRPr lang="ru-RU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878574" y="2255187"/>
            <a:ext cx="254415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Транспорт и дорожное хозяйство</a:t>
            </a:r>
            <a:endParaRPr lang="ru-RU" sz="1300" dirty="0"/>
          </a:p>
        </p:txBody>
      </p:sp>
      <p:sp>
        <p:nvSpPr>
          <p:cNvPr id="10" name="TextBox 9"/>
          <p:cNvSpPr txBox="1"/>
          <p:nvPr/>
        </p:nvSpPr>
        <p:spPr>
          <a:xfrm>
            <a:off x="921185" y="2847423"/>
            <a:ext cx="253434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Экология и природопользование</a:t>
            </a:r>
            <a:endParaRPr lang="ru-RU" sz="1300" dirty="0"/>
          </a:p>
        </p:txBody>
      </p:sp>
      <p:sp>
        <p:nvSpPr>
          <p:cNvPr id="11" name="TextBox 10"/>
          <p:cNvSpPr txBox="1"/>
          <p:nvPr/>
        </p:nvSpPr>
        <p:spPr>
          <a:xfrm>
            <a:off x="1729682" y="2564361"/>
            <a:ext cx="170649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Жилищное хозяйство</a:t>
            </a:r>
            <a:endParaRPr lang="ru-RU" sz="1300" dirty="0"/>
          </a:p>
        </p:txBody>
      </p:sp>
      <p:sp>
        <p:nvSpPr>
          <p:cNvPr id="12" name="TextBox 11"/>
          <p:cNvSpPr txBox="1"/>
          <p:nvPr/>
        </p:nvSpPr>
        <p:spPr>
          <a:xfrm>
            <a:off x="73608" y="3139811"/>
            <a:ext cx="3359289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Экономика, малый и средний бизнес</a:t>
            </a:r>
            <a:endParaRPr lang="ru-RU" sz="1300" dirty="0"/>
          </a:p>
        </p:txBody>
      </p:sp>
      <p:sp>
        <p:nvSpPr>
          <p:cNvPr id="13" name="TextBox 12"/>
          <p:cNvSpPr txBox="1"/>
          <p:nvPr/>
        </p:nvSpPr>
        <p:spPr>
          <a:xfrm>
            <a:off x="159302" y="4350847"/>
            <a:ext cx="3262040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Безопасность и обеспечение правопорядка</a:t>
            </a:r>
            <a:endParaRPr lang="ru-RU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1394418" y="1662280"/>
            <a:ext cx="200888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Социальное обеспечение</a:t>
            </a:r>
            <a:endParaRPr lang="ru-RU" sz="1300" dirty="0"/>
          </a:p>
        </p:txBody>
      </p:sp>
      <p:sp>
        <p:nvSpPr>
          <p:cNvPr id="15" name="TextBox 14"/>
          <p:cNvSpPr txBox="1"/>
          <p:nvPr/>
        </p:nvSpPr>
        <p:spPr>
          <a:xfrm>
            <a:off x="89319" y="1077504"/>
            <a:ext cx="333202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Образование и культура</a:t>
            </a:r>
            <a:endParaRPr lang="ru-RU" sz="1300" dirty="0"/>
          </a:p>
        </p:txBody>
      </p:sp>
      <p:sp>
        <p:nvSpPr>
          <p:cNvPr id="18" name="TextBox 17"/>
          <p:cNvSpPr txBox="1"/>
          <p:nvPr/>
        </p:nvSpPr>
        <p:spPr>
          <a:xfrm>
            <a:off x="124778" y="4661209"/>
            <a:ext cx="184731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endParaRPr lang="ru-RU" sz="13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1811121" y="4058459"/>
            <a:ext cx="1571520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Сельское хозяйство</a:t>
            </a:r>
            <a:endParaRPr lang="ru-RU" sz="1300" dirty="0"/>
          </a:p>
        </p:txBody>
      </p:sp>
      <p:graphicFrame>
        <p:nvGraphicFramePr>
          <p:cNvPr id="35" name="Диаграмма 34"/>
          <p:cNvGraphicFramePr/>
          <p:nvPr>
            <p:extLst>
              <p:ext uri="{D42A27DB-BD31-4B8C-83A1-F6EECF244321}">
                <p14:modId xmlns:p14="http://schemas.microsoft.com/office/powerpoint/2010/main" val="4244523050"/>
              </p:ext>
            </p:extLst>
          </p:nvPr>
        </p:nvGraphicFramePr>
        <p:xfrm>
          <a:off x="3440456" y="759356"/>
          <a:ext cx="5884072" cy="4194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971600" y="57042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ОСНОВНЫЕ ТЕМЫ</a:t>
            </a:r>
          </a:p>
          <a:p>
            <a:pPr algn="ctr"/>
            <a:r>
              <a:rPr lang="ru-RU" sz="2000" dirty="0" smtClean="0"/>
              <a:t>обращений граждан поступивших в </a:t>
            </a:r>
            <a:r>
              <a:rPr lang="ru-RU" sz="2000" dirty="0" smtClean="0"/>
              <a:t>202</a:t>
            </a:r>
            <a:r>
              <a:rPr lang="ru-RU" sz="2000" dirty="0"/>
              <a:t>4</a:t>
            </a:r>
            <a:r>
              <a:rPr lang="ru-RU" sz="2000" dirty="0" smtClean="0"/>
              <a:t> </a:t>
            </a:r>
            <a:r>
              <a:rPr lang="ru-RU" sz="2000" dirty="0" smtClean="0"/>
              <a:t>году</a:t>
            </a:r>
            <a:endParaRPr lang="ru-RU" sz="2000" dirty="0"/>
          </a:p>
        </p:txBody>
      </p:sp>
      <p:pic>
        <p:nvPicPr>
          <p:cNvPr id="21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613823" y="1369892"/>
            <a:ext cx="1816395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Земельные отношения</a:t>
            </a:r>
            <a:endParaRPr lang="ru-RU" sz="13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956077" y="4652038"/>
            <a:ext cx="1367682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ru-RU" sz="1300" dirty="0">
                <a:solidFill>
                  <a:prstClr val="black"/>
                </a:solidFill>
              </a:rPr>
              <a:t>Прочие вопросы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3870" y="1949344"/>
            <a:ext cx="2472087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Работа с обращениями граждан</a:t>
            </a:r>
            <a:endParaRPr lang="ru-RU" sz="1300" dirty="0"/>
          </a:p>
        </p:txBody>
      </p:sp>
      <p:sp>
        <p:nvSpPr>
          <p:cNvPr id="20" name="TextBox 19"/>
          <p:cNvSpPr txBox="1"/>
          <p:nvPr/>
        </p:nvSpPr>
        <p:spPr>
          <a:xfrm>
            <a:off x="1971849" y="3485006"/>
            <a:ext cx="145539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Здравоохранение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46476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2297" y="2139702"/>
            <a:ext cx="82787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	С </a:t>
            </a:r>
            <a:r>
              <a:rPr lang="ru-RU" sz="1600" dirty="0"/>
              <a:t>1 июля 2017 года вступил в силу Указ Президента </a:t>
            </a:r>
            <a:r>
              <a:rPr lang="ru-RU" sz="1600" dirty="0" smtClean="0"/>
              <a:t>РФ от </a:t>
            </a:r>
            <a:r>
              <a:rPr lang="ru-RU" sz="1600" dirty="0"/>
              <a:t>17.04.2017 </a:t>
            </a:r>
            <a:r>
              <a:rPr lang="ru-RU" sz="1600" dirty="0" smtClean="0"/>
              <a:t>года № </a:t>
            </a:r>
            <a:r>
              <a:rPr lang="ru-RU" sz="1600" dirty="0"/>
              <a:t>171 «О мониторинге и анализе результатов рассмотрения обращений граждан и организаций». В соответствии с этим </a:t>
            </a:r>
            <a:r>
              <a:rPr lang="ru-RU" sz="1600" dirty="0" smtClean="0"/>
              <a:t>Указом </a:t>
            </a:r>
            <a:r>
              <a:rPr lang="ru-RU" sz="1600" dirty="0"/>
              <a:t>информация о результатах рассмотрения обращений граждан ежемесячно предоставляется в администрацию </a:t>
            </a:r>
            <a:r>
              <a:rPr lang="ru-RU" sz="1600" dirty="0" smtClean="0"/>
              <a:t>Президента РФ. </a:t>
            </a:r>
            <a:r>
              <a:rPr lang="ru-RU" sz="1600" dirty="0"/>
              <a:t>Данную информацию </a:t>
            </a:r>
            <a:r>
              <a:rPr lang="ru-RU" sz="1600" dirty="0" smtClean="0"/>
              <a:t>регулярно и своевременно предоставляет администрация муниципального образования Щербиновский район, </a:t>
            </a:r>
            <a:r>
              <a:rPr lang="ru-RU" sz="1600" dirty="0"/>
              <a:t>в том числе и сельские </a:t>
            </a:r>
            <a:r>
              <a:rPr lang="ru-RU" sz="1600" dirty="0" smtClean="0"/>
              <a:t>поселения Щербиновского района. 	Исполнение Указа сельскими поселениями Щербиновского района тщательно </a:t>
            </a:r>
            <a:r>
              <a:rPr lang="ru-RU" sz="1600" dirty="0" err="1" smtClean="0"/>
              <a:t>мониторится</a:t>
            </a:r>
            <a:r>
              <a:rPr lang="ru-RU" sz="1600" dirty="0" smtClean="0"/>
              <a:t> сектором по работе с обращениями граждан отдела муниципальной службы, кадровой политики и делопроизводства администрации муниципального образования Щербиновский район в целях недопущения нарушения Указа Президента РФ. </a:t>
            </a:r>
            <a:endParaRPr lang="ru-RU" sz="1600" dirty="0"/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:\Desktop\пр\ГЕР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90"/>
            <a:ext cx="1477964" cy="14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61634" y="1287800"/>
            <a:ext cx="3337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Указ Президента РФ</a:t>
            </a:r>
          </a:p>
          <a:p>
            <a:r>
              <a:rPr lang="ru-RU" sz="2000" b="1" dirty="0"/>
              <a:t>о</a:t>
            </a:r>
            <a:r>
              <a:rPr lang="ru-RU" sz="2000" b="1" dirty="0" smtClean="0"/>
              <a:t>т 17.04.2017 года № 171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027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00151"/>
            <a:ext cx="9036496" cy="3394472"/>
          </a:xfrm>
        </p:spPr>
        <p:txBody>
          <a:bodyPr>
            <a:noAutofit/>
          </a:bodyPr>
          <a:lstStyle/>
          <a:p>
            <a:pPr algn="just"/>
            <a:r>
              <a:rPr lang="ru-RU" sz="1700" dirty="0"/>
              <a:t>Работа с обращениями граждан </a:t>
            </a:r>
            <a:r>
              <a:rPr lang="ru-RU" sz="1700" dirty="0" smtClean="0"/>
              <a:t>- </a:t>
            </a:r>
            <a:r>
              <a:rPr lang="ru-RU" sz="1700" dirty="0"/>
              <a:t>один из важнейших участков деятельности органов власти всех уровней. Именно через обращения </a:t>
            </a:r>
            <a:r>
              <a:rPr lang="ru-RU" sz="1700" dirty="0" smtClean="0"/>
              <a:t>жители реализуют </a:t>
            </a:r>
            <a:r>
              <a:rPr lang="ru-RU" sz="1700" dirty="0"/>
              <a:t>свое конституционное право непосредственно участвовать в управлении делами </a:t>
            </a:r>
            <a:r>
              <a:rPr lang="ru-RU" sz="1700" dirty="0" smtClean="0"/>
              <a:t>своего </a:t>
            </a:r>
            <a:r>
              <a:rPr lang="ru-RU" sz="1700" dirty="0"/>
              <a:t>муниципального образования, округа</a:t>
            </a:r>
            <a:r>
              <a:rPr lang="ru-RU" sz="1700" dirty="0" smtClean="0"/>
              <a:t>.</a:t>
            </a:r>
            <a:endParaRPr lang="ru-RU" sz="1700" dirty="0"/>
          </a:p>
          <a:p>
            <a:pPr algn="just"/>
            <a:r>
              <a:rPr lang="ru-RU" sz="1700" dirty="0"/>
              <a:t>Анализ работы с обращениями граждан </a:t>
            </a:r>
            <a:r>
              <a:rPr lang="ru-RU" sz="1700" dirty="0" smtClean="0"/>
              <a:t>свидетельствует о </a:t>
            </a:r>
            <a:r>
              <a:rPr lang="ru-RU" sz="1700" dirty="0"/>
              <a:t>том, что предложения граждан направлены на совершенствование деятельности </a:t>
            </a:r>
            <a:r>
              <a:rPr lang="ru-RU" sz="1700" dirty="0" smtClean="0"/>
              <a:t>администрации муниципального образования Щербиновский район, </a:t>
            </a:r>
            <a:r>
              <a:rPr lang="ru-RU" sz="1700" dirty="0"/>
              <a:t>заявления отражают желание граждан реализовать свои законные права, а жалобы прямо указывают на имеющиеся недостатки.</a:t>
            </a:r>
          </a:p>
          <a:p>
            <a:pPr algn="just"/>
            <a:r>
              <a:rPr lang="ru-RU" sz="1700" dirty="0" smtClean="0"/>
              <a:t>Работа с обращениями граждан требует ее </a:t>
            </a:r>
            <a:r>
              <a:rPr lang="ru-RU" sz="1700" dirty="0"/>
              <a:t>дальнейшего совершенствования, усиления внимания к комплексу проблем, связанных с повышением уровня защиты прав населения муниципального образования Щербиновский район. Личное общение с людьми приносит позитивные изменения в эффективность работы органов местного самоуправления.</a:t>
            </a:r>
          </a:p>
          <a:p>
            <a:pPr algn="just"/>
            <a:r>
              <a:rPr lang="ru-RU" sz="1700" dirty="0" smtClean="0"/>
              <a:t>Администрация </a:t>
            </a:r>
            <a:r>
              <a:rPr lang="ru-RU" sz="1700" dirty="0"/>
              <a:t>муниципального образования Щербиновский район продолжает работу над повышением эффективности рассмотрения обращений граждан.</a:t>
            </a:r>
          </a:p>
          <a:p>
            <a:pPr algn="just"/>
            <a:endParaRPr lang="ru-RU" sz="1400" dirty="0"/>
          </a:p>
        </p:txBody>
      </p:sp>
      <p:pic>
        <p:nvPicPr>
          <p:cNvPr id="4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7" y="0"/>
            <a:ext cx="1172862" cy="138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005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esktop\пр\380bbf5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66" y="1193172"/>
            <a:ext cx="4032448" cy="296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3" descr="D:\Desktop\пр\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531" y="-120791"/>
            <a:ext cx="934947" cy="127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tarscherb.ru/2019/Glavnaya/Ikonkl/administracija-te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33634"/>
            <a:ext cx="905035" cy="83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ерб ст.Старощербиновская и геральдика Щербиновского района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917" y="685581"/>
            <a:ext cx="756817" cy="9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admscherb.ru/wp-content/uploads/2018/08/Gerb_big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508" y="1563638"/>
            <a:ext cx="741460" cy="9302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4.depositphotos.com/6962450/23182/i/950/depositphotos_231823458-stock-photo-coat-arms-yeysko-fortification-villa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786309"/>
            <a:ext cx="754866" cy="90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bankgorodov.ru/public/photos/coa/31396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237858"/>
            <a:ext cx="758806" cy="946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cdn.turkaramamotoru.com/ru/flag-sherbinovskogo-rajona-390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391" y="3147814"/>
            <a:ext cx="742577" cy="912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bogislavyan.ru/wp-content/uploads/2017/03/1-shherbinovskiy-SHabelskogo-s-p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4027368"/>
            <a:ext cx="813481" cy="103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admekaterinovka.ucoz.ru/gerb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058" y="3939902"/>
            <a:ext cx="820325" cy="102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49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39259"/>
            <a:ext cx="8083402" cy="4620237"/>
          </a:xfrm>
        </p:spPr>
        <p:txBody>
          <a:bodyPr>
            <a:noAutofit/>
          </a:bodyPr>
          <a:lstStyle/>
          <a:p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450" dirty="0" smtClean="0"/>
              <a:t>Администрацией </a:t>
            </a:r>
            <a:r>
              <a:rPr lang="ru-RU" sz="1450" dirty="0"/>
              <a:t>муниципального образования Щербиновский район </a:t>
            </a:r>
            <a:r>
              <a:rPr lang="ru-RU" sz="1450" dirty="0" smtClean="0"/>
              <a:t>работа </a:t>
            </a:r>
            <a:r>
              <a:rPr lang="ru-RU" sz="1450" dirty="0"/>
              <a:t>с предложениями, заявлениями, жалобами граждан </a:t>
            </a:r>
            <a:r>
              <a:rPr lang="ru-RU" sz="1450" dirty="0" smtClean="0"/>
              <a:t>ведется </a:t>
            </a:r>
            <a:r>
              <a:rPr lang="ru-RU" sz="1450" dirty="0"/>
              <a:t>в соответствии с Конституцией Российской Федерации, Федеральным законом от 2 мая 2006 года № 59-ФЗ «О порядке рассмотрения обращений граждан Российской Федерации», Законом Краснодарского края от 28 июня 2007 года № 1270-КЗ «О дополнительных гарантиях реализации права граждан на обращения в Краснодарском крае», </a:t>
            </a:r>
            <a:r>
              <a:rPr lang="ru-RU" sz="1450" dirty="0" smtClean="0"/>
              <a:t>инструкцией о </a:t>
            </a:r>
            <a:r>
              <a:rPr lang="ru-RU" sz="1450" dirty="0"/>
              <a:t>порядке рассмотрения обращений граждан в администрации </a:t>
            </a:r>
            <a:r>
              <a:rPr lang="ru-RU" sz="1450" dirty="0" smtClean="0"/>
              <a:t> муниципального </a:t>
            </a:r>
            <a:r>
              <a:rPr lang="ru-RU" sz="1450" dirty="0"/>
              <a:t>образования Щербиновский </a:t>
            </a:r>
            <a:r>
              <a:rPr lang="ru-RU" sz="1450" dirty="0" smtClean="0"/>
              <a:t>район </a:t>
            </a:r>
            <a:r>
              <a:rPr lang="ru-RU" sz="1450" dirty="0"/>
              <a:t>от </a:t>
            </a:r>
            <a:r>
              <a:rPr lang="ru-RU" sz="1450" dirty="0" smtClean="0"/>
              <a:t>25 апреля 2024 </a:t>
            </a:r>
            <a:r>
              <a:rPr lang="ru-RU" sz="1450" dirty="0"/>
              <a:t>года № </a:t>
            </a:r>
            <a:r>
              <a:rPr lang="ru-RU" sz="1450" dirty="0" smtClean="0"/>
              <a:t>360 </a:t>
            </a:r>
            <a:r>
              <a:rPr lang="ru-RU" sz="1450" dirty="0"/>
              <a:t>и Сборником методических рекомендаций и документов, утвержденным Администрацией Президента Российской Федерации от 27 марта 2014 № А1- 1505, а так же велась работа по реализации положения Указа Президента Российской Федерации от 17 апреля 2017 года № 171 «О мониторинге и анализе результатов рассмотрения обращений граждан и организаций».</a:t>
            </a:r>
            <a:br>
              <a:rPr lang="ru-RU" sz="1450" dirty="0"/>
            </a:br>
            <a:r>
              <a:rPr lang="ru-RU" sz="1450" dirty="0"/>
              <a:t>Администрация муниципального образования Щербиновский район  обеспечивает права граждан, реализуя их через проведение личных приемов граждан главой муниципального образования Щербиновский район и его заместителями, в том числе и выездных, организацию встреч с трудовыми коллективами и жителями сельских поселений Щербиновского района, посредством Интернет-ресурса (обращения на официальный сайт, на электронную почту), посредством телефона «горячей линии», через средства массовой информации.</a:t>
            </a:r>
            <a:br>
              <a:rPr lang="ru-RU" sz="1450" dirty="0"/>
            </a:br>
            <a:endParaRPr lang="ru-RU" sz="1450" dirty="0"/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526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Desktop\пр\Screenshot_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72" y="759356"/>
            <a:ext cx="1872208" cy="195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2843808" y="572872"/>
            <a:ext cx="2736304" cy="2694655"/>
            <a:chOff x="2915816" y="987574"/>
            <a:chExt cx="1945779" cy="2031525"/>
          </a:xfrm>
        </p:grpSpPr>
        <p:pic>
          <p:nvPicPr>
            <p:cNvPr id="2052" name="Picture 4" descr="D:\Desktop\пр\Screenshot_2-1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5816" y="987574"/>
              <a:ext cx="1945779" cy="203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615483" y="2181366"/>
              <a:ext cx="546444" cy="39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</a:rPr>
                <a:t>794</a:t>
              </a:r>
              <a:endParaRPr lang="ru-RU" sz="2800" b="1" dirty="0" smtClean="0">
                <a:solidFill>
                  <a:schemeClr val="bg1"/>
                </a:solidFill>
              </a:endParaRPr>
            </a:p>
          </p:txBody>
        </p:sp>
      </p:grpSp>
      <p:pic>
        <p:nvPicPr>
          <p:cNvPr id="2053" name="Picture 5" descr="D:\Desktop\пр\Screenshot_3-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528" y="3296515"/>
            <a:ext cx="1728192" cy="180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:\Desktop\пр\Screenshot_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913" y="3484074"/>
            <a:ext cx="1510061" cy="157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D:\Desktop\пр\Screenshot_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0" y="1668699"/>
            <a:ext cx="1942015" cy="2027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D:\Desktop\пр\Screenshot_7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6396" y="3391797"/>
            <a:ext cx="1544613" cy="161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D:\Desktop\пр\Screenshot_8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24" y="3151412"/>
            <a:ext cx="2016224" cy="210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44502" y="1507116"/>
            <a:ext cx="14701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00" dirty="0" smtClean="0">
                <a:solidFill>
                  <a:schemeClr val="bg1"/>
                </a:solidFill>
              </a:rPr>
              <a:t>Приём граждан</a:t>
            </a:r>
            <a:endParaRPr lang="ru-RU" sz="15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39372" y="1806429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177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5683" y="3902120"/>
            <a:ext cx="1128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Выездные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приёмы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7778" y="4327236"/>
            <a:ext cx="54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22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74961" y="3989165"/>
            <a:ext cx="143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Горячая линия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5820" y="4281764"/>
            <a:ext cx="648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125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417595" y="2459673"/>
            <a:ext cx="1305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Письменные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729974" y="2736858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492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96900" y="4053576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Виртуальная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приёмная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778058" y="4483665"/>
            <a:ext cx="477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43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27299" y="3989165"/>
            <a:ext cx="979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Иные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источники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027426" y="4414359"/>
            <a:ext cx="57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449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2000" y="-92546"/>
            <a:ext cx="53807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ОСНОВНЫЕ ИСТОЧНИКИ</a:t>
            </a:r>
          </a:p>
          <a:p>
            <a:pPr algn="ctr"/>
            <a:r>
              <a:rPr lang="ru-RU" dirty="0" smtClean="0"/>
              <a:t>поступления обращений граждан в администрацию </a:t>
            </a:r>
          </a:p>
          <a:p>
            <a:pPr algn="ctr"/>
            <a:r>
              <a:rPr lang="ru-RU" dirty="0" smtClean="0"/>
              <a:t>муниципального образования Щербиновский район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48148" y="1758378"/>
            <a:ext cx="667668" cy="14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240036" y="2628950"/>
            <a:ext cx="0" cy="6140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4092624" y="3147814"/>
            <a:ext cx="0" cy="23845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501433" y="1806429"/>
            <a:ext cx="759895" cy="3499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6057737" y="3296515"/>
            <a:ext cx="270170" cy="2606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7698222" y="3325880"/>
            <a:ext cx="258154" cy="23124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8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D:\Desktop\пр\Screenshot_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123" y="2174758"/>
            <a:ext cx="2258989" cy="237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5386596" y="1243711"/>
            <a:ext cx="3312368" cy="1197253"/>
          </a:xfrm>
          <a:prstGeom prst="wedgeRoundRectCallout">
            <a:avLst>
              <a:gd name="adj1" fmla="val -45780"/>
              <a:gd name="adj2" fmla="val 124818"/>
              <a:gd name="adj3" fmla="val 16667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 descr="D:\Desktop\пр\12121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465" y="1168885"/>
            <a:ext cx="720080" cy="89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41862" y="1336043"/>
            <a:ext cx="2813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Из них через администрацию </a:t>
            </a:r>
          </a:p>
          <a:p>
            <a:pPr algn="ctr"/>
            <a:r>
              <a:rPr lang="ru-RU" sz="1600" dirty="0" smtClean="0"/>
              <a:t>Краснодарского края</a:t>
            </a:r>
          </a:p>
          <a:p>
            <a:pPr algn="ctr"/>
            <a:r>
              <a:rPr lang="ru-RU" sz="2000" b="1" dirty="0" smtClean="0"/>
              <a:t>215</a:t>
            </a:r>
            <a:endParaRPr lang="ru-RU" sz="2000" b="1" dirty="0" smtClean="0"/>
          </a:p>
          <a:p>
            <a:pPr algn="ctr"/>
            <a:endParaRPr lang="ru-RU" sz="2000" b="1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79512" y="1243711"/>
            <a:ext cx="3096344" cy="1366816"/>
          </a:xfrm>
          <a:prstGeom prst="wedgeRoundRectCallout">
            <a:avLst>
              <a:gd name="adj1" fmla="val 52162"/>
              <a:gd name="adj2" fmla="val 103877"/>
              <a:gd name="adj3" fmla="val 16667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98035" y="3072369"/>
            <a:ext cx="13051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Письменные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обращения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9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10414" y="3587152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492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883" y="1243711"/>
            <a:ext cx="247497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Из них </a:t>
            </a:r>
            <a:r>
              <a:rPr lang="ru-RU" sz="1600" dirty="0"/>
              <a:t>из Управления </a:t>
            </a:r>
            <a:endParaRPr lang="ru-RU" sz="1600" dirty="0" smtClean="0"/>
          </a:p>
          <a:p>
            <a:pPr algn="ctr"/>
            <a:r>
              <a:rPr lang="ru-RU" sz="1600" dirty="0" smtClean="0"/>
              <a:t>Президента </a:t>
            </a:r>
            <a:r>
              <a:rPr lang="ru-RU" sz="1600" dirty="0"/>
              <a:t>РФ по работе </a:t>
            </a:r>
            <a:endParaRPr lang="ru-RU" sz="1600" dirty="0" smtClean="0"/>
          </a:p>
          <a:p>
            <a:pPr algn="ctr"/>
            <a:r>
              <a:rPr lang="ru-RU" sz="1600" dirty="0" smtClean="0"/>
              <a:t>с обращениями </a:t>
            </a:r>
            <a:r>
              <a:rPr lang="ru-RU" sz="1600" dirty="0"/>
              <a:t>граждан </a:t>
            </a:r>
            <a:endParaRPr lang="ru-RU" sz="1600" dirty="0" smtClean="0"/>
          </a:p>
          <a:p>
            <a:pPr algn="ctr"/>
            <a:r>
              <a:rPr lang="ru-RU" sz="1600" dirty="0" smtClean="0"/>
              <a:t>и </a:t>
            </a:r>
            <a:r>
              <a:rPr lang="ru-RU" sz="1600" dirty="0"/>
              <a:t>организаций</a:t>
            </a:r>
            <a:endParaRPr lang="ru-RU" sz="1600" dirty="0" smtClean="0"/>
          </a:p>
          <a:p>
            <a:pPr algn="ctr"/>
            <a:r>
              <a:rPr lang="ru-RU" sz="2000" b="1" dirty="0" smtClean="0"/>
              <a:t>87</a:t>
            </a:r>
            <a:endParaRPr lang="ru-RU" sz="2000" b="1" dirty="0"/>
          </a:p>
        </p:txBody>
      </p:sp>
      <p:pic>
        <p:nvPicPr>
          <p:cNvPr id="12" name="Picture 2" descr="D:\Desktop\пр\ГЕР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53" y="1243711"/>
            <a:ext cx="829962" cy="81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5486"/>
            <a:ext cx="5976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Сравнительная динамика поступления письменных обращений в администрацию муниципального образования Щербиновский район </a:t>
            </a:r>
            <a:r>
              <a:rPr lang="ru-RU" sz="1600" b="1" dirty="0" smtClean="0"/>
              <a:t>в </a:t>
            </a:r>
            <a:r>
              <a:rPr lang="ru-RU" sz="1600" b="1" dirty="0" smtClean="0"/>
              <a:t>2024 </a:t>
            </a:r>
            <a:r>
              <a:rPr lang="ru-RU" sz="1600" b="1" dirty="0" smtClean="0"/>
              <a:t>году.</a:t>
            </a:r>
            <a:endParaRPr lang="ru-RU" sz="1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47002577"/>
              </p:ext>
            </p:extLst>
          </p:nvPr>
        </p:nvGraphicFramePr>
        <p:xfrm>
          <a:off x="1619672" y="1131590"/>
          <a:ext cx="676875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02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7494"/>
            <a:ext cx="8229600" cy="857250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Принято граждан на личных приемах главой муниципального образования Щербиновский район и его заместителями </a:t>
            </a:r>
            <a:br>
              <a:rPr lang="ru-RU" sz="2200" b="1" dirty="0" smtClean="0"/>
            </a:br>
            <a:r>
              <a:rPr lang="ru-RU" sz="2200" b="1" dirty="0" smtClean="0"/>
              <a:t>в </a:t>
            </a:r>
            <a:r>
              <a:rPr lang="ru-RU" sz="2200" b="1" dirty="0" smtClean="0"/>
              <a:t>2024 </a:t>
            </a:r>
            <a:r>
              <a:rPr lang="ru-RU" sz="2200" b="1" dirty="0" smtClean="0"/>
              <a:t>году </a:t>
            </a:r>
            <a:endParaRPr lang="ru-RU" sz="2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082465"/>
              </p:ext>
            </p:extLst>
          </p:nvPr>
        </p:nvGraphicFramePr>
        <p:xfrm>
          <a:off x="0" y="1461393"/>
          <a:ext cx="8927990" cy="3682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84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23478"/>
            <a:ext cx="8229600" cy="857250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Принято граждан в администрации муниципального образования Щербиновский район руководством в </a:t>
            </a:r>
            <a:r>
              <a:rPr lang="ru-RU" sz="2200" b="1" dirty="0" smtClean="0"/>
              <a:t>2024 </a:t>
            </a:r>
            <a:r>
              <a:rPr lang="ru-RU" sz="2200" b="1" dirty="0" smtClean="0"/>
              <a:t>году</a:t>
            </a:r>
            <a:endParaRPr lang="ru-RU" sz="2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850445"/>
              </p:ext>
            </p:extLst>
          </p:nvPr>
        </p:nvGraphicFramePr>
        <p:xfrm>
          <a:off x="395536" y="149163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95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10344"/>
            <a:ext cx="7643192" cy="85725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Сравнительная динамика поступления обращений в администрацию муниципального образования Щербиновский район за </a:t>
            </a:r>
            <a:r>
              <a:rPr lang="ru-RU" sz="2400" b="1" dirty="0" smtClean="0"/>
              <a:t>4 </a:t>
            </a:r>
            <a:r>
              <a:rPr lang="ru-RU" sz="2400" b="1" dirty="0" smtClean="0"/>
              <a:t>года.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2391810"/>
              </p:ext>
            </p:extLst>
          </p:nvPr>
        </p:nvGraphicFramePr>
        <p:xfrm>
          <a:off x="467544" y="987574"/>
          <a:ext cx="8507288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767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425" y="2211710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Информация </a:t>
            </a:r>
            <a:r>
              <a:rPr lang="ru-RU" dirty="0"/>
              <a:t>о приемах граждан, примеры работы администрации муниципального образования Щербиновский район с обращениями граждан, с населением публикуется в местной районной газете «Щербиновский курьер», на официальном сайте администрации муниципального образования Щербиновский район 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.staradm.ru</a:t>
            </a:r>
            <a:r>
              <a:rPr lang="ru-RU" dirty="0"/>
              <a:t>, в </a:t>
            </a:r>
            <a:r>
              <a:rPr lang="ru-RU" dirty="0" smtClean="0"/>
              <a:t>социальных сетях: </a:t>
            </a:r>
            <a:r>
              <a:rPr lang="ru-RU" dirty="0"/>
              <a:t>одноклассники в группе «Администрация Щербиновского района», </a:t>
            </a:r>
            <a:r>
              <a:rPr lang="ru-RU" dirty="0" err="1" smtClean="0"/>
              <a:t>Вконтакте</a:t>
            </a:r>
            <a:r>
              <a:rPr lang="ru-RU" dirty="0" smtClean="0"/>
              <a:t>, а </a:t>
            </a:r>
            <a:r>
              <a:rPr lang="ru-RU" dirty="0"/>
              <a:t>т</a:t>
            </a:r>
            <a:r>
              <a:rPr lang="ru-RU" dirty="0" smtClean="0"/>
              <a:t>ак же в официальном аккаунте администрации муниципального образования Щербиновский район в </a:t>
            </a:r>
            <a:r>
              <a:rPr lang="en-US" dirty="0" smtClean="0"/>
              <a:t>Telegram</a:t>
            </a:r>
            <a:r>
              <a:rPr lang="ru-RU" dirty="0" smtClean="0"/>
              <a:t>, где регулярно публикуется информация о деятельности администрации, и других значимых событиях района.</a:t>
            </a:r>
            <a:endParaRPr lang="ru-RU" dirty="0"/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us.123rf.com/450wm/yupiramos/yupiramos1706/yupiramos170636709/81133743-news-paper-news-icon-vector-illustration-design-isolated.jpg?ver=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3" t="-766" r="16935" b="11537"/>
          <a:stretch/>
        </p:blipFill>
        <p:spPr bwMode="auto">
          <a:xfrm>
            <a:off x="3779912" y="97089"/>
            <a:ext cx="1404000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19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10789</TotalTime>
  <Words>335</Words>
  <Application>Microsoft Office PowerPoint</Application>
  <PresentationFormat>Экран (16:9)</PresentationFormat>
  <Paragraphs>82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 Администрацией муниципального образования Щербиновский район работа с предложениями, заявлениями, жалобами граждан ведется в соответствии с Конституцией Российской Федерации, Федеральным законом от 2 мая 2006 года № 59-ФЗ «О порядке рассмотрения обращений граждан Российской Федерации», Законом Краснодарского края от 28 июня 2007 года № 1270-КЗ «О дополнительных гарантиях реализации права граждан на обращения в Краснодарском крае», инструкцией о порядке рассмотрения обращений граждан в администрации  муниципального образования Щербиновский район от 25 апреля 2024 года № 360 и Сборником методических рекомендаций и документов, утвержденным Администрацией Президента Российской Федерации от 27 марта 2014 № А1- 1505, а так же велась работа по реализации положения Указа Президента Российской Федерации от 17 апреля 2017 года № 171 «О мониторинге и анализе результатов рассмотрения обращений граждан и организаций». Администрация муниципального образования Щербиновский район  обеспечивает права граждан, реализуя их через проведение личных приемов граждан главой муниципального образования Щербиновский район и его заместителями, в том числе и выездных, организацию встреч с трудовыми коллективами и жителями сельских поселений Щербиновского района, посредством Интернет-ресурса (обращения на официальный сайт, на электронную почту), посредством телефона «горячей линии», через средства массовой информации. </vt:lpstr>
      <vt:lpstr>Презентация PowerPoint</vt:lpstr>
      <vt:lpstr>Презентация PowerPoint</vt:lpstr>
      <vt:lpstr>Презентация PowerPoint</vt:lpstr>
      <vt:lpstr>Принято граждан на личных приемах главой муниципального образования Щербиновский район и его заместителями  в 2024 году </vt:lpstr>
      <vt:lpstr>Принято граждан в администрации муниципального образования Щербиновский район руководством в 2024 году</vt:lpstr>
      <vt:lpstr>Сравнительная динамика поступления обращений в администрацию муниципального образования Щербиновский район за 4 года.</vt:lpstr>
      <vt:lpstr>Презентация PowerPoint</vt:lpstr>
      <vt:lpstr>Обращения, полученные в ходе проведения выездных приемов главой муниципального образования Щербиновский район  в 2024 году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Шапарь</dc:creator>
  <cp:lastModifiedBy>Левшукова Татьяна</cp:lastModifiedBy>
  <cp:revision>174</cp:revision>
  <cp:lastPrinted>2022-01-13T12:16:48Z</cp:lastPrinted>
  <dcterms:created xsi:type="dcterms:W3CDTF">2019-11-13T11:10:21Z</dcterms:created>
  <dcterms:modified xsi:type="dcterms:W3CDTF">2025-01-16T10:38:48Z</dcterms:modified>
</cp:coreProperties>
</file>