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7" r:id="rId2"/>
    <p:sldId id="258" r:id="rId3"/>
    <p:sldId id="259" r:id="rId4"/>
    <p:sldId id="261" r:id="rId5"/>
    <p:sldId id="263" r:id="rId6"/>
    <p:sldId id="265" r:id="rId7"/>
    <p:sldId id="266" r:id="rId8"/>
    <p:sldId id="267" r:id="rId9"/>
    <p:sldId id="270" r:id="rId10"/>
    <p:sldId id="273" r:id="rId11"/>
    <p:sldId id="272" r:id="rId12"/>
    <p:sldId id="274" r:id="rId13"/>
    <p:sldId id="276" r:id="rId14"/>
    <p:sldId id="279" r:id="rId15"/>
    <p:sldId id="278" r:id="rId16"/>
    <p:sldId id="277" r:id="rId17"/>
  </p:sldIdLst>
  <p:sldSz cx="9144000" cy="6858000" type="screen4x3"/>
  <p:notesSz cx="6735763" cy="9866313"/>
  <p:photoAlbum layout="1pic" frame="frameStyle7"/>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80" autoAdjust="0"/>
    <p:restoredTop sz="94660"/>
  </p:normalViewPr>
  <p:slideViewPr>
    <p:cSldViewPr>
      <p:cViewPr>
        <p:scale>
          <a:sx n="89" d="100"/>
          <a:sy n="89" d="100"/>
        </p:scale>
        <p:origin x="-660" y="-4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15373" y="0"/>
            <a:ext cx="2918831" cy="493316"/>
          </a:xfrm>
          <a:prstGeom prst="rect">
            <a:avLst/>
          </a:prstGeom>
        </p:spPr>
        <p:txBody>
          <a:bodyPr vert="horz" lIns="91440" tIns="45720" rIns="91440" bIns="45720" rtlCol="0"/>
          <a:lstStyle>
            <a:lvl1pPr algn="r">
              <a:defRPr sz="1200"/>
            </a:lvl1pPr>
          </a:lstStyle>
          <a:p>
            <a:fld id="{3F2DEC49-4D6D-4575-A599-36E17F5F080A}" type="datetimeFigureOut">
              <a:rPr lang="ru-RU" smtClean="0"/>
              <a:t>26.05.2021</a:t>
            </a:fld>
            <a:endParaRPr lang="ru-RU"/>
          </a:p>
        </p:txBody>
      </p:sp>
      <p:sp>
        <p:nvSpPr>
          <p:cNvPr id="4" name="Образ слайда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3577" y="4686499"/>
            <a:ext cx="5388610" cy="4439841"/>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a:defRPr sz="1200"/>
            </a:lvl1pPr>
          </a:lstStyle>
          <a:p>
            <a:fld id="{C789CC02-BE7A-4A58-9F17-A47ADB58247C}" type="slidenum">
              <a:rPr lang="ru-RU" smtClean="0"/>
              <a:t>‹#›</a:t>
            </a:fld>
            <a:endParaRPr lang="ru-RU"/>
          </a:p>
        </p:txBody>
      </p:sp>
    </p:spTree>
    <p:extLst>
      <p:ext uri="{BB962C8B-B14F-4D97-AF65-F5344CB8AC3E}">
        <p14:creationId xmlns:p14="http://schemas.microsoft.com/office/powerpoint/2010/main" val="20715501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789CC02-BE7A-4A58-9F17-A47ADB58247C}" type="slidenum">
              <a:rPr lang="ru-RU" smtClean="0"/>
              <a:t>1</a:t>
            </a:fld>
            <a:endParaRPr lang="ru-RU"/>
          </a:p>
        </p:txBody>
      </p:sp>
    </p:spTree>
    <p:extLst>
      <p:ext uri="{BB962C8B-B14F-4D97-AF65-F5344CB8AC3E}">
        <p14:creationId xmlns:p14="http://schemas.microsoft.com/office/powerpoint/2010/main" val="40462651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789CC02-BE7A-4A58-9F17-A47ADB58247C}" type="slidenum">
              <a:rPr lang="ru-RU" smtClean="0"/>
              <a:t>10</a:t>
            </a:fld>
            <a:endParaRPr lang="ru-RU"/>
          </a:p>
        </p:txBody>
      </p:sp>
    </p:spTree>
    <p:extLst>
      <p:ext uri="{BB962C8B-B14F-4D97-AF65-F5344CB8AC3E}">
        <p14:creationId xmlns:p14="http://schemas.microsoft.com/office/powerpoint/2010/main" val="40462651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789CC02-BE7A-4A58-9F17-A47ADB58247C}" type="slidenum">
              <a:rPr lang="ru-RU" smtClean="0"/>
              <a:t>11</a:t>
            </a:fld>
            <a:endParaRPr lang="ru-RU"/>
          </a:p>
        </p:txBody>
      </p:sp>
    </p:spTree>
    <p:extLst>
      <p:ext uri="{BB962C8B-B14F-4D97-AF65-F5344CB8AC3E}">
        <p14:creationId xmlns:p14="http://schemas.microsoft.com/office/powerpoint/2010/main" val="40462651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789CC02-BE7A-4A58-9F17-A47ADB58247C}" type="slidenum">
              <a:rPr lang="ru-RU" smtClean="0"/>
              <a:t>12</a:t>
            </a:fld>
            <a:endParaRPr lang="ru-RU"/>
          </a:p>
        </p:txBody>
      </p:sp>
    </p:spTree>
    <p:extLst>
      <p:ext uri="{BB962C8B-B14F-4D97-AF65-F5344CB8AC3E}">
        <p14:creationId xmlns:p14="http://schemas.microsoft.com/office/powerpoint/2010/main" val="40462651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789CC02-BE7A-4A58-9F17-A47ADB58247C}" type="slidenum">
              <a:rPr lang="ru-RU" smtClean="0"/>
              <a:t>13</a:t>
            </a:fld>
            <a:endParaRPr lang="ru-RU"/>
          </a:p>
        </p:txBody>
      </p:sp>
    </p:spTree>
    <p:extLst>
      <p:ext uri="{BB962C8B-B14F-4D97-AF65-F5344CB8AC3E}">
        <p14:creationId xmlns:p14="http://schemas.microsoft.com/office/powerpoint/2010/main" val="40462651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789CC02-BE7A-4A58-9F17-A47ADB58247C}" type="slidenum">
              <a:rPr lang="ru-RU" smtClean="0"/>
              <a:t>14</a:t>
            </a:fld>
            <a:endParaRPr lang="ru-RU"/>
          </a:p>
        </p:txBody>
      </p:sp>
    </p:spTree>
    <p:extLst>
      <p:ext uri="{BB962C8B-B14F-4D97-AF65-F5344CB8AC3E}">
        <p14:creationId xmlns:p14="http://schemas.microsoft.com/office/powerpoint/2010/main" val="40462651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789CC02-BE7A-4A58-9F17-A47ADB58247C}" type="slidenum">
              <a:rPr lang="ru-RU" smtClean="0"/>
              <a:t>15</a:t>
            </a:fld>
            <a:endParaRPr lang="ru-RU"/>
          </a:p>
        </p:txBody>
      </p:sp>
    </p:spTree>
    <p:extLst>
      <p:ext uri="{BB962C8B-B14F-4D97-AF65-F5344CB8AC3E}">
        <p14:creationId xmlns:p14="http://schemas.microsoft.com/office/powerpoint/2010/main" val="40462651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789CC02-BE7A-4A58-9F17-A47ADB58247C}" type="slidenum">
              <a:rPr lang="ru-RU" smtClean="0"/>
              <a:t>16</a:t>
            </a:fld>
            <a:endParaRPr lang="ru-RU"/>
          </a:p>
        </p:txBody>
      </p:sp>
    </p:spTree>
    <p:extLst>
      <p:ext uri="{BB962C8B-B14F-4D97-AF65-F5344CB8AC3E}">
        <p14:creationId xmlns:p14="http://schemas.microsoft.com/office/powerpoint/2010/main" val="40462651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789CC02-BE7A-4A58-9F17-A47ADB58247C}" type="slidenum">
              <a:rPr lang="ru-RU" smtClean="0"/>
              <a:t>2</a:t>
            </a:fld>
            <a:endParaRPr lang="ru-RU"/>
          </a:p>
        </p:txBody>
      </p:sp>
    </p:spTree>
    <p:extLst>
      <p:ext uri="{BB962C8B-B14F-4D97-AF65-F5344CB8AC3E}">
        <p14:creationId xmlns:p14="http://schemas.microsoft.com/office/powerpoint/2010/main" val="4046265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789CC02-BE7A-4A58-9F17-A47ADB58247C}" type="slidenum">
              <a:rPr lang="ru-RU" smtClean="0"/>
              <a:t>3</a:t>
            </a:fld>
            <a:endParaRPr lang="ru-RU"/>
          </a:p>
        </p:txBody>
      </p:sp>
    </p:spTree>
    <p:extLst>
      <p:ext uri="{BB962C8B-B14F-4D97-AF65-F5344CB8AC3E}">
        <p14:creationId xmlns:p14="http://schemas.microsoft.com/office/powerpoint/2010/main" val="4046265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789CC02-BE7A-4A58-9F17-A47ADB58247C}" type="slidenum">
              <a:rPr lang="ru-RU" smtClean="0"/>
              <a:t>4</a:t>
            </a:fld>
            <a:endParaRPr lang="ru-RU"/>
          </a:p>
        </p:txBody>
      </p:sp>
    </p:spTree>
    <p:extLst>
      <p:ext uri="{BB962C8B-B14F-4D97-AF65-F5344CB8AC3E}">
        <p14:creationId xmlns:p14="http://schemas.microsoft.com/office/powerpoint/2010/main" val="40462651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789CC02-BE7A-4A58-9F17-A47ADB58247C}" type="slidenum">
              <a:rPr lang="ru-RU" smtClean="0"/>
              <a:t>5</a:t>
            </a:fld>
            <a:endParaRPr lang="ru-RU"/>
          </a:p>
        </p:txBody>
      </p:sp>
    </p:spTree>
    <p:extLst>
      <p:ext uri="{BB962C8B-B14F-4D97-AF65-F5344CB8AC3E}">
        <p14:creationId xmlns:p14="http://schemas.microsoft.com/office/powerpoint/2010/main" val="40462651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789CC02-BE7A-4A58-9F17-A47ADB58247C}" type="slidenum">
              <a:rPr lang="ru-RU" smtClean="0"/>
              <a:t>6</a:t>
            </a:fld>
            <a:endParaRPr lang="ru-RU"/>
          </a:p>
        </p:txBody>
      </p:sp>
    </p:spTree>
    <p:extLst>
      <p:ext uri="{BB962C8B-B14F-4D97-AF65-F5344CB8AC3E}">
        <p14:creationId xmlns:p14="http://schemas.microsoft.com/office/powerpoint/2010/main" val="40462651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789CC02-BE7A-4A58-9F17-A47ADB58247C}" type="slidenum">
              <a:rPr lang="ru-RU" smtClean="0"/>
              <a:t>7</a:t>
            </a:fld>
            <a:endParaRPr lang="ru-RU"/>
          </a:p>
        </p:txBody>
      </p:sp>
    </p:spTree>
    <p:extLst>
      <p:ext uri="{BB962C8B-B14F-4D97-AF65-F5344CB8AC3E}">
        <p14:creationId xmlns:p14="http://schemas.microsoft.com/office/powerpoint/2010/main" val="40462651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789CC02-BE7A-4A58-9F17-A47ADB58247C}" type="slidenum">
              <a:rPr lang="ru-RU" smtClean="0"/>
              <a:t>8</a:t>
            </a:fld>
            <a:endParaRPr lang="ru-RU"/>
          </a:p>
        </p:txBody>
      </p:sp>
    </p:spTree>
    <p:extLst>
      <p:ext uri="{BB962C8B-B14F-4D97-AF65-F5344CB8AC3E}">
        <p14:creationId xmlns:p14="http://schemas.microsoft.com/office/powerpoint/2010/main" val="40462651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789CC02-BE7A-4A58-9F17-A47ADB58247C}" type="slidenum">
              <a:rPr lang="ru-RU" smtClean="0"/>
              <a:t>9</a:t>
            </a:fld>
            <a:endParaRPr lang="ru-RU"/>
          </a:p>
        </p:txBody>
      </p:sp>
    </p:spTree>
    <p:extLst>
      <p:ext uri="{BB962C8B-B14F-4D97-AF65-F5344CB8AC3E}">
        <p14:creationId xmlns:p14="http://schemas.microsoft.com/office/powerpoint/2010/main" val="40462651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13CA8FE8-5D72-4594-9143-0172C6D0EB07}" type="datetimeFigureOut">
              <a:rPr lang="ru-RU" smtClean="0"/>
              <a:t>26.05.2021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91C4F29-7854-404B-97E2-AD2B17E8AB20}" type="slidenum">
              <a:rPr lang="ru-RU" smtClean="0"/>
              <a:t>‹#›</a:t>
            </a:fld>
            <a:endParaRPr lang="ru-RU"/>
          </a:p>
        </p:txBody>
      </p:sp>
    </p:spTree>
    <p:extLst>
      <p:ext uri="{BB962C8B-B14F-4D97-AF65-F5344CB8AC3E}">
        <p14:creationId xmlns:p14="http://schemas.microsoft.com/office/powerpoint/2010/main" val="14520767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3CA8FE8-5D72-4594-9143-0172C6D0EB07}" type="datetimeFigureOut">
              <a:rPr lang="ru-RU" smtClean="0"/>
              <a:t>26.05.2021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91C4F29-7854-404B-97E2-AD2B17E8AB20}" type="slidenum">
              <a:rPr lang="ru-RU" smtClean="0"/>
              <a:t>‹#›</a:t>
            </a:fld>
            <a:endParaRPr lang="ru-RU"/>
          </a:p>
        </p:txBody>
      </p:sp>
    </p:spTree>
    <p:extLst>
      <p:ext uri="{BB962C8B-B14F-4D97-AF65-F5344CB8AC3E}">
        <p14:creationId xmlns:p14="http://schemas.microsoft.com/office/powerpoint/2010/main" val="2987731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3CA8FE8-5D72-4594-9143-0172C6D0EB07}" type="datetimeFigureOut">
              <a:rPr lang="ru-RU" smtClean="0"/>
              <a:t>26.05.2021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91C4F29-7854-404B-97E2-AD2B17E8AB20}" type="slidenum">
              <a:rPr lang="ru-RU" smtClean="0"/>
              <a:t>‹#›</a:t>
            </a:fld>
            <a:endParaRPr lang="ru-RU"/>
          </a:p>
        </p:txBody>
      </p:sp>
    </p:spTree>
    <p:extLst>
      <p:ext uri="{BB962C8B-B14F-4D97-AF65-F5344CB8AC3E}">
        <p14:creationId xmlns:p14="http://schemas.microsoft.com/office/powerpoint/2010/main" val="1551342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3CA8FE8-5D72-4594-9143-0172C6D0EB07}" type="datetimeFigureOut">
              <a:rPr lang="ru-RU" smtClean="0"/>
              <a:t>26.05.2021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91C4F29-7854-404B-97E2-AD2B17E8AB20}" type="slidenum">
              <a:rPr lang="ru-RU" smtClean="0"/>
              <a:t>‹#›</a:t>
            </a:fld>
            <a:endParaRPr lang="ru-RU"/>
          </a:p>
        </p:txBody>
      </p:sp>
    </p:spTree>
    <p:extLst>
      <p:ext uri="{BB962C8B-B14F-4D97-AF65-F5344CB8AC3E}">
        <p14:creationId xmlns:p14="http://schemas.microsoft.com/office/powerpoint/2010/main" val="4288736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3CA8FE8-5D72-4594-9143-0172C6D0EB07}" type="datetimeFigureOut">
              <a:rPr lang="ru-RU" smtClean="0"/>
              <a:t>26.05.2021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91C4F29-7854-404B-97E2-AD2B17E8AB20}" type="slidenum">
              <a:rPr lang="ru-RU" smtClean="0"/>
              <a:t>‹#›</a:t>
            </a:fld>
            <a:endParaRPr lang="ru-RU"/>
          </a:p>
        </p:txBody>
      </p:sp>
    </p:spTree>
    <p:extLst>
      <p:ext uri="{BB962C8B-B14F-4D97-AF65-F5344CB8AC3E}">
        <p14:creationId xmlns:p14="http://schemas.microsoft.com/office/powerpoint/2010/main" val="41728428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13CA8FE8-5D72-4594-9143-0172C6D0EB07}" type="datetimeFigureOut">
              <a:rPr lang="ru-RU" smtClean="0"/>
              <a:t>26.05.2021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91C4F29-7854-404B-97E2-AD2B17E8AB20}" type="slidenum">
              <a:rPr lang="ru-RU" smtClean="0"/>
              <a:t>‹#›</a:t>
            </a:fld>
            <a:endParaRPr lang="ru-RU"/>
          </a:p>
        </p:txBody>
      </p:sp>
    </p:spTree>
    <p:extLst>
      <p:ext uri="{BB962C8B-B14F-4D97-AF65-F5344CB8AC3E}">
        <p14:creationId xmlns:p14="http://schemas.microsoft.com/office/powerpoint/2010/main" val="20154049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13CA8FE8-5D72-4594-9143-0172C6D0EB07}" type="datetimeFigureOut">
              <a:rPr lang="ru-RU" smtClean="0"/>
              <a:t>26.05.2021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91C4F29-7854-404B-97E2-AD2B17E8AB20}" type="slidenum">
              <a:rPr lang="ru-RU" smtClean="0"/>
              <a:t>‹#›</a:t>
            </a:fld>
            <a:endParaRPr lang="ru-RU"/>
          </a:p>
        </p:txBody>
      </p:sp>
    </p:spTree>
    <p:extLst>
      <p:ext uri="{BB962C8B-B14F-4D97-AF65-F5344CB8AC3E}">
        <p14:creationId xmlns:p14="http://schemas.microsoft.com/office/powerpoint/2010/main" val="33051791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13CA8FE8-5D72-4594-9143-0172C6D0EB07}" type="datetimeFigureOut">
              <a:rPr lang="ru-RU" smtClean="0"/>
              <a:t>26.05.2021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91C4F29-7854-404B-97E2-AD2B17E8AB20}" type="slidenum">
              <a:rPr lang="ru-RU" smtClean="0"/>
              <a:t>‹#›</a:t>
            </a:fld>
            <a:endParaRPr lang="ru-RU"/>
          </a:p>
        </p:txBody>
      </p:sp>
    </p:spTree>
    <p:extLst>
      <p:ext uri="{BB962C8B-B14F-4D97-AF65-F5344CB8AC3E}">
        <p14:creationId xmlns:p14="http://schemas.microsoft.com/office/powerpoint/2010/main" val="14524676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3CA8FE8-5D72-4594-9143-0172C6D0EB07}" type="datetimeFigureOut">
              <a:rPr lang="ru-RU" smtClean="0"/>
              <a:t>26.05.2021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91C4F29-7854-404B-97E2-AD2B17E8AB20}" type="slidenum">
              <a:rPr lang="ru-RU" smtClean="0"/>
              <a:t>‹#›</a:t>
            </a:fld>
            <a:endParaRPr lang="ru-RU"/>
          </a:p>
        </p:txBody>
      </p:sp>
    </p:spTree>
    <p:extLst>
      <p:ext uri="{BB962C8B-B14F-4D97-AF65-F5344CB8AC3E}">
        <p14:creationId xmlns:p14="http://schemas.microsoft.com/office/powerpoint/2010/main" val="24193070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3CA8FE8-5D72-4594-9143-0172C6D0EB07}" type="datetimeFigureOut">
              <a:rPr lang="ru-RU" smtClean="0"/>
              <a:t>26.05.2021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91C4F29-7854-404B-97E2-AD2B17E8AB20}" type="slidenum">
              <a:rPr lang="ru-RU" smtClean="0"/>
              <a:t>‹#›</a:t>
            </a:fld>
            <a:endParaRPr lang="ru-RU"/>
          </a:p>
        </p:txBody>
      </p:sp>
    </p:spTree>
    <p:extLst>
      <p:ext uri="{BB962C8B-B14F-4D97-AF65-F5344CB8AC3E}">
        <p14:creationId xmlns:p14="http://schemas.microsoft.com/office/powerpoint/2010/main" val="41652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3CA8FE8-5D72-4594-9143-0172C6D0EB07}" type="datetimeFigureOut">
              <a:rPr lang="ru-RU" smtClean="0"/>
              <a:t>26.05.2021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91C4F29-7854-404B-97E2-AD2B17E8AB20}" type="slidenum">
              <a:rPr lang="ru-RU" smtClean="0"/>
              <a:t>‹#›</a:t>
            </a:fld>
            <a:endParaRPr lang="ru-RU"/>
          </a:p>
        </p:txBody>
      </p:sp>
    </p:spTree>
    <p:extLst>
      <p:ext uri="{BB962C8B-B14F-4D97-AF65-F5344CB8AC3E}">
        <p14:creationId xmlns:p14="http://schemas.microsoft.com/office/powerpoint/2010/main" val="21547605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CA8FE8-5D72-4594-9143-0172C6D0EB07}" type="datetimeFigureOut">
              <a:rPr lang="ru-RU" smtClean="0"/>
              <a:t>26.05.2021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1C4F29-7854-404B-97E2-AD2B17E8AB20}" type="slidenum">
              <a:rPr lang="ru-RU" smtClean="0"/>
              <a:t>‹#›</a:t>
            </a:fld>
            <a:endParaRPr lang="ru-RU"/>
          </a:p>
        </p:txBody>
      </p:sp>
    </p:spTree>
    <p:extLst>
      <p:ext uri="{BB962C8B-B14F-4D97-AF65-F5344CB8AC3E}">
        <p14:creationId xmlns:p14="http://schemas.microsoft.com/office/powerpoint/2010/main" val="26075720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0"/>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112057" y="0"/>
            <a:ext cx="9252520" cy="7029400"/>
          </a:xfrm>
          <a:prstGeom prst="rect">
            <a:avLst/>
          </a:prstGeom>
          <a:ln>
            <a:noFill/>
          </a:ln>
          <a:effectLst>
            <a:outerShdw blurRad="292100" dist="139700" dir="2700000" algn="tl" rotWithShape="0">
              <a:srgbClr val="333333">
                <a:alpha val="65000"/>
              </a:srgbClr>
            </a:outerShdw>
          </a:effectLst>
        </p:spPr>
      </p:pic>
      <p:sp>
        <p:nvSpPr>
          <p:cNvPr id="3" name="TextBox 2"/>
          <p:cNvSpPr txBox="1"/>
          <p:nvPr/>
        </p:nvSpPr>
        <p:spPr>
          <a:xfrm>
            <a:off x="1403648" y="764704"/>
            <a:ext cx="7105484" cy="646331"/>
          </a:xfrm>
          <a:prstGeom prst="rect">
            <a:avLst/>
          </a:prstGeom>
          <a:noFill/>
        </p:spPr>
        <p:txBody>
          <a:bodyPr wrap="square" rtlCol="0">
            <a:spAutoFit/>
          </a:bodyPr>
          <a:lstStyle/>
          <a:p>
            <a:pPr algn="ctr"/>
            <a:r>
              <a:rPr lang="ru-RU" b="1" i="1" dirty="0" smtClean="0"/>
              <a:t>Архивный отдел администрации муниципального образования Щербиновский район </a:t>
            </a:r>
            <a:endParaRPr lang="ru-RU" b="1" i="1" dirty="0"/>
          </a:p>
        </p:txBody>
      </p:sp>
      <p:sp>
        <p:nvSpPr>
          <p:cNvPr id="4" name="TextBox 3"/>
          <p:cNvSpPr txBox="1"/>
          <p:nvPr/>
        </p:nvSpPr>
        <p:spPr>
          <a:xfrm>
            <a:off x="1403648" y="2150843"/>
            <a:ext cx="7105484" cy="1492716"/>
          </a:xfrm>
          <a:prstGeom prst="rect">
            <a:avLst/>
          </a:prstGeom>
          <a:noFill/>
        </p:spPr>
        <p:txBody>
          <a:bodyPr wrap="square" rtlCol="0">
            <a:spAutoFit/>
          </a:bodyPr>
          <a:lstStyle/>
          <a:p>
            <a:pPr algn="ctr"/>
            <a:r>
              <a:rPr lang="ru-RU" sz="2400" b="1" dirty="0" smtClean="0"/>
              <a:t>Виртуальная </a:t>
            </a:r>
            <a:r>
              <a:rPr lang="ru-RU" sz="2400" b="1" dirty="0" err="1" smtClean="0"/>
              <a:t>историко</a:t>
            </a:r>
            <a:r>
              <a:rPr lang="ru-RU" sz="2400" b="1" dirty="0" smtClean="0"/>
              <a:t> –документальная выставка</a:t>
            </a:r>
          </a:p>
          <a:p>
            <a:pPr algn="ctr"/>
            <a:endParaRPr lang="ru-RU" sz="1100" b="1" dirty="0" smtClean="0"/>
          </a:p>
          <a:p>
            <a:pPr algn="ctr"/>
            <a:r>
              <a:rPr lang="ru-RU" sz="4000" b="1" i="1" dirty="0" smtClean="0"/>
              <a:t>«Нам жить и помнить…»</a:t>
            </a:r>
          </a:p>
          <a:p>
            <a:pPr algn="ctr"/>
            <a:r>
              <a:rPr lang="ru-RU" sz="1600" b="1" dirty="0" smtClean="0"/>
              <a:t>к 76-летию Победы в Великой Отечественной войне</a:t>
            </a:r>
            <a:endParaRPr lang="ru-RU" sz="900" b="1" dirty="0" smtClean="0"/>
          </a:p>
        </p:txBody>
      </p:sp>
      <p:sp>
        <p:nvSpPr>
          <p:cNvPr id="5" name="TextBox 4"/>
          <p:cNvSpPr txBox="1"/>
          <p:nvPr/>
        </p:nvSpPr>
        <p:spPr>
          <a:xfrm>
            <a:off x="2627784" y="5877270"/>
            <a:ext cx="4968552" cy="646331"/>
          </a:xfrm>
          <a:prstGeom prst="rect">
            <a:avLst/>
          </a:prstGeom>
          <a:noFill/>
        </p:spPr>
        <p:txBody>
          <a:bodyPr wrap="square" rtlCol="0">
            <a:spAutoFit/>
          </a:bodyPr>
          <a:lstStyle/>
          <a:p>
            <a:pPr algn="ctr"/>
            <a:r>
              <a:rPr lang="ru-RU" b="1" dirty="0"/>
              <a:t>с</a:t>
            </a:r>
            <a:r>
              <a:rPr lang="ru-RU" b="1" dirty="0" smtClean="0"/>
              <a:t>т. Старощербиновская</a:t>
            </a:r>
          </a:p>
          <a:p>
            <a:pPr algn="ctr"/>
            <a:r>
              <a:rPr lang="ru-RU" b="1" dirty="0" smtClean="0"/>
              <a:t>2021 </a:t>
            </a:r>
            <a:endParaRPr lang="ru-RU" b="1" dirty="0"/>
          </a:p>
        </p:txBody>
      </p:sp>
    </p:spTree>
    <p:extLst>
      <p:ext uri="{BB962C8B-B14F-4D97-AF65-F5344CB8AC3E}">
        <p14:creationId xmlns:p14="http://schemas.microsoft.com/office/powerpoint/2010/main" val="160934215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0"/>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22270" y="-122899"/>
            <a:ext cx="9252520" cy="70294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2245953" y="379806"/>
            <a:ext cx="6480720" cy="338554"/>
          </a:xfrm>
          <a:prstGeom prst="rect">
            <a:avLst/>
          </a:prstGeom>
          <a:noFill/>
        </p:spPr>
        <p:txBody>
          <a:bodyPr wrap="square" rtlCol="0">
            <a:spAutoFit/>
          </a:bodyPr>
          <a:lstStyle/>
          <a:p>
            <a:pPr algn="ctr"/>
            <a:r>
              <a:rPr lang="ru-RU" sz="1600" dirty="0" smtClean="0">
                <a:solidFill>
                  <a:schemeClr val="bg1">
                    <a:lumMod val="50000"/>
                  </a:schemeClr>
                </a:solidFill>
              </a:rPr>
              <a:t>«Нам жить и помнить…» </a:t>
            </a:r>
          </a:p>
        </p:txBody>
      </p:sp>
      <p:sp>
        <p:nvSpPr>
          <p:cNvPr id="5" name="TextBox 4"/>
          <p:cNvSpPr txBox="1"/>
          <p:nvPr/>
        </p:nvSpPr>
        <p:spPr>
          <a:xfrm>
            <a:off x="4355976" y="6231494"/>
            <a:ext cx="2808312" cy="369332"/>
          </a:xfrm>
          <a:prstGeom prst="rect">
            <a:avLst/>
          </a:prstGeom>
          <a:noFill/>
        </p:spPr>
        <p:txBody>
          <a:bodyPr wrap="square" rtlCol="0">
            <a:spAutoFit/>
          </a:bodyPr>
          <a:lstStyle/>
          <a:p>
            <a:r>
              <a:rPr lang="ru-RU" b="1" dirty="0"/>
              <a:t> </a:t>
            </a:r>
            <a:r>
              <a:rPr lang="ru-RU" b="1" dirty="0" smtClean="0"/>
              <a:t>       10</a:t>
            </a:r>
            <a:endParaRPr lang="ru-RU" b="1" dirty="0"/>
          </a:p>
        </p:txBody>
      </p:sp>
      <p:sp>
        <p:nvSpPr>
          <p:cNvPr id="7" name="TextBox 6"/>
          <p:cNvSpPr txBox="1"/>
          <p:nvPr/>
        </p:nvSpPr>
        <p:spPr>
          <a:xfrm>
            <a:off x="1454446" y="-158803"/>
            <a:ext cx="7596844" cy="707886"/>
          </a:xfrm>
          <a:prstGeom prst="rect">
            <a:avLst/>
          </a:prstGeom>
          <a:noFill/>
        </p:spPr>
        <p:txBody>
          <a:bodyPr wrap="square" rtlCol="0">
            <a:spAutoFit/>
          </a:bodyPr>
          <a:lstStyle/>
          <a:p>
            <a:r>
              <a:rPr lang="ru-RU" sz="2000" b="1" dirty="0" smtClean="0">
                <a:solidFill>
                  <a:srgbClr val="FF0000"/>
                </a:solidFill>
              </a:rPr>
              <a:t>   </a:t>
            </a:r>
          </a:p>
          <a:p>
            <a:r>
              <a:rPr lang="ru-RU" sz="2000" b="1" dirty="0">
                <a:solidFill>
                  <a:srgbClr val="FF0000"/>
                </a:solidFill>
              </a:rPr>
              <a:t> </a:t>
            </a:r>
            <a:r>
              <a:rPr lang="ru-RU" sz="2000" b="1" dirty="0" smtClean="0">
                <a:solidFill>
                  <a:srgbClr val="FF0000"/>
                </a:solidFill>
              </a:rPr>
              <a:t>             </a:t>
            </a:r>
          </a:p>
        </p:txBody>
      </p:sp>
      <p:sp>
        <p:nvSpPr>
          <p:cNvPr id="3" name="TextBox 2"/>
          <p:cNvSpPr txBox="1"/>
          <p:nvPr/>
        </p:nvSpPr>
        <p:spPr>
          <a:xfrm>
            <a:off x="6588225" y="5013176"/>
            <a:ext cx="2088230" cy="369332"/>
          </a:xfrm>
          <a:prstGeom prst="rect">
            <a:avLst/>
          </a:prstGeom>
          <a:noFill/>
        </p:spPr>
        <p:txBody>
          <a:bodyPr wrap="square" rtlCol="0">
            <a:spAutoFit/>
          </a:bodyPr>
          <a:lstStyle/>
          <a:p>
            <a:r>
              <a:rPr lang="ru-RU" i="1" dirty="0" smtClean="0">
                <a:solidFill>
                  <a:srgbClr val="FF0000"/>
                </a:solidFill>
              </a:rPr>
              <a:t> </a:t>
            </a:r>
            <a:endParaRPr lang="ru-RU" i="1" dirty="0">
              <a:solidFill>
                <a:srgbClr val="FF0000"/>
              </a:solidFill>
            </a:endParaRPr>
          </a:p>
        </p:txBody>
      </p:sp>
      <p:sp>
        <p:nvSpPr>
          <p:cNvPr id="6" name="TextBox 5"/>
          <p:cNvSpPr txBox="1"/>
          <p:nvPr/>
        </p:nvSpPr>
        <p:spPr>
          <a:xfrm>
            <a:off x="2179688" y="1569821"/>
            <a:ext cx="1452106" cy="369332"/>
          </a:xfrm>
          <a:prstGeom prst="rect">
            <a:avLst/>
          </a:prstGeom>
          <a:noFill/>
        </p:spPr>
        <p:txBody>
          <a:bodyPr wrap="square" rtlCol="0">
            <a:spAutoFit/>
          </a:bodyPr>
          <a:lstStyle/>
          <a:p>
            <a:r>
              <a:rPr lang="ru-RU" dirty="0" smtClean="0">
                <a:solidFill>
                  <a:srgbClr val="FF0000"/>
                </a:solidFill>
              </a:rPr>
              <a:t> </a:t>
            </a:r>
            <a:endParaRPr lang="ru-RU" dirty="0">
              <a:solidFill>
                <a:srgbClr val="FF0000"/>
              </a:solidFill>
            </a:endParaRPr>
          </a:p>
        </p:txBody>
      </p:sp>
      <p:sp>
        <p:nvSpPr>
          <p:cNvPr id="8" name="TextBox 7"/>
          <p:cNvSpPr txBox="1"/>
          <p:nvPr/>
        </p:nvSpPr>
        <p:spPr>
          <a:xfrm>
            <a:off x="4036731" y="5228611"/>
            <a:ext cx="1440159" cy="369332"/>
          </a:xfrm>
          <a:prstGeom prst="rect">
            <a:avLst/>
          </a:prstGeom>
          <a:noFill/>
        </p:spPr>
        <p:txBody>
          <a:bodyPr wrap="square" rtlCol="0">
            <a:spAutoFit/>
          </a:bodyPr>
          <a:lstStyle/>
          <a:p>
            <a:r>
              <a:rPr lang="ru-RU" dirty="0" smtClean="0">
                <a:solidFill>
                  <a:srgbClr val="FF0000"/>
                </a:solidFill>
              </a:rPr>
              <a:t> </a:t>
            </a:r>
            <a:endParaRPr lang="ru-RU" dirty="0">
              <a:solidFill>
                <a:srgbClr val="FF0000"/>
              </a:solidFill>
            </a:endParaRPr>
          </a:p>
        </p:txBody>
      </p:sp>
      <p:sp>
        <p:nvSpPr>
          <p:cNvPr id="11" name="TextBox 10"/>
          <p:cNvSpPr txBox="1"/>
          <p:nvPr/>
        </p:nvSpPr>
        <p:spPr>
          <a:xfrm>
            <a:off x="4756810" y="980728"/>
            <a:ext cx="4050991" cy="2554545"/>
          </a:xfrm>
          <a:prstGeom prst="rect">
            <a:avLst/>
          </a:prstGeom>
          <a:noFill/>
        </p:spPr>
        <p:txBody>
          <a:bodyPr wrap="square" rtlCol="0">
            <a:spAutoFit/>
          </a:bodyPr>
          <a:lstStyle/>
          <a:p>
            <a:pPr algn="ctr"/>
            <a:r>
              <a:rPr lang="ru-RU" sz="1600" b="1" dirty="0" smtClean="0"/>
              <a:t>Бабанин Владимир </a:t>
            </a:r>
            <a:r>
              <a:rPr lang="ru-RU" sz="1600" b="1" dirty="0" err="1" smtClean="0"/>
              <a:t>Прокофьевич</a:t>
            </a:r>
            <a:r>
              <a:rPr lang="ru-RU" sz="1600" b="1" dirty="0" smtClean="0"/>
              <a:t>, 1924 г.р.</a:t>
            </a:r>
          </a:p>
          <a:p>
            <a:pPr algn="ctr"/>
            <a:endParaRPr lang="ru-RU" sz="1600" b="1" dirty="0" smtClean="0"/>
          </a:p>
          <a:p>
            <a:pPr algn="ctr"/>
            <a:r>
              <a:rPr lang="ru-RU" sz="1600" b="1" dirty="0" smtClean="0"/>
              <a:t>Участник Кущевской атаки</a:t>
            </a:r>
          </a:p>
          <a:p>
            <a:pPr algn="ctr"/>
            <a:endParaRPr lang="ru-RU" sz="1600" b="1" dirty="0" smtClean="0"/>
          </a:p>
          <a:p>
            <a:pPr algn="ctr"/>
            <a:r>
              <a:rPr lang="ru-RU" sz="1600" b="1" dirty="0" smtClean="0"/>
              <a:t>Звание</a:t>
            </a:r>
            <a:r>
              <a:rPr lang="ru-RU" sz="1600" b="1" dirty="0"/>
              <a:t>: </a:t>
            </a:r>
            <a:r>
              <a:rPr lang="ru-RU" sz="1600" b="1" dirty="0" err="1"/>
              <a:t>гв</a:t>
            </a:r>
            <a:r>
              <a:rPr lang="ru-RU" sz="1600" b="1" dirty="0"/>
              <a:t>. казак</a:t>
            </a:r>
          </a:p>
          <a:p>
            <a:pPr algn="ctr"/>
            <a:r>
              <a:rPr lang="ru-RU" sz="1600" b="1" dirty="0"/>
              <a:t>в РККА с 02.1943 года Место призыва: </a:t>
            </a:r>
            <a:r>
              <a:rPr lang="ru-RU" sz="1600" b="1" dirty="0" err="1"/>
              <a:t>Щербиновский</a:t>
            </a:r>
            <a:r>
              <a:rPr lang="ru-RU" sz="1600" b="1" dirty="0"/>
              <a:t> РВК, Краснодарский край, </a:t>
            </a:r>
            <a:r>
              <a:rPr lang="ru-RU" sz="1600" b="1" dirty="0" err="1"/>
              <a:t>Щербиновский</a:t>
            </a:r>
            <a:r>
              <a:rPr lang="ru-RU" sz="1600" b="1" dirty="0"/>
              <a:t> р-н</a:t>
            </a:r>
          </a:p>
          <a:p>
            <a:pPr algn="ctr"/>
            <a:r>
              <a:rPr lang="ru-RU" sz="1600" b="1" dirty="0" smtClean="0"/>
              <a:t>Место </a:t>
            </a:r>
            <a:r>
              <a:rPr lang="ru-RU" sz="1600" b="1" dirty="0"/>
              <a:t>службы: 4 </a:t>
            </a:r>
            <a:r>
              <a:rPr lang="ru-RU" sz="1600" b="1" dirty="0" err="1"/>
              <a:t>гв</a:t>
            </a:r>
            <a:r>
              <a:rPr lang="ru-RU" sz="1600" b="1" dirty="0"/>
              <a:t>. </a:t>
            </a:r>
            <a:r>
              <a:rPr lang="ru-RU" sz="1600" b="1" dirty="0" err="1"/>
              <a:t>каз</a:t>
            </a:r>
            <a:r>
              <a:rPr lang="ru-RU" sz="1600" b="1" dirty="0"/>
              <a:t>. </a:t>
            </a:r>
            <a:r>
              <a:rPr lang="ru-RU" sz="1600" b="1" dirty="0" err="1"/>
              <a:t>кк</a:t>
            </a:r>
            <a:endParaRPr lang="ru-RU" sz="1600" b="1" dirty="0"/>
          </a:p>
          <a:p>
            <a:pPr algn="just"/>
            <a:r>
              <a:rPr lang="ru-RU" sz="1600" b="1" dirty="0" smtClean="0"/>
              <a:t>	</a:t>
            </a:r>
            <a:endParaRPr lang="ru-RU" sz="1600" b="1" dirty="0"/>
          </a:p>
        </p:txBody>
      </p:sp>
      <p:sp>
        <p:nvSpPr>
          <p:cNvPr id="13" name="TextBox 12"/>
          <p:cNvSpPr txBox="1"/>
          <p:nvPr/>
        </p:nvSpPr>
        <p:spPr>
          <a:xfrm>
            <a:off x="1616807" y="5382508"/>
            <a:ext cx="7275673" cy="369332"/>
          </a:xfrm>
          <a:prstGeom prst="rect">
            <a:avLst/>
          </a:prstGeom>
          <a:noFill/>
        </p:spPr>
        <p:txBody>
          <a:bodyPr wrap="square" rtlCol="0">
            <a:spAutoFit/>
          </a:bodyPr>
          <a:lstStyle/>
          <a:p>
            <a:endParaRPr lang="ru-RU" dirty="0"/>
          </a:p>
        </p:txBody>
      </p:sp>
      <p:pic>
        <p:nvPicPr>
          <p:cNvPr id="5123" name="Picture 3" descr="d:\Users\goncharenko\Desktop\Бабанин Владимир Прокофьевич 1924 г.р..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67244" y="549083"/>
            <a:ext cx="2676993" cy="3655912"/>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d:\Users\goncharenko\Desktop\Бабанин.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22985" y="3343299"/>
            <a:ext cx="4784816" cy="2908951"/>
          </a:xfrm>
          <a:prstGeom prst="rect">
            <a:avLst/>
          </a:prstGeom>
          <a:noFill/>
          <a:extLst>
            <a:ext uri="{909E8E84-426E-40DD-AFC4-6F175D3DCCD1}">
              <a14:hiddenFill xmlns:a14="http://schemas.microsoft.com/office/drawing/2010/main">
                <a:solidFill>
                  <a:srgbClr val="FFFFFF"/>
                </a:solidFill>
              </a14:hiddenFill>
            </a:ext>
          </a:extLst>
        </p:spPr>
      </p:pic>
      <p:sp>
        <p:nvSpPr>
          <p:cNvPr id="10" name="Прямоугольник 9"/>
          <p:cNvSpPr/>
          <p:nvPr/>
        </p:nvSpPr>
        <p:spPr>
          <a:xfrm>
            <a:off x="1345794" y="4119109"/>
            <a:ext cx="4572000" cy="1846659"/>
          </a:xfrm>
          <a:prstGeom prst="rect">
            <a:avLst/>
          </a:prstGeom>
        </p:spPr>
        <p:txBody>
          <a:bodyPr>
            <a:spAutoFit/>
          </a:bodyPr>
          <a:lstStyle/>
          <a:p>
            <a:endParaRPr lang="ru-RU" dirty="0" smtClean="0"/>
          </a:p>
          <a:p>
            <a:endParaRPr lang="ru-RU" dirty="0"/>
          </a:p>
          <a:p>
            <a:r>
              <a:rPr lang="ru-RU" sz="1400" b="1" dirty="0" smtClean="0"/>
              <a:t>  Имеет награды:</a:t>
            </a:r>
          </a:p>
          <a:p>
            <a:r>
              <a:rPr lang="ru-RU" sz="1200" b="1" dirty="0" smtClean="0"/>
              <a:t>  Медаль </a:t>
            </a:r>
            <a:r>
              <a:rPr lang="ru-RU" sz="1200" b="1" dirty="0"/>
              <a:t>«За отвагу»</a:t>
            </a:r>
          </a:p>
          <a:p>
            <a:r>
              <a:rPr lang="ru-RU" sz="1200" b="1" dirty="0" smtClean="0"/>
              <a:t>  Медаль </a:t>
            </a:r>
            <a:r>
              <a:rPr lang="ru-RU" sz="1200" b="1" dirty="0"/>
              <a:t>«За боевые заслуги»</a:t>
            </a:r>
          </a:p>
          <a:p>
            <a:r>
              <a:rPr lang="ru-RU" sz="1200" b="1" dirty="0" smtClean="0"/>
              <a:t>  Медаль </a:t>
            </a:r>
            <a:r>
              <a:rPr lang="ru-RU" sz="1200" b="1" dirty="0"/>
              <a:t>«За победу над Германией </a:t>
            </a:r>
            <a:endParaRPr lang="ru-RU" sz="1200" b="1" dirty="0" smtClean="0"/>
          </a:p>
          <a:p>
            <a:r>
              <a:rPr lang="ru-RU" sz="1200" b="1" dirty="0" smtClean="0"/>
              <a:t>  в </a:t>
            </a:r>
            <a:r>
              <a:rPr lang="ru-RU" sz="1200" b="1" dirty="0"/>
              <a:t>Великой Отечественной войне </a:t>
            </a:r>
            <a:endParaRPr lang="ru-RU" sz="1200" b="1" dirty="0" smtClean="0"/>
          </a:p>
          <a:p>
            <a:r>
              <a:rPr lang="ru-RU" sz="1200" b="1" dirty="0" smtClean="0"/>
              <a:t>  1941–1945 </a:t>
            </a:r>
            <a:r>
              <a:rPr lang="ru-RU" sz="1200" b="1" dirty="0"/>
              <a:t>гг.»</a:t>
            </a:r>
          </a:p>
        </p:txBody>
      </p:sp>
    </p:spTree>
    <p:extLst>
      <p:ext uri="{BB962C8B-B14F-4D97-AF65-F5344CB8AC3E}">
        <p14:creationId xmlns:p14="http://schemas.microsoft.com/office/powerpoint/2010/main" val="34144490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0"/>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30429" y="0"/>
            <a:ext cx="9252520" cy="70294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2245953" y="379806"/>
            <a:ext cx="6480720" cy="338554"/>
          </a:xfrm>
          <a:prstGeom prst="rect">
            <a:avLst/>
          </a:prstGeom>
          <a:noFill/>
        </p:spPr>
        <p:txBody>
          <a:bodyPr wrap="square" rtlCol="0">
            <a:spAutoFit/>
          </a:bodyPr>
          <a:lstStyle/>
          <a:p>
            <a:pPr algn="ctr"/>
            <a:r>
              <a:rPr lang="ru-RU" sz="1600" dirty="0" smtClean="0">
                <a:solidFill>
                  <a:schemeClr val="bg1">
                    <a:lumMod val="50000"/>
                  </a:schemeClr>
                </a:solidFill>
              </a:rPr>
              <a:t>«Нам жить и помнить…» </a:t>
            </a:r>
          </a:p>
        </p:txBody>
      </p:sp>
      <p:sp>
        <p:nvSpPr>
          <p:cNvPr id="5" name="TextBox 4"/>
          <p:cNvSpPr txBox="1"/>
          <p:nvPr/>
        </p:nvSpPr>
        <p:spPr>
          <a:xfrm>
            <a:off x="4355976" y="6231494"/>
            <a:ext cx="2808312" cy="369332"/>
          </a:xfrm>
          <a:prstGeom prst="rect">
            <a:avLst/>
          </a:prstGeom>
          <a:noFill/>
        </p:spPr>
        <p:txBody>
          <a:bodyPr wrap="square" rtlCol="0">
            <a:spAutoFit/>
          </a:bodyPr>
          <a:lstStyle/>
          <a:p>
            <a:r>
              <a:rPr lang="ru-RU" b="1" dirty="0"/>
              <a:t> </a:t>
            </a:r>
            <a:r>
              <a:rPr lang="ru-RU" b="1" dirty="0" smtClean="0"/>
              <a:t>       11</a:t>
            </a:r>
            <a:endParaRPr lang="ru-RU" b="1" dirty="0"/>
          </a:p>
        </p:txBody>
      </p:sp>
      <p:sp>
        <p:nvSpPr>
          <p:cNvPr id="7" name="TextBox 6"/>
          <p:cNvSpPr txBox="1"/>
          <p:nvPr/>
        </p:nvSpPr>
        <p:spPr>
          <a:xfrm>
            <a:off x="1454446" y="-158803"/>
            <a:ext cx="7596844" cy="707886"/>
          </a:xfrm>
          <a:prstGeom prst="rect">
            <a:avLst/>
          </a:prstGeom>
          <a:noFill/>
        </p:spPr>
        <p:txBody>
          <a:bodyPr wrap="square" rtlCol="0">
            <a:spAutoFit/>
          </a:bodyPr>
          <a:lstStyle/>
          <a:p>
            <a:r>
              <a:rPr lang="ru-RU" sz="2000" b="1" dirty="0" smtClean="0">
                <a:solidFill>
                  <a:srgbClr val="FF0000"/>
                </a:solidFill>
              </a:rPr>
              <a:t>   </a:t>
            </a:r>
          </a:p>
          <a:p>
            <a:r>
              <a:rPr lang="ru-RU" sz="2000" b="1" dirty="0">
                <a:solidFill>
                  <a:srgbClr val="FF0000"/>
                </a:solidFill>
              </a:rPr>
              <a:t> </a:t>
            </a:r>
            <a:r>
              <a:rPr lang="ru-RU" sz="2000" b="1" dirty="0" smtClean="0">
                <a:solidFill>
                  <a:srgbClr val="FF0000"/>
                </a:solidFill>
              </a:rPr>
              <a:t>             </a:t>
            </a:r>
          </a:p>
        </p:txBody>
      </p:sp>
      <p:sp>
        <p:nvSpPr>
          <p:cNvPr id="3" name="TextBox 2"/>
          <p:cNvSpPr txBox="1"/>
          <p:nvPr/>
        </p:nvSpPr>
        <p:spPr>
          <a:xfrm>
            <a:off x="6588225" y="5013176"/>
            <a:ext cx="2088230" cy="369332"/>
          </a:xfrm>
          <a:prstGeom prst="rect">
            <a:avLst/>
          </a:prstGeom>
          <a:noFill/>
        </p:spPr>
        <p:txBody>
          <a:bodyPr wrap="square" rtlCol="0">
            <a:spAutoFit/>
          </a:bodyPr>
          <a:lstStyle/>
          <a:p>
            <a:r>
              <a:rPr lang="ru-RU" i="1" dirty="0" smtClean="0">
                <a:solidFill>
                  <a:srgbClr val="FF0000"/>
                </a:solidFill>
              </a:rPr>
              <a:t> </a:t>
            </a:r>
            <a:endParaRPr lang="ru-RU" i="1" dirty="0">
              <a:solidFill>
                <a:srgbClr val="FF0000"/>
              </a:solidFill>
            </a:endParaRPr>
          </a:p>
        </p:txBody>
      </p:sp>
      <p:sp>
        <p:nvSpPr>
          <p:cNvPr id="6" name="TextBox 5"/>
          <p:cNvSpPr txBox="1"/>
          <p:nvPr/>
        </p:nvSpPr>
        <p:spPr>
          <a:xfrm>
            <a:off x="2179688" y="1569821"/>
            <a:ext cx="1452106" cy="369332"/>
          </a:xfrm>
          <a:prstGeom prst="rect">
            <a:avLst/>
          </a:prstGeom>
          <a:noFill/>
        </p:spPr>
        <p:txBody>
          <a:bodyPr wrap="square" rtlCol="0">
            <a:spAutoFit/>
          </a:bodyPr>
          <a:lstStyle/>
          <a:p>
            <a:r>
              <a:rPr lang="ru-RU" dirty="0" smtClean="0">
                <a:solidFill>
                  <a:srgbClr val="FF0000"/>
                </a:solidFill>
              </a:rPr>
              <a:t> </a:t>
            </a:r>
            <a:endParaRPr lang="ru-RU" dirty="0">
              <a:solidFill>
                <a:srgbClr val="FF0000"/>
              </a:solidFill>
            </a:endParaRPr>
          </a:p>
        </p:txBody>
      </p:sp>
      <p:sp>
        <p:nvSpPr>
          <p:cNvPr id="8" name="TextBox 7"/>
          <p:cNvSpPr txBox="1"/>
          <p:nvPr/>
        </p:nvSpPr>
        <p:spPr>
          <a:xfrm>
            <a:off x="4036731" y="5228611"/>
            <a:ext cx="1440159" cy="369332"/>
          </a:xfrm>
          <a:prstGeom prst="rect">
            <a:avLst/>
          </a:prstGeom>
          <a:noFill/>
        </p:spPr>
        <p:txBody>
          <a:bodyPr wrap="square" rtlCol="0">
            <a:spAutoFit/>
          </a:bodyPr>
          <a:lstStyle/>
          <a:p>
            <a:r>
              <a:rPr lang="ru-RU" dirty="0" smtClean="0">
                <a:solidFill>
                  <a:srgbClr val="FF0000"/>
                </a:solidFill>
              </a:rPr>
              <a:t> </a:t>
            </a:r>
            <a:endParaRPr lang="ru-RU" dirty="0">
              <a:solidFill>
                <a:srgbClr val="FF0000"/>
              </a:solidFill>
            </a:endParaRPr>
          </a:p>
        </p:txBody>
      </p:sp>
      <p:sp>
        <p:nvSpPr>
          <p:cNvPr id="10" name="TextBox 9"/>
          <p:cNvSpPr txBox="1"/>
          <p:nvPr/>
        </p:nvSpPr>
        <p:spPr>
          <a:xfrm>
            <a:off x="1547011" y="1358151"/>
            <a:ext cx="7200800" cy="369332"/>
          </a:xfrm>
          <a:prstGeom prst="rect">
            <a:avLst/>
          </a:prstGeom>
          <a:noFill/>
        </p:spPr>
        <p:txBody>
          <a:bodyPr wrap="square" rtlCol="0">
            <a:spAutoFit/>
          </a:bodyPr>
          <a:lstStyle/>
          <a:p>
            <a:pPr algn="just"/>
            <a:r>
              <a:rPr lang="ru-RU" dirty="0" smtClean="0"/>
              <a:t> 	</a:t>
            </a:r>
            <a:endParaRPr lang="ru-RU" b="1" dirty="0" smtClean="0"/>
          </a:p>
        </p:txBody>
      </p:sp>
      <p:sp>
        <p:nvSpPr>
          <p:cNvPr id="9" name="TextBox 8"/>
          <p:cNvSpPr txBox="1"/>
          <p:nvPr/>
        </p:nvSpPr>
        <p:spPr>
          <a:xfrm>
            <a:off x="1680356" y="3784670"/>
            <a:ext cx="6912768" cy="307777"/>
          </a:xfrm>
          <a:prstGeom prst="rect">
            <a:avLst/>
          </a:prstGeom>
          <a:noFill/>
        </p:spPr>
        <p:txBody>
          <a:bodyPr wrap="square" rtlCol="0">
            <a:spAutoFit/>
          </a:bodyPr>
          <a:lstStyle/>
          <a:p>
            <a:pPr algn="just"/>
            <a:r>
              <a:rPr lang="ru-RU" sz="1400" b="1" dirty="0" smtClean="0"/>
              <a:t>	В </a:t>
            </a:r>
            <a:r>
              <a:rPr lang="ru-RU" sz="1400" b="1" dirty="0"/>
              <a:t>1940 году во </a:t>
            </a:r>
            <a:r>
              <a:rPr lang="ru-RU" sz="1400" b="1" dirty="0" err="1" smtClean="0"/>
              <a:t>вр</a:t>
            </a:r>
            <a:endParaRPr lang="ru-RU" sz="1400" b="1" dirty="0"/>
          </a:p>
        </p:txBody>
      </p:sp>
      <p:sp>
        <p:nvSpPr>
          <p:cNvPr id="12" name="TextBox 11"/>
          <p:cNvSpPr txBox="1"/>
          <p:nvPr/>
        </p:nvSpPr>
        <p:spPr>
          <a:xfrm>
            <a:off x="4756810" y="827735"/>
            <a:ext cx="3866046" cy="1323439"/>
          </a:xfrm>
          <a:prstGeom prst="rect">
            <a:avLst/>
          </a:prstGeom>
          <a:noFill/>
        </p:spPr>
        <p:txBody>
          <a:bodyPr wrap="square" rtlCol="0">
            <a:spAutoFit/>
          </a:bodyPr>
          <a:lstStyle/>
          <a:p>
            <a:pPr algn="ctr"/>
            <a:r>
              <a:rPr lang="ru-RU" sz="2000" b="1" dirty="0"/>
              <a:t> Славный боевой путь прошли казаки из </a:t>
            </a:r>
            <a:r>
              <a:rPr lang="ru-RU" sz="2000" b="1" dirty="0" err="1"/>
              <a:t>Щербиновского</a:t>
            </a:r>
            <a:r>
              <a:rPr lang="ru-RU" sz="2000" b="1" dirty="0"/>
              <a:t> </a:t>
            </a:r>
            <a:r>
              <a:rPr lang="ru-RU" sz="2000" b="1" dirty="0" smtClean="0"/>
              <a:t>района</a:t>
            </a:r>
            <a:endParaRPr lang="ru-RU" sz="2000" b="1" dirty="0"/>
          </a:p>
          <a:p>
            <a:pPr algn="ctr"/>
            <a:endParaRPr lang="ru-RU" sz="2000" b="1" dirty="0" smtClean="0"/>
          </a:p>
        </p:txBody>
      </p:sp>
      <p:pic>
        <p:nvPicPr>
          <p:cNvPr id="6146" name="Picture 2" descr="d:\Users\goncharenko\Desktop\Выставка 4 ГККК МУЗЕЙ\Сарана Николай Иванович.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9204" y="913988"/>
            <a:ext cx="2967476" cy="3955172"/>
          </a:xfrm>
          <a:prstGeom prst="rect">
            <a:avLst/>
          </a:prstGeom>
          <a:noFill/>
          <a:extLst>
            <a:ext uri="{909E8E84-426E-40DD-AFC4-6F175D3DCCD1}">
              <a14:hiddenFill xmlns:a14="http://schemas.microsoft.com/office/drawing/2010/main">
                <a:solidFill>
                  <a:srgbClr val="FFFFFF"/>
                </a:solidFill>
              </a14:hiddenFill>
            </a:ext>
          </a:extLst>
        </p:spPr>
      </p:pic>
      <p:sp>
        <p:nvSpPr>
          <p:cNvPr id="13" name="Прямоугольник 12"/>
          <p:cNvSpPr/>
          <p:nvPr/>
        </p:nvSpPr>
        <p:spPr>
          <a:xfrm>
            <a:off x="4499991" y="2551837"/>
            <a:ext cx="4176463" cy="3693319"/>
          </a:xfrm>
          <a:prstGeom prst="rect">
            <a:avLst/>
          </a:prstGeom>
        </p:spPr>
        <p:txBody>
          <a:bodyPr wrap="square">
            <a:spAutoFit/>
          </a:bodyPr>
          <a:lstStyle/>
          <a:p>
            <a:endParaRPr lang="ru-RU" b="1" dirty="0" smtClean="0"/>
          </a:p>
          <a:p>
            <a:r>
              <a:rPr lang="ru-RU" b="1" dirty="0"/>
              <a:t>Рядовой Сарана Николай Иванович (сабельник</a:t>
            </a:r>
            <a:r>
              <a:rPr lang="ru-RU" b="1" dirty="0" smtClean="0"/>
              <a:t>) </a:t>
            </a:r>
            <a:endParaRPr lang="ru-RU" b="1" dirty="0"/>
          </a:p>
          <a:p>
            <a:endParaRPr lang="ru-RU" b="1" dirty="0"/>
          </a:p>
          <a:p>
            <a:r>
              <a:rPr lang="ru-RU" b="1" dirty="0" smtClean="0"/>
              <a:t>Звание</a:t>
            </a:r>
            <a:r>
              <a:rPr lang="ru-RU" b="1" dirty="0"/>
              <a:t>: </a:t>
            </a:r>
            <a:r>
              <a:rPr lang="ru-RU" b="1" dirty="0" err="1"/>
              <a:t>гв</a:t>
            </a:r>
            <a:r>
              <a:rPr lang="ru-RU" b="1" dirty="0"/>
              <a:t>. казак</a:t>
            </a:r>
          </a:p>
          <a:p>
            <a:r>
              <a:rPr lang="ru-RU" b="1" dirty="0"/>
              <a:t>в РККА с 24.04.1943 года </a:t>
            </a:r>
            <a:endParaRPr lang="ru-RU" b="1" dirty="0" smtClean="0"/>
          </a:p>
          <a:p>
            <a:r>
              <a:rPr lang="ru-RU" b="1" dirty="0" smtClean="0"/>
              <a:t>Место </a:t>
            </a:r>
            <a:r>
              <a:rPr lang="ru-RU" b="1" dirty="0"/>
              <a:t>призыва: </a:t>
            </a:r>
            <a:r>
              <a:rPr lang="ru-RU" b="1" dirty="0" err="1"/>
              <a:t>Старощербиновский</a:t>
            </a:r>
            <a:r>
              <a:rPr lang="ru-RU" b="1" dirty="0"/>
              <a:t> РВК, Краснодарский край</a:t>
            </a:r>
          </a:p>
          <a:p>
            <a:endParaRPr lang="ru-RU" b="1" dirty="0"/>
          </a:p>
          <a:p>
            <a:r>
              <a:rPr lang="ru-RU" b="1" dirty="0"/>
              <a:t>Место службы: 32 </a:t>
            </a:r>
            <a:r>
              <a:rPr lang="ru-RU" b="1" dirty="0" err="1"/>
              <a:t>гв</a:t>
            </a:r>
            <a:r>
              <a:rPr lang="ru-RU" b="1" dirty="0"/>
              <a:t>. </a:t>
            </a:r>
            <a:r>
              <a:rPr lang="ru-RU" b="1" dirty="0" err="1"/>
              <a:t>кп</a:t>
            </a:r>
            <a:r>
              <a:rPr lang="ru-RU" b="1" dirty="0"/>
              <a:t> 9 </a:t>
            </a:r>
            <a:r>
              <a:rPr lang="ru-RU" b="1" dirty="0" err="1"/>
              <a:t>гв</a:t>
            </a:r>
            <a:r>
              <a:rPr lang="ru-RU" b="1" dirty="0"/>
              <a:t>. </a:t>
            </a:r>
            <a:r>
              <a:rPr lang="ru-RU" b="1" dirty="0" smtClean="0"/>
              <a:t>кд</a:t>
            </a:r>
          </a:p>
          <a:p>
            <a:endParaRPr lang="ru-RU" b="1" dirty="0"/>
          </a:p>
          <a:p>
            <a:endParaRPr lang="ru-RU" b="1" dirty="0" smtClean="0"/>
          </a:p>
          <a:p>
            <a:r>
              <a:rPr lang="ru-RU" b="1" dirty="0" smtClean="0"/>
              <a:t>Награжден Орденом Красной Звезды</a:t>
            </a:r>
            <a:endParaRPr lang="ru-RU" b="1" dirty="0"/>
          </a:p>
        </p:txBody>
      </p:sp>
    </p:spTree>
    <p:extLst>
      <p:ext uri="{BB962C8B-B14F-4D97-AF65-F5344CB8AC3E}">
        <p14:creationId xmlns:p14="http://schemas.microsoft.com/office/powerpoint/2010/main" val="1050086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0"/>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414" y="0"/>
            <a:ext cx="9252520" cy="70294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2245953" y="379806"/>
            <a:ext cx="6480720" cy="338554"/>
          </a:xfrm>
          <a:prstGeom prst="rect">
            <a:avLst/>
          </a:prstGeom>
          <a:noFill/>
        </p:spPr>
        <p:txBody>
          <a:bodyPr wrap="square" rtlCol="0">
            <a:spAutoFit/>
          </a:bodyPr>
          <a:lstStyle/>
          <a:p>
            <a:pPr algn="ctr"/>
            <a:r>
              <a:rPr lang="ru-RU" sz="1600" dirty="0" smtClean="0">
                <a:solidFill>
                  <a:schemeClr val="bg1">
                    <a:lumMod val="50000"/>
                  </a:schemeClr>
                </a:solidFill>
              </a:rPr>
              <a:t>«Нам жить и помнить…» </a:t>
            </a:r>
          </a:p>
        </p:txBody>
      </p:sp>
      <p:sp>
        <p:nvSpPr>
          <p:cNvPr id="5" name="TextBox 4"/>
          <p:cNvSpPr txBox="1"/>
          <p:nvPr/>
        </p:nvSpPr>
        <p:spPr>
          <a:xfrm>
            <a:off x="1669715" y="4365104"/>
            <a:ext cx="7150757" cy="2308324"/>
          </a:xfrm>
          <a:prstGeom prst="rect">
            <a:avLst/>
          </a:prstGeom>
          <a:noFill/>
        </p:spPr>
        <p:txBody>
          <a:bodyPr wrap="square" rtlCol="0">
            <a:spAutoFit/>
          </a:bodyPr>
          <a:lstStyle/>
          <a:p>
            <a:r>
              <a:rPr lang="ru-RU" b="1" dirty="0"/>
              <a:t> </a:t>
            </a:r>
            <a:endParaRPr lang="ru-RU" b="1" dirty="0" smtClean="0"/>
          </a:p>
          <a:p>
            <a:r>
              <a:rPr lang="ru-RU" b="1" dirty="0"/>
              <a:t> </a:t>
            </a:r>
            <a:r>
              <a:rPr lang="ru-RU" b="1" dirty="0" err="1"/>
              <a:t>Улесов</a:t>
            </a:r>
            <a:r>
              <a:rPr lang="ru-RU" b="1" dirty="0"/>
              <a:t> Михаил Степанович                   </a:t>
            </a:r>
            <a:r>
              <a:rPr lang="ru-RU" b="1" dirty="0" smtClean="0"/>
              <a:t>Монько Иван Иванович,</a:t>
            </a:r>
          </a:p>
          <a:p>
            <a:r>
              <a:rPr lang="ru-RU" b="1" dirty="0"/>
              <a:t> </a:t>
            </a:r>
            <a:r>
              <a:rPr lang="ru-RU" b="1" dirty="0" smtClean="0"/>
              <a:t>(</a:t>
            </a:r>
            <a:r>
              <a:rPr lang="ru-RU" b="1" dirty="0"/>
              <a:t>хутор Любимов)                                      </a:t>
            </a:r>
            <a:r>
              <a:rPr lang="ru-RU" b="1" dirty="0" smtClean="0"/>
              <a:t>командир хирургической                   </a:t>
            </a:r>
          </a:p>
          <a:p>
            <a:r>
              <a:rPr lang="ru-RU" b="1" dirty="0"/>
              <a:t> Место службы: 9 </a:t>
            </a:r>
            <a:r>
              <a:rPr lang="ru-RU" b="1" dirty="0" err="1"/>
              <a:t>гв</a:t>
            </a:r>
            <a:r>
              <a:rPr lang="ru-RU" b="1" dirty="0"/>
              <a:t>. кд 4 </a:t>
            </a:r>
            <a:r>
              <a:rPr lang="ru-RU" b="1" dirty="0" err="1"/>
              <a:t>гв</a:t>
            </a:r>
            <a:r>
              <a:rPr lang="ru-RU" b="1" dirty="0"/>
              <a:t>. </a:t>
            </a:r>
            <a:r>
              <a:rPr lang="ru-RU" b="1" dirty="0" err="1"/>
              <a:t>кк</a:t>
            </a:r>
            <a:r>
              <a:rPr lang="ru-RU" b="1" dirty="0"/>
              <a:t>             </a:t>
            </a:r>
            <a:r>
              <a:rPr lang="ru-RU" b="1" dirty="0" smtClean="0"/>
              <a:t>группы </a:t>
            </a:r>
            <a:r>
              <a:rPr lang="ru-RU" b="1" dirty="0"/>
              <a:t>раненых </a:t>
            </a:r>
            <a:r>
              <a:rPr lang="ru-RU" b="1" dirty="0" smtClean="0"/>
              <a:t>лошадей.</a:t>
            </a:r>
            <a:endParaRPr lang="ru-RU" b="1" dirty="0"/>
          </a:p>
          <a:p>
            <a:r>
              <a:rPr lang="ru-RU" b="1" dirty="0" smtClean="0"/>
              <a:t> </a:t>
            </a:r>
            <a:r>
              <a:rPr lang="ru-RU" b="1" dirty="0"/>
              <a:t>Заместитель </a:t>
            </a:r>
            <a:r>
              <a:rPr lang="ru-RU" b="1" dirty="0" smtClean="0"/>
              <a:t>политрука.                          Место службы:10 </a:t>
            </a:r>
            <a:r>
              <a:rPr lang="ru-RU" b="1" dirty="0" err="1"/>
              <a:t>гв</a:t>
            </a:r>
            <a:r>
              <a:rPr lang="ru-RU" b="1" dirty="0"/>
              <a:t>. кд 2 </a:t>
            </a:r>
            <a:r>
              <a:rPr lang="ru-RU" b="1" dirty="0" err="1"/>
              <a:t>УкрФ</a:t>
            </a:r>
            <a:endParaRPr lang="ru-RU" b="1" dirty="0"/>
          </a:p>
          <a:p>
            <a:r>
              <a:rPr lang="ru-RU" b="1" dirty="0" smtClean="0"/>
              <a:t> Награжден Орденом </a:t>
            </a:r>
            <a:r>
              <a:rPr lang="ru-RU" b="1" dirty="0"/>
              <a:t>Красной </a:t>
            </a:r>
            <a:r>
              <a:rPr lang="ru-RU" b="1" dirty="0" smtClean="0"/>
              <a:t>              Награжден </a:t>
            </a:r>
            <a:r>
              <a:rPr lang="ru-RU" b="1" dirty="0"/>
              <a:t>медалью «За </a:t>
            </a:r>
            <a:endParaRPr lang="ru-RU" b="1" dirty="0" smtClean="0"/>
          </a:p>
          <a:p>
            <a:r>
              <a:rPr lang="ru-RU" b="1" dirty="0"/>
              <a:t> Звезды                                                          боевые заслуги» </a:t>
            </a:r>
            <a:endParaRPr lang="ru-RU" b="1" dirty="0" smtClean="0"/>
          </a:p>
          <a:p>
            <a:r>
              <a:rPr lang="ru-RU" b="1" dirty="0"/>
              <a:t> </a:t>
            </a:r>
            <a:r>
              <a:rPr lang="ru-RU" b="1" dirty="0" smtClean="0"/>
              <a:t>                                                                              </a:t>
            </a:r>
            <a:endParaRPr lang="ru-RU" b="1" dirty="0"/>
          </a:p>
        </p:txBody>
      </p:sp>
      <p:sp>
        <p:nvSpPr>
          <p:cNvPr id="7" name="TextBox 6"/>
          <p:cNvSpPr txBox="1"/>
          <p:nvPr/>
        </p:nvSpPr>
        <p:spPr>
          <a:xfrm>
            <a:off x="1454446" y="-158803"/>
            <a:ext cx="7596844" cy="707886"/>
          </a:xfrm>
          <a:prstGeom prst="rect">
            <a:avLst/>
          </a:prstGeom>
          <a:noFill/>
        </p:spPr>
        <p:txBody>
          <a:bodyPr wrap="square" rtlCol="0">
            <a:spAutoFit/>
          </a:bodyPr>
          <a:lstStyle/>
          <a:p>
            <a:r>
              <a:rPr lang="ru-RU" sz="2000" b="1" dirty="0" smtClean="0">
                <a:solidFill>
                  <a:srgbClr val="FF0000"/>
                </a:solidFill>
              </a:rPr>
              <a:t>   </a:t>
            </a:r>
          </a:p>
          <a:p>
            <a:r>
              <a:rPr lang="ru-RU" sz="2000" b="1" dirty="0">
                <a:solidFill>
                  <a:srgbClr val="FF0000"/>
                </a:solidFill>
              </a:rPr>
              <a:t> </a:t>
            </a:r>
            <a:r>
              <a:rPr lang="ru-RU" sz="2000" b="1" dirty="0" smtClean="0">
                <a:solidFill>
                  <a:srgbClr val="FF0000"/>
                </a:solidFill>
              </a:rPr>
              <a:t>             </a:t>
            </a:r>
          </a:p>
        </p:txBody>
      </p:sp>
      <p:sp>
        <p:nvSpPr>
          <p:cNvPr id="6" name="TextBox 5"/>
          <p:cNvSpPr txBox="1"/>
          <p:nvPr/>
        </p:nvSpPr>
        <p:spPr>
          <a:xfrm>
            <a:off x="2179688" y="1569821"/>
            <a:ext cx="1452106" cy="369332"/>
          </a:xfrm>
          <a:prstGeom prst="rect">
            <a:avLst/>
          </a:prstGeom>
          <a:noFill/>
        </p:spPr>
        <p:txBody>
          <a:bodyPr wrap="square" rtlCol="0">
            <a:spAutoFit/>
          </a:bodyPr>
          <a:lstStyle/>
          <a:p>
            <a:r>
              <a:rPr lang="ru-RU" dirty="0" smtClean="0">
                <a:solidFill>
                  <a:srgbClr val="FF0000"/>
                </a:solidFill>
              </a:rPr>
              <a:t> </a:t>
            </a:r>
            <a:endParaRPr lang="ru-RU" dirty="0">
              <a:solidFill>
                <a:srgbClr val="FF0000"/>
              </a:solidFill>
            </a:endParaRPr>
          </a:p>
        </p:txBody>
      </p:sp>
      <p:sp>
        <p:nvSpPr>
          <p:cNvPr id="8" name="TextBox 7"/>
          <p:cNvSpPr txBox="1"/>
          <p:nvPr/>
        </p:nvSpPr>
        <p:spPr>
          <a:xfrm>
            <a:off x="3563888" y="6309320"/>
            <a:ext cx="3528392" cy="369332"/>
          </a:xfrm>
          <a:prstGeom prst="rect">
            <a:avLst/>
          </a:prstGeom>
          <a:noFill/>
        </p:spPr>
        <p:txBody>
          <a:bodyPr wrap="square" rtlCol="0">
            <a:spAutoFit/>
          </a:bodyPr>
          <a:lstStyle/>
          <a:p>
            <a:r>
              <a:rPr lang="ru-RU" dirty="0" smtClean="0">
                <a:solidFill>
                  <a:srgbClr val="FF0000"/>
                </a:solidFill>
              </a:rPr>
              <a:t>                             </a:t>
            </a:r>
            <a:r>
              <a:rPr lang="ru-RU" b="1" dirty="0" smtClean="0"/>
              <a:t>12 </a:t>
            </a:r>
            <a:endParaRPr lang="ru-RU" b="1" dirty="0"/>
          </a:p>
        </p:txBody>
      </p:sp>
      <p:sp>
        <p:nvSpPr>
          <p:cNvPr id="9" name="TextBox 8"/>
          <p:cNvSpPr txBox="1"/>
          <p:nvPr/>
        </p:nvSpPr>
        <p:spPr>
          <a:xfrm>
            <a:off x="4932039" y="718360"/>
            <a:ext cx="3780093" cy="307777"/>
          </a:xfrm>
          <a:prstGeom prst="rect">
            <a:avLst/>
          </a:prstGeom>
          <a:noFill/>
        </p:spPr>
        <p:txBody>
          <a:bodyPr wrap="square" rtlCol="0">
            <a:spAutoFit/>
          </a:bodyPr>
          <a:lstStyle/>
          <a:p>
            <a:r>
              <a:rPr lang="ru-RU" sz="1400" b="1" dirty="0" smtClean="0"/>
              <a:t>	</a:t>
            </a:r>
            <a:endParaRPr lang="ru-RU" sz="1400" b="1" dirty="0"/>
          </a:p>
        </p:txBody>
      </p:sp>
      <p:pic>
        <p:nvPicPr>
          <p:cNvPr id="7170" name="Picture 2" descr="d:\Users\goncharenko\Desktop\Выставка 4 ГККК МУЗЕЙ\Улесов М.С..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90172" y="715029"/>
            <a:ext cx="2472050" cy="355341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76890" y="853731"/>
            <a:ext cx="2378075" cy="3414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86253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0"/>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15723" y="-64433"/>
            <a:ext cx="9252520" cy="70294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2245953" y="379806"/>
            <a:ext cx="6480720" cy="338554"/>
          </a:xfrm>
          <a:prstGeom prst="rect">
            <a:avLst/>
          </a:prstGeom>
          <a:noFill/>
        </p:spPr>
        <p:txBody>
          <a:bodyPr wrap="square" rtlCol="0">
            <a:spAutoFit/>
          </a:bodyPr>
          <a:lstStyle/>
          <a:p>
            <a:pPr algn="ctr"/>
            <a:r>
              <a:rPr lang="ru-RU" sz="1600" dirty="0" smtClean="0">
                <a:solidFill>
                  <a:schemeClr val="bg1">
                    <a:lumMod val="50000"/>
                  </a:schemeClr>
                </a:solidFill>
              </a:rPr>
              <a:t>«Нам жить и помнить…» </a:t>
            </a:r>
          </a:p>
        </p:txBody>
      </p:sp>
      <p:sp>
        <p:nvSpPr>
          <p:cNvPr id="5" name="TextBox 4"/>
          <p:cNvSpPr txBox="1"/>
          <p:nvPr/>
        </p:nvSpPr>
        <p:spPr>
          <a:xfrm>
            <a:off x="4355976" y="6231494"/>
            <a:ext cx="2808312" cy="369332"/>
          </a:xfrm>
          <a:prstGeom prst="rect">
            <a:avLst/>
          </a:prstGeom>
          <a:noFill/>
        </p:spPr>
        <p:txBody>
          <a:bodyPr wrap="square" rtlCol="0">
            <a:spAutoFit/>
          </a:bodyPr>
          <a:lstStyle/>
          <a:p>
            <a:r>
              <a:rPr lang="ru-RU" b="1" dirty="0"/>
              <a:t> </a:t>
            </a:r>
            <a:r>
              <a:rPr lang="ru-RU" b="1" dirty="0" smtClean="0"/>
              <a:t>       13</a:t>
            </a:r>
            <a:endParaRPr lang="ru-RU" b="1" dirty="0"/>
          </a:p>
        </p:txBody>
      </p:sp>
      <p:sp>
        <p:nvSpPr>
          <p:cNvPr id="7" name="TextBox 6"/>
          <p:cNvSpPr txBox="1"/>
          <p:nvPr/>
        </p:nvSpPr>
        <p:spPr>
          <a:xfrm>
            <a:off x="1454446" y="-158803"/>
            <a:ext cx="7596844" cy="707886"/>
          </a:xfrm>
          <a:prstGeom prst="rect">
            <a:avLst/>
          </a:prstGeom>
          <a:noFill/>
        </p:spPr>
        <p:txBody>
          <a:bodyPr wrap="square" rtlCol="0">
            <a:spAutoFit/>
          </a:bodyPr>
          <a:lstStyle/>
          <a:p>
            <a:r>
              <a:rPr lang="ru-RU" sz="2000" b="1" dirty="0" smtClean="0">
                <a:solidFill>
                  <a:srgbClr val="FF0000"/>
                </a:solidFill>
              </a:rPr>
              <a:t>   </a:t>
            </a:r>
          </a:p>
          <a:p>
            <a:r>
              <a:rPr lang="ru-RU" sz="2000" b="1" dirty="0">
                <a:solidFill>
                  <a:srgbClr val="FF0000"/>
                </a:solidFill>
              </a:rPr>
              <a:t> </a:t>
            </a:r>
            <a:r>
              <a:rPr lang="ru-RU" sz="2000" b="1" dirty="0" smtClean="0">
                <a:solidFill>
                  <a:srgbClr val="FF0000"/>
                </a:solidFill>
              </a:rPr>
              <a:t>             </a:t>
            </a:r>
          </a:p>
        </p:txBody>
      </p:sp>
      <p:sp>
        <p:nvSpPr>
          <p:cNvPr id="3" name="TextBox 2"/>
          <p:cNvSpPr txBox="1"/>
          <p:nvPr/>
        </p:nvSpPr>
        <p:spPr>
          <a:xfrm>
            <a:off x="6588225" y="5013176"/>
            <a:ext cx="2088230" cy="369332"/>
          </a:xfrm>
          <a:prstGeom prst="rect">
            <a:avLst/>
          </a:prstGeom>
          <a:noFill/>
        </p:spPr>
        <p:txBody>
          <a:bodyPr wrap="square" rtlCol="0">
            <a:spAutoFit/>
          </a:bodyPr>
          <a:lstStyle/>
          <a:p>
            <a:r>
              <a:rPr lang="ru-RU" i="1" dirty="0" smtClean="0">
                <a:solidFill>
                  <a:srgbClr val="FF0000"/>
                </a:solidFill>
              </a:rPr>
              <a:t> </a:t>
            </a:r>
            <a:endParaRPr lang="ru-RU" i="1" dirty="0">
              <a:solidFill>
                <a:srgbClr val="FF0000"/>
              </a:solidFill>
            </a:endParaRPr>
          </a:p>
        </p:txBody>
      </p:sp>
      <p:sp>
        <p:nvSpPr>
          <p:cNvPr id="6" name="TextBox 5"/>
          <p:cNvSpPr txBox="1"/>
          <p:nvPr/>
        </p:nvSpPr>
        <p:spPr>
          <a:xfrm>
            <a:off x="2179688" y="1569821"/>
            <a:ext cx="1452106" cy="369332"/>
          </a:xfrm>
          <a:prstGeom prst="rect">
            <a:avLst/>
          </a:prstGeom>
          <a:noFill/>
        </p:spPr>
        <p:txBody>
          <a:bodyPr wrap="square" rtlCol="0">
            <a:spAutoFit/>
          </a:bodyPr>
          <a:lstStyle/>
          <a:p>
            <a:r>
              <a:rPr lang="ru-RU" dirty="0" smtClean="0">
                <a:solidFill>
                  <a:srgbClr val="FF0000"/>
                </a:solidFill>
              </a:rPr>
              <a:t> </a:t>
            </a:r>
            <a:endParaRPr lang="ru-RU" dirty="0">
              <a:solidFill>
                <a:srgbClr val="FF0000"/>
              </a:solidFill>
            </a:endParaRPr>
          </a:p>
        </p:txBody>
      </p:sp>
      <p:sp>
        <p:nvSpPr>
          <p:cNvPr id="8" name="TextBox 7"/>
          <p:cNvSpPr txBox="1"/>
          <p:nvPr/>
        </p:nvSpPr>
        <p:spPr>
          <a:xfrm>
            <a:off x="4036731" y="5228611"/>
            <a:ext cx="1440159" cy="369332"/>
          </a:xfrm>
          <a:prstGeom prst="rect">
            <a:avLst/>
          </a:prstGeom>
          <a:noFill/>
        </p:spPr>
        <p:txBody>
          <a:bodyPr wrap="square" rtlCol="0">
            <a:spAutoFit/>
          </a:bodyPr>
          <a:lstStyle/>
          <a:p>
            <a:r>
              <a:rPr lang="ru-RU" dirty="0" smtClean="0">
                <a:solidFill>
                  <a:srgbClr val="FF0000"/>
                </a:solidFill>
              </a:rPr>
              <a:t> </a:t>
            </a:r>
            <a:endParaRPr lang="ru-RU" dirty="0">
              <a:solidFill>
                <a:srgbClr val="FF0000"/>
              </a:solidFill>
            </a:endParaRPr>
          </a:p>
        </p:txBody>
      </p:sp>
      <p:sp>
        <p:nvSpPr>
          <p:cNvPr id="10" name="TextBox 9"/>
          <p:cNvSpPr txBox="1"/>
          <p:nvPr/>
        </p:nvSpPr>
        <p:spPr>
          <a:xfrm>
            <a:off x="3779912" y="908720"/>
            <a:ext cx="5040560" cy="369332"/>
          </a:xfrm>
          <a:prstGeom prst="rect">
            <a:avLst/>
          </a:prstGeom>
          <a:noFill/>
        </p:spPr>
        <p:txBody>
          <a:bodyPr wrap="square" rtlCol="0">
            <a:spAutoFit/>
          </a:bodyPr>
          <a:lstStyle/>
          <a:p>
            <a:pPr algn="just"/>
            <a:r>
              <a:rPr lang="ru-RU" dirty="0" smtClean="0"/>
              <a:t> 	</a:t>
            </a:r>
            <a:endParaRPr lang="ru-RU" b="1" dirty="0" smtClean="0"/>
          </a:p>
        </p:txBody>
      </p:sp>
      <p:sp>
        <p:nvSpPr>
          <p:cNvPr id="12" name="TextBox 11"/>
          <p:cNvSpPr txBox="1"/>
          <p:nvPr/>
        </p:nvSpPr>
        <p:spPr>
          <a:xfrm>
            <a:off x="1907704" y="722294"/>
            <a:ext cx="6552728" cy="307777"/>
          </a:xfrm>
          <a:prstGeom prst="rect">
            <a:avLst/>
          </a:prstGeom>
          <a:noFill/>
        </p:spPr>
        <p:txBody>
          <a:bodyPr wrap="square" rtlCol="0">
            <a:spAutoFit/>
          </a:bodyPr>
          <a:lstStyle/>
          <a:p>
            <a:pPr algn="just"/>
            <a:r>
              <a:rPr lang="ru-RU" sz="1400" b="1" i="1" dirty="0">
                <a:solidFill>
                  <a:srgbClr val="C00000"/>
                </a:solidFill>
              </a:rPr>
              <a:t>	</a:t>
            </a:r>
            <a:r>
              <a:rPr lang="ru-RU" sz="1400" b="1" i="1" dirty="0" smtClean="0">
                <a:solidFill>
                  <a:srgbClr val="C00000"/>
                </a:solidFill>
              </a:rPr>
              <a:t>		</a:t>
            </a:r>
            <a:endParaRPr lang="ru-RU" b="1" dirty="0"/>
          </a:p>
        </p:txBody>
      </p:sp>
      <p:sp>
        <p:nvSpPr>
          <p:cNvPr id="9" name="TextBox 8"/>
          <p:cNvSpPr txBox="1"/>
          <p:nvPr/>
        </p:nvSpPr>
        <p:spPr>
          <a:xfrm>
            <a:off x="1907704" y="1278052"/>
            <a:ext cx="6768752" cy="369332"/>
          </a:xfrm>
          <a:prstGeom prst="rect">
            <a:avLst/>
          </a:prstGeom>
          <a:noFill/>
        </p:spPr>
        <p:txBody>
          <a:bodyPr wrap="square" rtlCol="0">
            <a:spAutoFit/>
          </a:bodyPr>
          <a:lstStyle/>
          <a:p>
            <a:pPr algn="just"/>
            <a:r>
              <a:rPr lang="ru-RU" b="1" dirty="0" smtClean="0"/>
              <a:t>	</a:t>
            </a:r>
            <a:endParaRPr lang="ru-RU" b="1" dirty="0"/>
          </a:p>
        </p:txBody>
      </p:sp>
      <p:sp>
        <p:nvSpPr>
          <p:cNvPr id="11" name="TextBox 10"/>
          <p:cNvSpPr txBox="1"/>
          <p:nvPr/>
        </p:nvSpPr>
        <p:spPr>
          <a:xfrm>
            <a:off x="1454446" y="1121021"/>
            <a:ext cx="7222009" cy="5262979"/>
          </a:xfrm>
          <a:prstGeom prst="rect">
            <a:avLst/>
          </a:prstGeom>
          <a:noFill/>
        </p:spPr>
        <p:txBody>
          <a:bodyPr wrap="square" rtlCol="0">
            <a:spAutoFit/>
          </a:bodyPr>
          <a:lstStyle/>
          <a:p>
            <a:pPr algn="ctr"/>
            <a:endParaRPr lang="ru-RU" sz="1600" b="1" dirty="0" smtClean="0"/>
          </a:p>
          <a:p>
            <a:pPr algn="ctr"/>
            <a:endParaRPr lang="ru-RU" sz="1600" b="1" dirty="0"/>
          </a:p>
          <a:p>
            <a:pPr algn="ctr"/>
            <a:endParaRPr lang="ru-RU" sz="1600" b="1" dirty="0" smtClean="0"/>
          </a:p>
          <a:p>
            <a:pPr algn="ctr"/>
            <a:endParaRPr lang="ru-RU" sz="1600" b="1" dirty="0"/>
          </a:p>
          <a:p>
            <a:pPr algn="ctr"/>
            <a:endParaRPr lang="ru-RU" sz="1600" b="1" dirty="0" smtClean="0"/>
          </a:p>
          <a:p>
            <a:pPr algn="ctr"/>
            <a:endParaRPr lang="ru-RU" sz="1600" b="1" dirty="0"/>
          </a:p>
          <a:p>
            <a:pPr algn="ctr"/>
            <a:endParaRPr lang="ru-RU" sz="1600" b="1" dirty="0" smtClean="0"/>
          </a:p>
          <a:p>
            <a:pPr algn="ctr"/>
            <a:endParaRPr lang="ru-RU" sz="1600" b="1" dirty="0"/>
          </a:p>
          <a:p>
            <a:pPr algn="ctr"/>
            <a:endParaRPr lang="ru-RU" sz="1600" b="1" dirty="0" smtClean="0"/>
          </a:p>
          <a:p>
            <a:pPr algn="ctr"/>
            <a:endParaRPr lang="ru-RU" sz="1600" b="1" dirty="0"/>
          </a:p>
          <a:p>
            <a:pPr algn="ctr"/>
            <a:endParaRPr lang="ru-RU" sz="1600" b="1" dirty="0" smtClean="0"/>
          </a:p>
          <a:p>
            <a:pPr algn="ctr"/>
            <a:endParaRPr lang="ru-RU" sz="1600" b="1" dirty="0"/>
          </a:p>
          <a:p>
            <a:pPr algn="ctr"/>
            <a:endParaRPr lang="ru-RU" sz="1600" b="1" dirty="0" smtClean="0"/>
          </a:p>
          <a:p>
            <a:pPr algn="just"/>
            <a:r>
              <a:rPr lang="ru-RU" sz="1600" b="1" dirty="0" err="1" smtClean="0"/>
              <a:t>Шеляг</a:t>
            </a:r>
            <a:r>
              <a:rPr lang="ru-RU" sz="1600" b="1" dirty="0" smtClean="0"/>
              <a:t> Николай (из села </a:t>
            </a:r>
            <a:r>
              <a:rPr lang="ru-RU" sz="1600" b="1" dirty="0" err="1" smtClean="0"/>
              <a:t>Глафировка</a:t>
            </a:r>
            <a:r>
              <a:rPr lang="ru-RU" sz="1600" b="1" dirty="0"/>
              <a:t> </a:t>
            </a:r>
            <a:r>
              <a:rPr lang="ru-RU" sz="1600" b="1" dirty="0" smtClean="0"/>
              <a:t>                                               Попов </a:t>
            </a:r>
            <a:r>
              <a:rPr lang="ru-RU" sz="1600" b="1" dirty="0"/>
              <a:t>Сергей </a:t>
            </a:r>
            <a:endParaRPr lang="ru-RU" sz="1600" b="1" dirty="0" smtClean="0"/>
          </a:p>
          <a:p>
            <a:pPr algn="just"/>
            <a:r>
              <a:rPr lang="ru-RU" sz="1600" b="1" dirty="0" err="1" smtClean="0"/>
              <a:t>Щербиновского</a:t>
            </a:r>
            <a:r>
              <a:rPr lang="ru-RU" sz="1600" b="1" dirty="0" smtClean="0"/>
              <a:t> </a:t>
            </a:r>
            <a:r>
              <a:rPr lang="ru-RU" sz="1600" b="1" dirty="0"/>
              <a:t>района) </a:t>
            </a:r>
            <a:r>
              <a:rPr lang="ru-RU" sz="1600" b="1" dirty="0" smtClean="0"/>
              <a:t>                                        (</a:t>
            </a:r>
            <a:r>
              <a:rPr lang="ru-RU" sz="1600" b="1" dirty="0"/>
              <a:t>житель </a:t>
            </a:r>
            <a:r>
              <a:rPr lang="ru-RU" sz="1600" b="1" dirty="0" err="1"/>
              <a:t>Щербиновского</a:t>
            </a:r>
            <a:r>
              <a:rPr lang="ru-RU" sz="1600" b="1" dirty="0"/>
              <a:t> р-на)</a:t>
            </a:r>
          </a:p>
          <a:p>
            <a:pPr algn="just"/>
            <a:r>
              <a:rPr lang="ru-RU" sz="1600" b="1" dirty="0" smtClean="0"/>
              <a:t>Место </a:t>
            </a:r>
            <a:r>
              <a:rPr lang="ru-RU" sz="1600" b="1" dirty="0"/>
              <a:t>службы: 25 </a:t>
            </a:r>
            <a:r>
              <a:rPr lang="ru-RU" sz="1600" b="1" dirty="0" err="1"/>
              <a:t>гв</a:t>
            </a:r>
            <a:r>
              <a:rPr lang="ru-RU" sz="1600" b="1" dirty="0"/>
              <a:t>. </a:t>
            </a:r>
            <a:r>
              <a:rPr lang="ru-RU" sz="1600" b="1" dirty="0" err="1"/>
              <a:t>кп</a:t>
            </a:r>
            <a:r>
              <a:rPr lang="ru-RU" sz="1600" b="1" dirty="0"/>
              <a:t> 6 </a:t>
            </a:r>
            <a:r>
              <a:rPr lang="ru-RU" sz="1600" b="1" dirty="0" err="1"/>
              <a:t>гв</a:t>
            </a:r>
            <a:r>
              <a:rPr lang="ru-RU" sz="1600" b="1" dirty="0"/>
              <a:t>. кд</a:t>
            </a:r>
            <a:r>
              <a:rPr lang="ru-RU" sz="1600" b="1" dirty="0" smtClean="0"/>
              <a:t>, </a:t>
            </a:r>
          </a:p>
          <a:p>
            <a:pPr algn="just"/>
            <a:r>
              <a:rPr lang="ru-RU" sz="1600" b="1" dirty="0" smtClean="0"/>
              <a:t>награжден Орденом Славы </a:t>
            </a:r>
            <a:r>
              <a:rPr lang="en-US" sz="1600" b="1" dirty="0"/>
              <a:t>III </a:t>
            </a:r>
            <a:r>
              <a:rPr lang="ru-RU" sz="1600" b="1" dirty="0" smtClean="0"/>
              <a:t> степени, </a:t>
            </a:r>
          </a:p>
          <a:p>
            <a:pPr algn="just"/>
            <a:r>
              <a:rPr lang="ru-RU" sz="1600" b="1" dirty="0" smtClean="0"/>
              <a:t>Орденом Отечественной войны </a:t>
            </a:r>
            <a:r>
              <a:rPr lang="en-US" sz="1600" b="1" dirty="0" smtClean="0"/>
              <a:t>I </a:t>
            </a:r>
            <a:r>
              <a:rPr lang="ru-RU" sz="1600" b="1" dirty="0" smtClean="0"/>
              <a:t>степени</a:t>
            </a:r>
          </a:p>
          <a:p>
            <a:pPr algn="just"/>
            <a:r>
              <a:rPr lang="ru-RU" sz="1600" b="1" dirty="0" smtClean="0"/>
              <a:t>Орденом Красной Звезды</a:t>
            </a:r>
          </a:p>
          <a:p>
            <a:pPr algn="ctr"/>
            <a:r>
              <a:rPr lang="ru-RU" sz="1600" b="1" dirty="0" smtClean="0"/>
              <a:t>                                                              </a:t>
            </a:r>
          </a:p>
          <a:p>
            <a:pPr algn="ctr"/>
            <a:r>
              <a:rPr lang="ru-RU" sz="1600" b="1" dirty="0"/>
              <a:t> </a:t>
            </a:r>
            <a:r>
              <a:rPr lang="ru-RU" sz="1600" b="1" dirty="0" smtClean="0"/>
              <a:t>                                                                                                                                                               </a:t>
            </a:r>
          </a:p>
        </p:txBody>
      </p:sp>
      <p:pic>
        <p:nvPicPr>
          <p:cNvPr id="9218" name="Picture 2" descr="d:\Users\goncharenko\Desktop\Попов Сергей Шеляг Николай Чехословакия. 1945 год .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71800" y="1207966"/>
            <a:ext cx="4680520" cy="30863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49570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0"/>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81026" y="-8032"/>
            <a:ext cx="9252520" cy="70294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2245953" y="379806"/>
            <a:ext cx="6480720" cy="338554"/>
          </a:xfrm>
          <a:prstGeom prst="rect">
            <a:avLst/>
          </a:prstGeom>
          <a:noFill/>
        </p:spPr>
        <p:txBody>
          <a:bodyPr wrap="square" rtlCol="0">
            <a:spAutoFit/>
          </a:bodyPr>
          <a:lstStyle/>
          <a:p>
            <a:pPr algn="ctr"/>
            <a:r>
              <a:rPr lang="ru-RU" sz="1600" dirty="0" smtClean="0">
                <a:solidFill>
                  <a:schemeClr val="bg1">
                    <a:lumMod val="50000"/>
                  </a:schemeClr>
                </a:solidFill>
              </a:rPr>
              <a:t>«Нам жить и помнить…» </a:t>
            </a:r>
          </a:p>
        </p:txBody>
      </p:sp>
      <p:sp>
        <p:nvSpPr>
          <p:cNvPr id="5" name="TextBox 4"/>
          <p:cNvSpPr txBox="1"/>
          <p:nvPr/>
        </p:nvSpPr>
        <p:spPr>
          <a:xfrm>
            <a:off x="1454447" y="4660451"/>
            <a:ext cx="7005985" cy="2062103"/>
          </a:xfrm>
          <a:prstGeom prst="rect">
            <a:avLst/>
          </a:prstGeom>
          <a:noFill/>
        </p:spPr>
        <p:txBody>
          <a:bodyPr wrap="square" rtlCol="0">
            <a:spAutoFit/>
          </a:bodyPr>
          <a:lstStyle/>
          <a:p>
            <a:pPr algn="ctr"/>
            <a:r>
              <a:rPr lang="ru-RU" sz="1600" b="1" dirty="0"/>
              <a:t> </a:t>
            </a:r>
            <a:r>
              <a:rPr lang="ru-RU" sz="1600" b="1" dirty="0" smtClean="0"/>
              <a:t>       </a:t>
            </a:r>
            <a:r>
              <a:rPr lang="ru-RU" sz="1600" b="1" dirty="0" err="1" smtClean="0"/>
              <a:t>Подолянко</a:t>
            </a:r>
            <a:r>
              <a:rPr lang="ru-RU" sz="1600" b="1" dirty="0" smtClean="0"/>
              <a:t> Ефим </a:t>
            </a:r>
            <a:r>
              <a:rPr lang="ru-RU" sz="1600" b="1" dirty="0" err="1" smtClean="0"/>
              <a:t>Минович</a:t>
            </a:r>
            <a:r>
              <a:rPr lang="ru-RU" sz="1600" b="1" dirty="0" smtClean="0"/>
              <a:t> (1891-1983 гг.), </a:t>
            </a:r>
          </a:p>
          <a:p>
            <a:pPr algn="ctr"/>
            <a:r>
              <a:rPr lang="ru-RU" sz="1600" b="1" dirty="0" smtClean="0"/>
              <a:t>участник Первой Мировой войны, гражданской  и Великой Отечественной войны 1941-1945 гг</a:t>
            </a:r>
            <a:r>
              <a:rPr lang="ru-RU" sz="1600" b="1" dirty="0"/>
              <a:t>. </a:t>
            </a:r>
            <a:endParaRPr lang="ru-RU" sz="1600" b="1" dirty="0" smtClean="0"/>
          </a:p>
          <a:p>
            <a:pPr algn="ctr"/>
            <a:r>
              <a:rPr lang="ru-RU" sz="1600" b="1" dirty="0" smtClean="0"/>
              <a:t>Георгиевский </a:t>
            </a:r>
            <a:r>
              <a:rPr lang="ru-RU" sz="1600" b="1" dirty="0"/>
              <a:t>кавалер 3-х орденов. </a:t>
            </a:r>
            <a:r>
              <a:rPr lang="ru-RU" sz="1600" b="1" dirty="0" smtClean="0"/>
              <a:t>Старшина Кавалерийского эскадрона </a:t>
            </a:r>
          </a:p>
          <a:p>
            <a:pPr algn="ctr"/>
            <a:r>
              <a:rPr lang="ru-RU" sz="1600" b="1" dirty="0" smtClean="0"/>
              <a:t>3-го </a:t>
            </a:r>
            <a:r>
              <a:rPr lang="ru-RU" sz="1600" b="1" dirty="0"/>
              <a:t>истребительного </a:t>
            </a:r>
            <a:r>
              <a:rPr lang="ru-RU" sz="1600" b="1" dirty="0" smtClean="0"/>
              <a:t>батальона, сформированного в станице Старощербиновской  в начале войны в 1941 году</a:t>
            </a:r>
          </a:p>
          <a:p>
            <a:pPr algn="ctr"/>
            <a:endParaRPr lang="ru-RU" sz="1600" b="1" dirty="0" smtClean="0"/>
          </a:p>
          <a:p>
            <a:pPr algn="ctr"/>
            <a:r>
              <a:rPr lang="ru-RU" sz="1600" b="1" dirty="0" smtClean="0"/>
              <a:t>14</a:t>
            </a:r>
            <a:endParaRPr lang="ru-RU" sz="1600" b="1" dirty="0"/>
          </a:p>
        </p:txBody>
      </p:sp>
      <p:sp>
        <p:nvSpPr>
          <p:cNvPr id="7" name="TextBox 6"/>
          <p:cNvSpPr txBox="1"/>
          <p:nvPr/>
        </p:nvSpPr>
        <p:spPr>
          <a:xfrm>
            <a:off x="1405419" y="-328080"/>
            <a:ext cx="7596844" cy="707886"/>
          </a:xfrm>
          <a:prstGeom prst="rect">
            <a:avLst/>
          </a:prstGeom>
          <a:noFill/>
        </p:spPr>
        <p:txBody>
          <a:bodyPr wrap="square" rtlCol="0">
            <a:spAutoFit/>
          </a:bodyPr>
          <a:lstStyle/>
          <a:p>
            <a:r>
              <a:rPr lang="ru-RU" sz="2000" b="1" dirty="0" smtClean="0">
                <a:solidFill>
                  <a:srgbClr val="FF0000"/>
                </a:solidFill>
              </a:rPr>
              <a:t>   </a:t>
            </a:r>
          </a:p>
          <a:p>
            <a:r>
              <a:rPr lang="ru-RU" sz="2000" b="1" dirty="0">
                <a:solidFill>
                  <a:srgbClr val="FF0000"/>
                </a:solidFill>
              </a:rPr>
              <a:t> </a:t>
            </a:r>
            <a:r>
              <a:rPr lang="ru-RU" sz="2000" b="1" dirty="0" smtClean="0">
                <a:solidFill>
                  <a:srgbClr val="FF0000"/>
                </a:solidFill>
              </a:rPr>
              <a:t>             </a:t>
            </a:r>
          </a:p>
        </p:txBody>
      </p:sp>
      <p:sp>
        <p:nvSpPr>
          <p:cNvPr id="3" name="TextBox 2"/>
          <p:cNvSpPr txBox="1"/>
          <p:nvPr/>
        </p:nvSpPr>
        <p:spPr>
          <a:xfrm>
            <a:off x="8333717" y="5013176"/>
            <a:ext cx="342738" cy="369332"/>
          </a:xfrm>
          <a:prstGeom prst="rect">
            <a:avLst/>
          </a:prstGeom>
          <a:noFill/>
        </p:spPr>
        <p:txBody>
          <a:bodyPr wrap="square" rtlCol="0">
            <a:spAutoFit/>
          </a:bodyPr>
          <a:lstStyle/>
          <a:p>
            <a:r>
              <a:rPr lang="ru-RU" i="1" dirty="0" smtClean="0">
                <a:solidFill>
                  <a:srgbClr val="FF0000"/>
                </a:solidFill>
              </a:rPr>
              <a:t> </a:t>
            </a:r>
            <a:endParaRPr lang="ru-RU" i="1" dirty="0">
              <a:solidFill>
                <a:srgbClr val="FF0000"/>
              </a:solidFill>
            </a:endParaRPr>
          </a:p>
        </p:txBody>
      </p:sp>
      <p:sp>
        <p:nvSpPr>
          <p:cNvPr id="6" name="TextBox 5"/>
          <p:cNvSpPr txBox="1"/>
          <p:nvPr/>
        </p:nvSpPr>
        <p:spPr>
          <a:xfrm>
            <a:off x="2179688" y="1569821"/>
            <a:ext cx="1452106" cy="369332"/>
          </a:xfrm>
          <a:prstGeom prst="rect">
            <a:avLst/>
          </a:prstGeom>
          <a:noFill/>
        </p:spPr>
        <p:txBody>
          <a:bodyPr wrap="square" rtlCol="0">
            <a:spAutoFit/>
          </a:bodyPr>
          <a:lstStyle/>
          <a:p>
            <a:r>
              <a:rPr lang="ru-RU" dirty="0" smtClean="0">
                <a:solidFill>
                  <a:srgbClr val="FF0000"/>
                </a:solidFill>
              </a:rPr>
              <a:t> </a:t>
            </a:r>
            <a:endParaRPr lang="ru-RU" dirty="0">
              <a:solidFill>
                <a:srgbClr val="FF0000"/>
              </a:solidFill>
            </a:endParaRPr>
          </a:p>
        </p:txBody>
      </p:sp>
      <p:sp>
        <p:nvSpPr>
          <p:cNvPr id="8" name="TextBox 7"/>
          <p:cNvSpPr txBox="1"/>
          <p:nvPr/>
        </p:nvSpPr>
        <p:spPr>
          <a:xfrm>
            <a:off x="5301685" y="6182114"/>
            <a:ext cx="1440159" cy="369332"/>
          </a:xfrm>
          <a:prstGeom prst="rect">
            <a:avLst/>
          </a:prstGeom>
          <a:noFill/>
        </p:spPr>
        <p:txBody>
          <a:bodyPr wrap="square" rtlCol="0">
            <a:spAutoFit/>
          </a:bodyPr>
          <a:lstStyle/>
          <a:p>
            <a:r>
              <a:rPr lang="ru-RU" dirty="0" smtClean="0">
                <a:solidFill>
                  <a:srgbClr val="FF0000"/>
                </a:solidFill>
              </a:rPr>
              <a:t> </a:t>
            </a:r>
            <a:endParaRPr lang="ru-RU" dirty="0">
              <a:solidFill>
                <a:srgbClr val="FF0000"/>
              </a:solidFill>
            </a:endParaRPr>
          </a:p>
        </p:txBody>
      </p:sp>
      <p:sp>
        <p:nvSpPr>
          <p:cNvPr id="10" name="TextBox 9"/>
          <p:cNvSpPr txBox="1"/>
          <p:nvPr/>
        </p:nvSpPr>
        <p:spPr>
          <a:xfrm>
            <a:off x="3779912" y="908720"/>
            <a:ext cx="5040560" cy="369332"/>
          </a:xfrm>
          <a:prstGeom prst="rect">
            <a:avLst/>
          </a:prstGeom>
          <a:noFill/>
        </p:spPr>
        <p:txBody>
          <a:bodyPr wrap="square" rtlCol="0">
            <a:spAutoFit/>
          </a:bodyPr>
          <a:lstStyle/>
          <a:p>
            <a:pPr algn="just"/>
            <a:r>
              <a:rPr lang="ru-RU" dirty="0" smtClean="0"/>
              <a:t> 	</a:t>
            </a:r>
            <a:endParaRPr lang="ru-RU" b="1" dirty="0" smtClean="0"/>
          </a:p>
        </p:txBody>
      </p:sp>
      <p:sp>
        <p:nvSpPr>
          <p:cNvPr id="12" name="TextBox 11"/>
          <p:cNvSpPr txBox="1"/>
          <p:nvPr/>
        </p:nvSpPr>
        <p:spPr>
          <a:xfrm>
            <a:off x="1907704" y="722294"/>
            <a:ext cx="6552728" cy="307777"/>
          </a:xfrm>
          <a:prstGeom prst="rect">
            <a:avLst/>
          </a:prstGeom>
          <a:noFill/>
        </p:spPr>
        <p:txBody>
          <a:bodyPr wrap="square" rtlCol="0">
            <a:spAutoFit/>
          </a:bodyPr>
          <a:lstStyle/>
          <a:p>
            <a:pPr algn="just"/>
            <a:r>
              <a:rPr lang="ru-RU" sz="1400" b="1" i="1" dirty="0">
                <a:solidFill>
                  <a:srgbClr val="C00000"/>
                </a:solidFill>
              </a:rPr>
              <a:t>	</a:t>
            </a:r>
            <a:r>
              <a:rPr lang="ru-RU" sz="1400" b="1" i="1" dirty="0" smtClean="0">
                <a:solidFill>
                  <a:srgbClr val="C00000"/>
                </a:solidFill>
              </a:rPr>
              <a:t>		</a:t>
            </a:r>
            <a:endParaRPr lang="ru-RU" b="1" dirty="0"/>
          </a:p>
        </p:txBody>
      </p:sp>
      <p:sp>
        <p:nvSpPr>
          <p:cNvPr id="9" name="TextBox 8"/>
          <p:cNvSpPr txBox="1"/>
          <p:nvPr/>
        </p:nvSpPr>
        <p:spPr>
          <a:xfrm>
            <a:off x="1907704" y="1278052"/>
            <a:ext cx="6768752" cy="369332"/>
          </a:xfrm>
          <a:prstGeom prst="rect">
            <a:avLst/>
          </a:prstGeom>
          <a:noFill/>
        </p:spPr>
        <p:txBody>
          <a:bodyPr wrap="square" rtlCol="0">
            <a:spAutoFit/>
          </a:bodyPr>
          <a:lstStyle/>
          <a:p>
            <a:pPr algn="just"/>
            <a:r>
              <a:rPr lang="ru-RU" b="1" dirty="0" smtClean="0"/>
              <a:t>	</a:t>
            </a:r>
            <a:endParaRPr lang="ru-RU" b="1" dirty="0"/>
          </a:p>
        </p:txBody>
      </p:sp>
      <p:sp>
        <p:nvSpPr>
          <p:cNvPr id="11" name="TextBox 10"/>
          <p:cNvSpPr txBox="1"/>
          <p:nvPr/>
        </p:nvSpPr>
        <p:spPr>
          <a:xfrm>
            <a:off x="1454446" y="1121021"/>
            <a:ext cx="7222009" cy="3539430"/>
          </a:xfrm>
          <a:prstGeom prst="rect">
            <a:avLst/>
          </a:prstGeom>
          <a:noFill/>
        </p:spPr>
        <p:txBody>
          <a:bodyPr wrap="square" rtlCol="0">
            <a:spAutoFit/>
          </a:bodyPr>
          <a:lstStyle/>
          <a:p>
            <a:pPr algn="ctr"/>
            <a:endParaRPr lang="ru-RU" sz="1600" b="1" dirty="0" smtClean="0"/>
          </a:p>
          <a:p>
            <a:pPr algn="ctr"/>
            <a:endParaRPr lang="ru-RU" sz="1600" b="1" dirty="0"/>
          </a:p>
          <a:p>
            <a:pPr algn="ctr"/>
            <a:endParaRPr lang="ru-RU" sz="1600" b="1" dirty="0" smtClean="0"/>
          </a:p>
          <a:p>
            <a:pPr algn="ctr"/>
            <a:endParaRPr lang="ru-RU" sz="1600" b="1" dirty="0"/>
          </a:p>
          <a:p>
            <a:pPr algn="ctr"/>
            <a:endParaRPr lang="ru-RU" sz="1600" b="1" dirty="0" smtClean="0"/>
          </a:p>
          <a:p>
            <a:pPr algn="ctr"/>
            <a:endParaRPr lang="ru-RU" sz="1600" b="1" dirty="0"/>
          </a:p>
          <a:p>
            <a:pPr algn="ctr"/>
            <a:endParaRPr lang="ru-RU" sz="1600" b="1" dirty="0" smtClean="0"/>
          </a:p>
          <a:p>
            <a:pPr algn="ctr"/>
            <a:endParaRPr lang="ru-RU" sz="1600" b="1" dirty="0"/>
          </a:p>
          <a:p>
            <a:pPr algn="ctr"/>
            <a:endParaRPr lang="ru-RU" sz="1600" b="1" dirty="0" smtClean="0"/>
          </a:p>
          <a:p>
            <a:pPr algn="ctr"/>
            <a:endParaRPr lang="ru-RU" sz="1600" b="1" dirty="0"/>
          </a:p>
          <a:p>
            <a:pPr algn="ctr"/>
            <a:endParaRPr lang="ru-RU" sz="1600" b="1" dirty="0" smtClean="0"/>
          </a:p>
          <a:p>
            <a:pPr algn="ctr"/>
            <a:endParaRPr lang="ru-RU" sz="1600" b="1" dirty="0"/>
          </a:p>
          <a:p>
            <a:pPr algn="ctr"/>
            <a:endParaRPr lang="ru-RU" sz="1600" b="1" dirty="0" smtClean="0"/>
          </a:p>
          <a:p>
            <a:pPr algn="ctr"/>
            <a:r>
              <a:rPr lang="ru-RU" sz="1600" b="1" dirty="0" smtClean="0"/>
              <a:t>                                                                                                                                                                </a:t>
            </a:r>
          </a:p>
        </p:txBody>
      </p:sp>
      <p:pic>
        <p:nvPicPr>
          <p:cNvPr id="4098" name="Picture 2" descr="d:\Users\goncharenko\Desktop\Подолянко Е.М\Подолянко ЕМ 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6135" y="874175"/>
            <a:ext cx="2423253" cy="3652683"/>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d:\Users\goncharenko\Desktop\Подолянко Е.М\Подолянко ЕМ 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43355" y="874175"/>
            <a:ext cx="2684629" cy="36525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36627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0"/>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15723" y="-64433"/>
            <a:ext cx="9252520" cy="70294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2245953" y="379806"/>
            <a:ext cx="6480720" cy="338554"/>
          </a:xfrm>
          <a:prstGeom prst="rect">
            <a:avLst/>
          </a:prstGeom>
          <a:noFill/>
        </p:spPr>
        <p:txBody>
          <a:bodyPr wrap="square" rtlCol="0">
            <a:spAutoFit/>
          </a:bodyPr>
          <a:lstStyle/>
          <a:p>
            <a:pPr algn="ctr"/>
            <a:r>
              <a:rPr lang="ru-RU" sz="1600" dirty="0" smtClean="0">
                <a:solidFill>
                  <a:schemeClr val="bg1">
                    <a:lumMod val="50000"/>
                  </a:schemeClr>
                </a:solidFill>
              </a:rPr>
              <a:t>«Нам жить и помнить…» </a:t>
            </a:r>
          </a:p>
        </p:txBody>
      </p:sp>
      <p:sp>
        <p:nvSpPr>
          <p:cNvPr id="5" name="TextBox 4"/>
          <p:cNvSpPr txBox="1"/>
          <p:nvPr/>
        </p:nvSpPr>
        <p:spPr>
          <a:xfrm>
            <a:off x="4355976" y="6231494"/>
            <a:ext cx="2808312" cy="369332"/>
          </a:xfrm>
          <a:prstGeom prst="rect">
            <a:avLst/>
          </a:prstGeom>
          <a:noFill/>
        </p:spPr>
        <p:txBody>
          <a:bodyPr wrap="square" rtlCol="0">
            <a:spAutoFit/>
          </a:bodyPr>
          <a:lstStyle/>
          <a:p>
            <a:r>
              <a:rPr lang="ru-RU" b="1" dirty="0"/>
              <a:t> </a:t>
            </a:r>
            <a:r>
              <a:rPr lang="ru-RU" b="1" dirty="0" smtClean="0"/>
              <a:t>       15</a:t>
            </a:r>
            <a:endParaRPr lang="ru-RU" b="1" dirty="0"/>
          </a:p>
        </p:txBody>
      </p:sp>
      <p:sp>
        <p:nvSpPr>
          <p:cNvPr id="7" name="TextBox 6"/>
          <p:cNvSpPr txBox="1"/>
          <p:nvPr/>
        </p:nvSpPr>
        <p:spPr>
          <a:xfrm>
            <a:off x="1454446" y="-158803"/>
            <a:ext cx="7596844" cy="707886"/>
          </a:xfrm>
          <a:prstGeom prst="rect">
            <a:avLst/>
          </a:prstGeom>
          <a:noFill/>
        </p:spPr>
        <p:txBody>
          <a:bodyPr wrap="square" rtlCol="0">
            <a:spAutoFit/>
          </a:bodyPr>
          <a:lstStyle/>
          <a:p>
            <a:r>
              <a:rPr lang="ru-RU" sz="2000" b="1" dirty="0" smtClean="0">
                <a:solidFill>
                  <a:srgbClr val="FF0000"/>
                </a:solidFill>
              </a:rPr>
              <a:t>   </a:t>
            </a:r>
          </a:p>
          <a:p>
            <a:r>
              <a:rPr lang="ru-RU" sz="2000" b="1" dirty="0">
                <a:solidFill>
                  <a:srgbClr val="FF0000"/>
                </a:solidFill>
              </a:rPr>
              <a:t> </a:t>
            </a:r>
            <a:r>
              <a:rPr lang="ru-RU" sz="2000" b="1" dirty="0" smtClean="0">
                <a:solidFill>
                  <a:srgbClr val="FF0000"/>
                </a:solidFill>
              </a:rPr>
              <a:t>             </a:t>
            </a:r>
          </a:p>
        </p:txBody>
      </p:sp>
      <p:sp>
        <p:nvSpPr>
          <p:cNvPr id="3" name="TextBox 2"/>
          <p:cNvSpPr txBox="1"/>
          <p:nvPr/>
        </p:nvSpPr>
        <p:spPr>
          <a:xfrm>
            <a:off x="6588225" y="5013176"/>
            <a:ext cx="2088230" cy="369332"/>
          </a:xfrm>
          <a:prstGeom prst="rect">
            <a:avLst/>
          </a:prstGeom>
          <a:noFill/>
        </p:spPr>
        <p:txBody>
          <a:bodyPr wrap="square" rtlCol="0">
            <a:spAutoFit/>
          </a:bodyPr>
          <a:lstStyle/>
          <a:p>
            <a:r>
              <a:rPr lang="ru-RU" i="1" dirty="0" smtClean="0">
                <a:solidFill>
                  <a:srgbClr val="FF0000"/>
                </a:solidFill>
              </a:rPr>
              <a:t> </a:t>
            </a:r>
            <a:endParaRPr lang="ru-RU" i="1" dirty="0">
              <a:solidFill>
                <a:srgbClr val="FF0000"/>
              </a:solidFill>
            </a:endParaRPr>
          </a:p>
        </p:txBody>
      </p:sp>
      <p:sp>
        <p:nvSpPr>
          <p:cNvPr id="6" name="TextBox 5"/>
          <p:cNvSpPr txBox="1"/>
          <p:nvPr/>
        </p:nvSpPr>
        <p:spPr>
          <a:xfrm>
            <a:off x="2179688" y="1569821"/>
            <a:ext cx="1452106" cy="369332"/>
          </a:xfrm>
          <a:prstGeom prst="rect">
            <a:avLst/>
          </a:prstGeom>
          <a:noFill/>
        </p:spPr>
        <p:txBody>
          <a:bodyPr wrap="square" rtlCol="0">
            <a:spAutoFit/>
          </a:bodyPr>
          <a:lstStyle/>
          <a:p>
            <a:r>
              <a:rPr lang="ru-RU" dirty="0" smtClean="0">
                <a:solidFill>
                  <a:srgbClr val="FF0000"/>
                </a:solidFill>
              </a:rPr>
              <a:t> </a:t>
            </a:r>
            <a:endParaRPr lang="ru-RU" dirty="0">
              <a:solidFill>
                <a:srgbClr val="FF0000"/>
              </a:solidFill>
            </a:endParaRPr>
          </a:p>
        </p:txBody>
      </p:sp>
      <p:sp>
        <p:nvSpPr>
          <p:cNvPr id="8" name="TextBox 7"/>
          <p:cNvSpPr txBox="1"/>
          <p:nvPr/>
        </p:nvSpPr>
        <p:spPr>
          <a:xfrm>
            <a:off x="4036731" y="5228611"/>
            <a:ext cx="1440159" cy="369332"/>
          </a:xfrm>
          <a:prstGeom prst="rect">
            <a:avLst/>
          </a:prstGeom>
          <a:noFill/>
        </p:spPr>
        <p:txBody>
          <a:bodyPr wrap="square" rtlCol="0">
            <a:spAutoFit/>
          </a:bodyPr>
          <a:lstStyle/>
          <a:p>
            <a:r>
              <a:rPr lang="ru-RU" dirty="0" smtClean="0">
                <a:solidFill>
                  <a:srgbClr val="FF0000"/>
                </a:solidFill>
              </a:rPr>
              <a:t> </a:t>
            </a:r>
            <a:endParaRPr lang="ru-RU" dirty="0">
              <a:solidFill>
                <a:srgbClr val="FF0000"/>
              </a:solidFill>
            </a:endParaRPr>
          </a:p>
        </p:txBody>
      </p:sp>
      <p:sp>
        <p:nvSpPr>
          <p:cNvPr id="10" name="TextBox 9"/>
          <p:cNvSpPr txBox="1"/>
          <p:nvPr/>
        </p:nvSpPr>
        <p:spPr>
          <a:xfrm>
            <a:off x="3779912" y="908720"/>
            <a:ext cx="5040560" cy="369332"/>
          </a:xfrm>
          <a:prstGeom prst="rect">
            <a:avLst/>
          </a:prstGeom>
          <a:noFill/>
        </p:spPr>
        <p:txBody>
          <a:bodyPr wrap="square" rtlCol="0">
            <a:spAutoFit/>
          </a:bodyPr>
          <a:lstStyle/>
          <a:p>
            <a:pPr algn="just"/>
            <a:r>
              <a:rPr lang="ru-RU" dirty="0" smtClean="0"/>
              <a:t> 	</a:t>
            </a:r>
            <a:endParaRPr lang="ru-RU" b="1" dirty="0" smtClean="0"/>
          </a:p>
        </p:txBody>
      </p:sp>
      <p:sp>
        <p:nvSpPr>
          <p:cNvPr id="12" name="TextBox 11"/>
          <p:cNvSpPr txBox="1"/>
          <p:nvPr/>
        </p:nvSpPr>
        <p:spPr>
          <a:xfrm>
            <a:off x="1907704" y="722294"/>
            <a:ext cx="6552728" cy="369332"/>
          </a:xfrm>
          <a:prstGeom prst="rect">
            <a:avLst/>
          </a:prstGeom>
          <a:noFill/>
        </p:spPr>
        <p:txBody>
          <a:bodyPr wrap="square" rtlCol="0">
            <a:spAutoFit/>
          </a:bodyPr>
          <a:lstStyle/>
          <a:p>
            <a:pPr algn="just"/>
            <a:r>
              <a:rPr lang="ru-RU" sz="1400" b="1" i="1" dirty="0">
                <a:solidFill>
                  <a:srgbClr val="C00000"/>
                </a:solidFill>
              </a:rPr>
              <a:t>	</a:t>
            </a:r>
            <a:r>
              <a:rPr lang="ru-RU" sz="1400" b="1" i="1" dirty="0" smtClean="0">
                <a:solidFill>
                  <a:srgbClr val="C00000"/>
                </a:solidFill>
              </a:rPr>
              <a:t>		</a:t>
            </a:r>
            <a:r>
              <a:rPr lang="ru-RU" b="1" dirty="0" smtClean="0"/>
              <a:t>ЗАКЛЮЧЕНИЕ</a:t>
            </a:r>
            <a:endParaRPr lang="ru-RU" b="1" dirty="0"/>
          </a:p>
        </p:txBody>
      </p:sp>
      <p:sp>
        <p:nvSpPr>
          <p:cNvPr id="9" name="TextBox 8"/>
          <p:cNvSpPr txBox="1"/>
          <p:nvPr/>
        </p:nvSpPr>
        <p:spPr>
          <a:xfrm>
            <a:off x="1835696" y="1093386"/>
            <a:ext cx="6840760" cy="5293757"/>
          </a:xfrm>
          <a:prstGeom prst="rect">
            <a:avLst/>
          </a:prstGeom>
          <a:noFill/>
        </p:spPr>
        <p:txBody>
          <a:bodyPr wrap="square" rtlCol="0">
            <a:spAutoFit/>
          </a:bodyPr>
          <a:lstStyle/>
          <a:p>
            <a:pPr algn="just"/>
            <a:r>
              <a:rPr lang="ru-RU" b="1" dirty="0" smtClean="0"/>
              <a:t>	</a:t>
            </a:r>
            <a:r>
              <a:rPr lang="ru-RU" sz="1600" b="1" dirty="0" smtClean="0"/>
              <a:t>Действительно</a:t>
            </a:r>
            <a:r>
              <a:rPr lang="ru-RU" sz="1600" b="1" dirty="0"/>
              <a:t>, </a:t>
            </a:r>
            <a:r>
              <a:rPr lang="ru-RU" sz="1600" b="1" dirty="0" smtClean="0"/>
              <a:t>наши предки, казаки</a:t>
            </a:r>
            <a:r>
              <a:rPr lang="ru-RU" sz="1600" b="1" dirty="0"/>
              <a:t>, как и в былые времена, грудью встали на защиту своей Родины. В самом начале войны в рядах Красной Армии  воевали свыше 100 тысяч казаков, позже в Северо-Кавказском военном округе было создано 15 кавалерийских дивизий в строй встало около 500 тысяч казаков. </a:t>
            </a:r>
            <a:r>
              <a:rPr lang="ru-RU" sz="1600" b="1" dirty="0" smtClean="0"/>
              <a:t>	</a:t>
            </a:r>
          </a:p>
          <a:p>
            <a:pPr algn="just"/>
            <a:r>
              <a:rPr lang="ru-RU" sz="1600" b="1" dirty="0"/>
              <a:t>	</a:t>
            </a:r>
            <a:r>
              <a:rPr lang="ru-RU" sz="1600" b="1" dirty="0" smtClean="0"/>
              <a:t>Принимая </a:t>
            </a:r>
            <a:r>
              <a:rPr lang="ru-RU" sz="1600" b="1" dirty="0"/>
              <a:t>награды 8 декабря 1941 года из рук генерал-лейтенанта </a:t>
            </a:r>
            <a:r>
              <a:rPr lang="ru-RU" sz="1600" b="1" dirty="0" smtClean="0"/>
              <a:t>Рокоссовского</a:t>
            </a:r>
            <a:r>
              <a:rPr lang="ru-RU" sz="1600" b="1" dirty="0"/>
              <a:t>, генерал Л. </a:t>
            </a:r>
            <a:r>
              <a:rPr lang="ru-RU" sz="1600" b="1" dirty="0" err="1"/>
              <a:t>М.Доватор</a:t>
            </a:r>
            <a:r>
              <a:rPr lang="ru-RU" sz="1600" b="1" dirty="0"/>
              <a:t> от имени всех казаков-гвардейцев поклялся: «Пока бьется сердце в груди, пока руки наши способны держать оружие мы будем уничтожать немецко-фашистских захватчиков, очищать родные земли от врага. С именем Родина, под святым Гвардейским Знаменем пойдем вперед до полной победы над врагом».</a:t>
            </a:r>
          </a:p>
          <a:p>
            <a:pPr algn="just"/>
            <a:r>
              <a:rPr lang="ru-RU" sz="1600" b="1" dirty="0"/>
              <a:t>             </a:t>
            </a:r>
            <a:r>
              <a:rPr lang="ru-RU" sz="1600" b="1" dirty="0" smtClean="0"/>
              <a:t>	Так </a:t>
            </a:r>
            <a:r>
              <a:rPr lang="ru-RU" sz="1600" b="1" dirty="0"/>
              <a:t>и сбылось. По старинному обычаю казаки, выйдя на </a:t>
            </a:r>
            <a:r>
              <a:rPr lang="ru-RU" sz="1600" b="1" dirty="0" smtClean="0"/>
              <a:t>реку </a:t>
            </a:r>
            <a:r>
              <a:rPr lang="ru-RU" sz="1600" b="1" dirty="0"/>
              <a:t>Эльба, где была встреча с союзниками, первыми напоили своих боевых коней из вражеской реки</a:t>
            </a:r>
            <a:r>
              <a:rPr lang="ru-RU" sz="1600" b="1" dirty="0" smtClean="0"/>
              <a:t>.</a:t>
            </a:r>
          </a:p>
          <a:p>
            <a:pPr algn="just"/>
            <a:r>
              <a:rPr lang="ru-RU" sz="1600" b="1" dirty="0" smtClean="0"/>
              <a:t>	4 </a:t>
            </a:r>
            <a:r>
              <a:rPr lang="ru-RU" sz="1600" b="1" dirty="0"/>
              <a:t>июня 1945 года более 200 воинов 4-го Казачьего корпуса в парадной форме, сияя орденами и медалями, прошли под своими боевыми знаменами, по Красной площади на Параде Победы. Во время их прохождения, военный оркестр грянул известный всей стране конармейский марш. Казачьему корпусу и всей Кубани была отдана высшая признательность почета и народной любви. </a:t>
            </a:r>
          </a:p>
        </p:txBody>
      </p:sp>
    </p:spTree>
    <p:extLst>
      <p:ext uri="{BB962C8B-B14F-4D97-AF65-F5344CB8AC3E}">
        <p14:creationId xmlns:p14="http://schemas.microsoft.com/office/powerpoint/2010/main" val="11766370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0"/>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15723" y="-64433"/>
            <a:ext cx="9252520" cy="70294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2245953" y="379806"/>
            <a:ext cx="6480720" cy="338554"/>
          </a:xfrm>
          <a:prstGeom prst="rect">
            <a:avLst/>
          </a:prstGeom>
          <a:noFill/>
        </p:spPr>
        <p:txBody>
          <a:bodyPr wrap="square" rtlCol="0">
            <a:spAutoFit/>
          </a:bodyPr>
          <a:lstStyle/>
          <a:p>
            <a:pPr algn="ctr"/>
            <a:r>
              <a:rPr lang="ru-RU" sz="1600" dirty="0" smtClean="0">
                <a:solidFill>
                  <a:schemeClr val="bg1">
                    <a:lumMod val="50000"/>
                  </a:schemeClr>
                </a:solidFill>
              </a:rPr>
              <a:t>«Нам жить </a:t>
            </a:r>
            <a:r>
              <a:rPr lang="ru-RU" sz="1600" smtClean="0">
                <a:solidFill>
                  <a:schemeClr val="bg1">
                    <a:lumMod val="50000"/>
                  </a:schemeClr>
                </a:solidFill>
              </a:rPr>
              <a:t>и помнить…» </a:t>
            </a:r>
            <a:endParaRPr lang="ru-RU" sz="1600" dirty="0" smtClean="0">
              <a:solidFill>
                <a:schemeClr val="bg1">
                  <a:lumMod val="50000"/>
                </a:schemeClr>
              </a:solidFill>
            </a:endParaRPr>
          </a:p>
        </p:txBody>
      </p:sp>
      <p:sp>
        <p:nvSpPr>
          <p:cNvPr id="5" name="TextBox 4"/>
          <p:cNvSpPr txBox="1"/>
          <p:nvPr/>
        </p:nvSpPr>
        <p:spPr>
          <a:xfrm>
            <a:off x="4355976" y="6231494"/>
            <a:ext cx="2808312" cy="369332"/>
          </a:xfrm>
          <a:prstGeom prst="rect">
            <a:avLst/>
          </a:prstGeom>
          <a:noFill/>
        </p:spPr>
        <p:txBody>
          <a:bodyPr wrap="square" rtlCol="0">
            <a:spAutoFit/>
          </a:bodyPr>
          <a:lstStyle/>
          <a:p>
            <a:r>
              <a:rPr lang="ru-RU" b="1"/>
              <a:t> </a:t>
            </a:r>
            <a:r>
              <a:rPr lang="ru-RU" b="1" smtClean="0"/>
              <a:t>       16</a:t>
            </a:r>
            <a:endParaRPr lang="ru-RU" b="1" dirty="0"/>
          </a:p>
        </p:txBody>
      </p:sp>
      <p:sp>
        <p:nvSpPr>
          <p:cNvPr id="7" name="TextBox 6"/>
          <p:cNvSpPr txBox="1"/>
          <p:nvPr/>
        </p:nvSpPr>
        <p:spPr>
          <a:xfrm>
            <a:off x="1454446" y="-158803"/>
            <a:ext cx="7596844" cy="707886"/>
          </a:xfrm>
          <a:prstGeom prst="rect">
            <a:avLst/>
          </a:prstGeom>
          <a:noFill/>
        </p:spPr>
        <p:txBody>
          <a:bodyPr wrap="square" rtlCol="0">
            <a:spAutoFit/>
          </a:bodyPr>
          <a:lstStyle/>
          <a:p>
            <a:r>
              <a:rPr lang="ru-RU" sz="2000" b="1" dirty="0" smtClean="0">
                <a:solidFill>
                  <a:srgbClr val="FF0000"/>
                </a:solidFill>
              </a:rPr>
              <a:t>   </a:t>
            </a:r>
          </a:p>
          <a:p>
            <a:r>
              <a:rPr lang="ru-RU" sz="2000" b="1" dirty="0">
                <a:solidFill>
                  <a:srgbClr val="FF0000"/>
                </a:solidFill>
              </a:rPr>
              <a:t> </a:t>
            </a:r>
            <a:r>
              <a:rPr lang="ru-RU" sz="2000" b="1" dirty="0" smtClean="0">
                <a:solidFill>
                  <a:srgbClr val="FF0000"/>
                </a:solidFill>
              </a:rPr>
              <a:t>             </a:t>
            </a:r>
          </a:p>
        </p:txBody>
      </p:sp>
      <p:sp>
        <p:nvSpPr>
          <p:cNvPr id="3" name="TextBox 2"/>
          <p:cNvSpPr txBox="1"/>
          <p:nvPr/>
        </p:nvSpPr>
        <p:spPr>
          <a:xfrm>
            <a:off x="6588225" y="5013176"/>
            <a:ext cx="2088230" cy="369332"/>
          </a:xfrm>
          <a:prstGeom prst="rect">
            <a:avLst/>
          </a:prstGeom>
          <a:noFill/>
        </p:spPr>
        <p:txBody>
          <a:bodyPr wrap="square" rtlCol="0">
            <a:spAutoFit/>
          </a:bodyPr>
          <a:lstStyle/>
          <a:p>
            <a:r>
              <a:rPr lang="ru-RU" i="1" dirty="0" smtClean="0">
                <a:solidFill>
                  <a:srgbClr val="FF0000"/>
                </a:solidFill>
              </a:rPr>
              <a:t> </a:t>
            </a:r>
            <a:endParaRPr lang="ru-RU" i="1" dirty="0">
              <a:solidFill>
                <a:srgbClr val="FF0000"/>
              </a:solidFill>
            </a:endParaRPr>
          </a:p>
        </p:txBody>
      </p:sp>
      <p:sp>
        <p:nvSpPr>
          <p:cNvPr id="6" name="TextBox 5"/>
          <p:cNvSpPr txBox="1"/>
          <p:nvPr/>
        </p:nvSpPr>
        <p:spPr>
          <a:xfrm>
            <a:off x="2179688" y="1569821"/>
            <a:ext cx="1452106" cy="369332"/>
          </a:xfrm>
          <a:prstGeom prst="rect">
            <a:avLst/>
          </a:prstGeom>
          <a:noFill/>
        </p:spPr>
        <p:txBody>
          <a:bodyPr wrap="square" rtlCol="0">
            <a:spAutoFit/>
          </a:bodyPr>
          <a:lstStyle/>
          <a:p>
            <a:r>
              <a:rPr lang="ru-RU" dirty="0" smtClean="0">
                <a:solidFill>
                  <a:srgbClr val="FF0000"/>
                </a:solidFill>
              </a:rPr>
              <a:t> </a:t>
            </a:r>
            <a:endParaRPr lang="ru-RU" dirty="0">
              <a:solidFill>
                <a:srgbClr val="FF0000"/>
              </a:solidFill>
            </a:endParaRPr>
          </a:p>
        </p:txBody>
      </p:sp>
      <p:sp>
        <p:nvSpPr>
          <p:cNvPr id="8" name="TextBox 7"/>
          <p:cNvSpPr txBox="1"/>
          <p:nvPr/>
        </p:nvSpPr>
        <p:spPr>
          <a:xfrm>
            <a:off x="4036731" y="5228611"/>
            <a:ext cx="1440159" cy="369332"/>
          </a:xfrm>
          <a:prstGeom prst="rect">
            <a:avLst/>
          </a:prstGeom>
          <a:noFill/>
        </p:spPr>
        <p:txBody>
          <a:bodyPr wrap="square" rtlCol="0">
            <a:spAutoFit/>
          </a:bodyPr>
          <a:lstStyle/>
          <a:p>
            <a:r>
              <a:rPr lang="ru-RU" dirty="0" smtClean="0">
                <a:solidFill>
                  <a:srgbClr val="FF0000"/>
                </a:solidFill>
              </a:rPr>
              <a:t> </a:t>
            </a:r>
            <a:endParaRPr lang="ru-RU" dirty="0">
              <a:solidFill>
                <a:srgbClr val="FF0000"/>
              </a:solidFill>
            </a:endParaRPr>
          </a:p>
        </p:txBody>
      </p:sp>
      <p:sp>
        <p:nvSpPr>
          <p:cNvPr id="10" name="TextBox 9"/>
          <p:cNvSpPr txBox="1"/>
          <p:nvPr/>
        </p:nvSpPr>
        <p:spPr>
          <a:xfrm>
            <a:off x="3779912" y="908720"/>
            <a:ext cx="5040560" cy="369332"/>
          </a:xfrm>
          <a:prstGeom prst="rect">
            <a:avLst/>
          </a:prstGeom>
          <a:noFill/>
        </p:spPr>
        <p:txBody>
          <a:bodyPr wrap="square" rtlCol="0">
            <a:spAutoFit/>
          </a:bodyPr>
          <a:lstStyle/>
          <a:p>
            <a:pPr algn="just"/>
            <a:r>
              <a:rPr lang="ru-RU" dirty="0" smtClean="0"/>
              <a:t> 	</a:t>
            </a:r>
            <a:endParaRPr lang="ru-RU" b="1" dirty="0" smtClean="0"/>
          </a:p>
        </p:txBody>
      </p:sp>
      <p:sp>
        <p:nvSpPr>
          <p:cNvPr id="12" name="TextBox 11"/>
          <p:cNvSpPr txBox="1"/>
          <p:nvPr/>
        </p:nvSpPr>
        <p:spPr>
          <a:xfrm>
            <a:off x="1907704" y="722294"/>
            <a:ext cx="6552728" cy="307777"/>
          </a:xfrm>
          <a:prstGeom prst="rect">
            <a:avLst/>
          </a:prstGeom>
          <a:noFill/>
        </p:spPr>
        <p:txBody>
          <a:bodyPr wrap="square" rtlCol="0">
            <a:spAutoFit/>
          </a:bodyPr>
          <a:lstStyle/>
          <a:p>
            <a:pPr algn="just"/>
            <a:r>
              <a:rPr lang="ru-RU" sz="1400" b="1" i="1" dirty="0">
                <a:solidFill>
                  <a:srgbClr val="C00000"/>
                </a:solidFill>
              </a:rPr>
              <a:t>	</a:t>
            </a:r>
            <a:r>
              <a:rPr lang="ru-RU" sz="1400" b="1" i="1" dirty="0" smtClean="0">
                <a:solidFill>
                  <a:srgbClr val="C00000"/>
                </a:solidFill>
              </a:rPr>
              <a:t>		</a:t>
            </a:r>
            <a:endParaRPr lang="ru-RU" b="1" dirty="0"/>
          </a:p>
        </p:txBody>
      </p:sp>
      <p:sp>
        <p:nvSpPr>
          <p:cNvPr id="9" name="TextBox 8"/>
          <p:cNvSpPr txBox="1"/>
          <p:nvPr/>
        </p:nvSpPr>
        <p:spPr>
          <a:xfrm>
            <a:off x="1907704" y="1278052"/>
            <a:ext cx="6768752" cy="2031325"/>
          </a:xfrm>
          <a:prstGeom prst="rect">
            <a:avLst/>
          </a:prstGeom>
          <a:noFill/>
        </p:spPr>
        <p:txBody>
          <a:bodyPr wrap="square" rtlCol="0">
            <a:spAutoFit/>
          </a:bodyPr>
          <a:lstStyle/>
          <a:p>
            <a:pPr algn="just"/>
            <a:r>
              <a:rPr lang="ru-RU" b="1" dirty="0" smtClean="0"/>
              <a:t>	Использованы документы архивного фонда «Коллекция документов по истории </a:t>
            </a:r>
            <a:r>
              <a:rPr lang="ru-RU" b="1" dirty="0" err="1" smtClean="0"/>
              <a:t>Щербиновского</a:t>
            </a:r>
            <a:r>
              <a:rPr lang="ru-RU" b="1" dirty="0" smtClean="0"/>
              <a:t> района Краснодарского края» (фонд № Р-107, опись 10, дело 70</a:t>
            </a:r>
            <a:r>
              <a:rPr lang="ru-RU" b="1" dirty="0" smtClean="0"/>
              <a:t>), материалы </a:t>
            </a:r>
            <a:r>
              <a:rPr lang="ru-RU" b="1" dirty="0" smtClean="0"/>
              <a:t>собственной собирательной деятельности архивного отдела муниципального образования </a:t>
            </a:r>
            <a:r>
              <a:rPr lang="ru-RU" b="1" dirty="0" err="1" smtClean="0"/>
              <a:t>Щербиновский</a:t>
            </a:r>
            <a:r>
              <a:rPr lang="ru-RU" b="1" dirty="0" smtClean="0"/>
              <a:t> </a:t>
            </a:r>
            <a:r>
              <a:rPr lang="ru-RU" b="1" dirty="0" smtClean="0"/>
              <a:t>район и документы </a:t>
            </a:r>
            <a:r>
              <a:rPr lang="ru-RU" b="1" dirty="0" err="1"/>
              <a:t>Старощербиновского</a:t>
            </a:r>
            <a:r>
              <a:rPr lang="ru-RU" b="1" dirty="0"/>
              <a:t> историко-краеведческого музея имени </a:t>
            </a:r>
            <a:r>
              <a:rPr lang="ru-RU" b="1" dirty="0" err="1"/>
              <a:t>М.М.Постернак</a:t>
            </a:r>
            <a:r>
              <a:rPr lang="ru-RU" b="1" dirty="0"/>
              <a:t> </a:t>
            </a:r>
            <a:endParaRPr lang="ru-RU" b="1" dirty="0"/>
          </a:p>
        </p:txBody>
      </p:sp>
      <p:sp>
        <p:nvSpPr>
          <p:cNvPr id="11" name="TextBox 10"/>
          <p:cNvSpPr txBox="1"/>
          <p:nvPr/>
        </p:nvSpPr>
        <p:spPr>
          <a:xfrm>
            <a:off x="1958952" y="4293095"/>
            <a:ext cx="6480720" cy="1477328"/>
          </a:xfrm>
          <a:prstGeom prst="rect">
            <a:avLst/>
          </a:prstGeom>
          <a:noFill/>
        </p:spPr>
        <p:txBody>
          <a:bodyPr wrap="square" rtlCol="0">
            <a:spAutoFit/>
          </a:bodyPr>
          <a:lstStyle/>
          <a:p>
            <a:r>
              <a:rPr lang="ru-RU" b="1" dirty="0"/>
              <a:t>АВТОРЫ:</a:t>
            </a:r>
          </a:p>
          <a:p>
            <a:endParaRPr lang="ru-RU" b="1" dirty="0"/>
          </a:p>
          <a:p>
            <a:r>
              <a:rPr lang="ru-RU" b="1" dirty="0"/>
              <a:t>Гарнышева Мария Сергеевна – начальник архивного </a:t>
            </a:r>
            <a:r>
              <a:rPr lang="ru-RU" b="1" dirty="0" smtClean="0"/>
              <a:t>отдела,</a:t>
            </a:r>
            <a:endParaRPr lang="ru-RU" b="1" dirty="0"/>
          </a:p>
          <a:p>
            <a:r>
              <a:rPr lang="ru-RU" b="1" dirty="0"/>
              <a:t>Гончаренко Лариса Владимировна – ведущий </a:t>
            </a:r>
            <a:r>
              <a:rPr lang="ru-RU" b="1" dirty="0" smtClean="0"/>
              <a:t>специалист архивного отдела</a:t>
            </a:r>
          </a:p>
        </p:txBody>
      </p:sp>
    </p:spTree>
    <p:extLst>
      <p:ext uri="{BB962C8B-B14F-4D97-AF65-F5344CB8AC3E}">
        <p14:creationId xmlns:p14="http://schemas.microsoft.com/office/powerpoint/2010/main" val="40907035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0"/>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285173" y="-413466"/>
            <a:ext cx="9571142" cy="7271466"/>
          </a:xfrm>
          <a:prstGeom prst="rect">
            <a:avLst/>
          </a:prstGeom>
          <a:ln>
            <a:noFill/>
          </a:ln>
          <a:effectLst>
            <a:outerShdw blurRad="292100" dist="139700" dir="2700000" algn="tl" rotWithShape="0">
              <a:srgbClr val="333333">
                <a:alpha val="65000"/>
              </a:srgbClr>
            </a:outerShdw>
          </a:effectLst>
        </p:spPr>
      </p:pic>
      <p:sp>
        <p:nvSpPr>
          <p:cNvPr id="3" name="TextBox 2"/>
          <p:cNvSpPr txBox="1"/>
          <p:nvPr/>
        </p:nvSpPr>
        <p:spPr>
          <a:xfrm>
            <a:off x="1858291" y="815226"/>
            <a:ext cx="6120680" cy="461665"/>
          </a:xfrm>
          <a:prstGeom prst="rect">
            <a:avLst/>
          </a:prstGeom>
          <a:noFill/>
        </p:spPr>
        <p:txBody>
          <a:bodyPr wrap="square" rtlCol="0">
            <a:spAutoFit/>
          </a:bodyPr>
          <a:lstStyle/>
          <a:p>
            <a:pPr algn="ctr"/>
            <a:r>
              <a:rPr lang="ru-RU" sz="2400" b="1" i="1" dirty="0" smtClean="0"/>
              <a:t>ПРЕДИСЛОВИЕ</a:t>
            </a:r>
            <a:endParaRPr lang="ru-RU" sz="2400" b="1" i="1" dirty="0"/>
          </a:p>
        </p:txBody>
      </p:sp>
      <p:sp>
        <p:nvSpPr>
          <p:cNvPr id="4" name="TextBox 3"/>
          <p:cNvSpPr txBox="1"/>
          <p:nvPr/>
        </p:nvSpPr>
        <p:spPr>
          <a:xfrm>
            <a:off x="1835696" y="476672"/>
            <a:ext cx="6480720" cy="338554"/>
          </a:xfrm>
          <a:prstGeom prst="rect">
            <a:avLst/>
          </a:prstGeom>
          <a:noFill/>
        </p:spPr>
        <p:txBody>
          <a:bodyPr wrap="square" rtlCol="0">
            <a:spAutoFit/>
          </a:bodyPr>
          <a:lstStyle/>
          <a:p>
            <a:pPr algn="ctr"/>
            <a:r>
              <a:rPr lang="ru-RU" sz="1600" dirty="0" smtClean="0">
                <a:solidFill>
                  <a:schemeClr val="bg1">
                    <a:lumMod val="50000"/>
                  </a:schemeClr>
                </a:solidFill>
              </a:rPr>
              <a:t>«Нам жить и помнить…» </a:t>
            </a:r>
          </a:p>
        </p:txBody>
      </p:sp>
      <p:sp>
        <p:nvSpPr>
          <p:cNvPr id="5" name="TextBox 4"/>
          <p:cNvSpPr txBox="1"/>
          <p:nvPr/>
        </p:nvSpPr>
        <p:spPr>
          <a:xfrm>
            <a:off x="2411760" y="6246602"/>
            <a:ext cx="4968552" cy="369332"/>
          </a:xfrm>
          <a:prstGeom prst="rect">
            <a:avLst/>
          </a:prstGeom>
          <a:noFill/>
        </p:spPr>
        <p:txBody>
          <a:bodyPr wrap="square" rtlCol="0">
            <a:spAutoFit/>
          </a:bodyPr>
          <a:lstStyle/>
          <a:p>
            <a:pPr algn="ctr"/>
            <a:r>
              <a:rPr lang="ru-RU" b="1" dirty="0" smtClean="0"/>
              <a:t>2</a:t>
            </a:r>
            <a:endParaRPr lang="ru-RU" b="1" dirty="0"/>
          </a:p>
        </p:txBody>
      </p:sp>
      <p:sp>
        <p:nvSpPr>
          <p:cNvPr id="7" name="TextBox 6"/>
          <p:cNvSpPr txBox="1"/>
          <p:nvPr/>
        </p:nvSpPr>
        <p:spPr>
          <a:xfrm>
            <a:off x="1002015" y="2286083"/>
            <a:ext cx="7200800" cy="646331"/>
          </a:xfrm>
          <a:prstGeom prst="rect">
            <a:avLst/>
          </a:prstGeom>
          <a:noFill/>
        </p:spPr>
        <p:txBody>
          <a:bodyPr wrap="square" rtlCol="0">
            <a:spAutoFit/>
          </a:bodyPr>
          <a:lstStyle/>
          <a:p>
            <a:pPr algn="just"/>
            <a:r>
              <a:rPr lang="ru-RU" dirty="0" smtClean="0"/>
              <a:t>	</a:t>
            </a:r>
          </a:p>
          <a:p>
            <a:pPr algn="just"/>
            <a:r>
              <a:rPr lang="ru-RU" b="1" dirty="0" smtClean="0"/>
              <a:t>	</a:t>
            </a:r>
            <a:r>
              <a:rPr lang="ru-RU" b="1" dirty="0"/>
              <a:t>	</a:t>
            </a:r>
          </a:p>
        </p:txBody>
      </p:sp>
      <p:sp>
        <p:nvSpPr>
          <p:cNvPr id="6" name="Прямоугольник 5"/>
          <p:cNvSpPr/>
          <p:nvPr/>
        </p:nvSpPr>
        <p:spPr>
          <a:xfrm>
            <a:off x="1475656" y="1997839"/>
            <a:ext cx="6840760" cy="369332"/>
          </a:xfrm>
          <a:prstGeom prst="rect">
            <a:avLst/>
          </a:prstGeom>
        </p:spPr>
        <p:txBody>
          <a:bodyPr wrap="square">
            <a:spAutoFit/>
          </a:bodyPr>
          <a:lstStyle/>
          <a:p>
            <a:pPr algn="just"/>
            <a:r>
              <a:rPr lang="ru-RU" b="1" dirty="0" smtClean="0"/>
              <a:t>	</a:t>
            </a:r>
            <a:endParaRPr lang="ru-RU" b="1" dirty="0"/>
          </a:p>
        </p:txBody>
      </p:sp>
      <p:sp>
        <p:nvSpPr>
          <p:cNvPr id="8" name="TextBox 7"/>
          <p:cNvSpPr txBox="1"/>
          <p:nvPr/>
        </p:nvSpPr>
        <p:spPr>
          <a:xfrm>
            <a:off x="1891058" y="1295794"/>
            <a:ext cx="6458125" cy="4647426"/>
          </a:xfrm>
          <a:prstGeom prst="rect">
            <a:avLst/>
          </a:prstGeom>
          <a:noFill/>
        </p:spPr>
        <p:txBody>
          <a:bodyPr wrap="square" rtlCol="0">
            <a:spAutoFit/>
          </a:bodyPr>
          <a:lstStyle/>
          <a:p>
            <a:pPr algn="just"/>
            <a:r>
              <a:rPr lang="ru-RU" sz="1600" b="1" dirty="0" smtClean="0"/>
              <a:t>	</a:t>
            </a:r>
            <a:r>
              <a:rPr lang="ru-RU" sz="1400" b="1" dirty="0"/>
              <a:t>Немеркнущей страницей вошла в историю нашей страны и всего человечества всемирно-историческая победа советского народа над </a:t>
            </a:r>
            <a:r>
              <a:rPr lang="ru-RU" sz="1400" b="1" dirty="0" smtClean="0"/>
              <a:t>фашизмом в </a:t>
            </a:r>
            <a:r>
              <a:rPr lang="ru-RU" sz="1400" b="1" dirty="0"/>
              <a:t>Великой Отечественной войне 1941-1945г. </a:t>
            </a:r>
            <a:r>
              <a:rPr lang="ru-RU" sz="1400" b="1" dirty="0" smtClean="0"/>
              <a:t>Она была </a:t>
            </a:r>
            <a:r>
              <a:rPr lang="ru-RU" sz="1400" b="1" dirty="0"/>
              <a:t>одержана благодаря мужеству, стойкости и патриотизму нашего народа и воинов Красной </a:t>
            </a:r>
            <a:r>
              <a:rPr lang="ru-RU" sz="1400" b="1" dirty="0" smtClean="0"/>
              <a:t>Армии. </a:t>
            </a:r>
          </a:p>
          <a:p>
            <a:pPr algn="just"/>
            <a:r>
              <a:rPr lang="ru-RU" sz="1400" b="1" dirty="0"/>
              <a:t>	</a:t>
            </a:r>
            <a:r>
              <a:rPr lang="ru-RU" sz="1400" b="1" dirty="0" smtClean="0"/>
              <a:t>Плечом </a:t>
            </a:r>
            <a:r>
              <a:rPr lang="ru-RU" sz="1400" b="1" dirty="0"/>
              <a:t>к плечу со всеми защитниками Родины, в числе первых храбрецов находились кубанские казаки</a:t>
            </a:r>
            <a:r>
              <a:rPr lang="ru-RU" sz="1400" b="1" dirty="0" smtClean="0"/>
              <a:t>.</a:t>
            </a:r>
          </a:p>
          <a:p>
            <a:pPr algn="just"/>
            <a:r>
              <a:rPr lang="ru-RU" sz="1400" b="1" dirty="0"/>
              <a:t>	13 ноября 1941 г. </a:t>
            </a:r>
            <a:r>
              <a:rPr lang="ru-RU" sz="1400" b="1" dirty="0" smtClean="0"/>
              <a:t>Государственный </a:t>
            </a:r>
            <a:r>
              <a:rPr lang="ru-RU" sz="1400" b="1" dirty="0"/>
              <a:t>Комитет Обороны </a:t>
            </a:r>
            <a:r>
              <a:rPr lang="ru-RU" sz="1400" b="1" dirty="0" smtClean="0"/>
              <a:t>принял </a:t>
            </a:r>
            <a:r>
              <a:rPr lang="ru-RU" sz="1400" b="1" dirty="0"/>
              <a:t>решение о формирование добровольческих кавалерийских сотен. Так многочисленные кубанские станицы стали центрами формирования этих старинных, переживших века боевых казачьих подразделений. </a:t>
            </a:r>
            <a:endParaRPr lang="ru-RU" sz="1400" b="1" dirty="0" smtClean="0"/>
          </a:p>
          <a:p>
            <a:pPr algn="just"/>
            <a:r>
              <a:rPr lang="ru-RU" sz="1400" b="1" dirty="0" smtClean="0"/>
              <a:t>	Вскоре </a:t>
            </a:r>
            <a:r>
              <a:rPr lang="ru-RU" sz="1400" b="1" dirty="0"/>
              <a:t>в начале 1942г. все эти соединения были сведены в дивизии и зачислены в кадровый состав армии. </a:t>
            </a:r>
            <a:endParaRPr lang="ru-RU" sz="1400" b="1" dirty="0" smtClean="0"/>
          </a:p>
          <a:p>
            <a:pPr algn="just"/>
            <a:r>
              <a:rPr lang="ru-RU" sz="1400" b="1" dirty="0"/>
              <a:t>	</a:t>
            </a:r>
            <a:r>
              <a:rPr lang="ru-RU" sz="1400" b="1" dirty="0" smtClean="0"/>
              <a:t>Провожая </a:t>
            </a:r>
            <a:r>
              <a:rPr lang="ru-RU" sz="1400" b="1" dirty="0"/>
              <a:t>родных воинов, кубанцы </a:t>
            </a:r>
            <a:r>
              <a:rPr lang="ru-RU" sz="1400" b="1" dirty="0" smtClean="0"/>
              <a:t>давали </a:t>
            </a:r>
            <a:r>
              <a:rPr lang="ru-RU" sz="1400" b="1" dirty="0"/>
              <a:t>им наказ бесстрашно отстаивать свою землю, беспощадно бить врага. </a:t>
            </a:r>
            <a:endParaRPr lang="ru-RU" sz="1400" b="1" dirty="0" smtClean="0"/>
          </a:p>
          <a:p>
            <a:pPr algn="just"/>
            <a:r>
              <a:rPr lang="ru-RU" sz="1400" b="1" dirty="0" smtClean="0"/>
              <a:t>	В </a:t>
            </a:r>
            <a:r>
              <a:rPr lang="ru-RU" sz="1400" b="1" dirty="0"/>
              <a:t>дни </a:t>
            </a:r>
            <a:r>
              <a:rPr lang="ru-RU" sz="1400" b="1" dirty="0" smtClean="0"/>
              <a:t>Великой </a:t>
            </a:r>
            <a:r>
              <a:rPr lang="ru-RU" sz="1400" b="1" dirty="0"/>
              <a:t>Отечественной войны казаки показали, что они являются достойными хранителями славных боевых традиций своих запорожских предков, отважно боровшихся против многочисленных иноземных поработителей. Более того, они подняли славу кубанского казачьего оружия на невиданную высоту.</a:t>
            </a:r>
          </a:p>
          <a:p>
            <a:pPr algn="just"/>
            <a:r>
              <a:rPr lang="ru-RU" sz="1400" b="1" dirty="0" smtClean="0"/>
              <a:t>	</a:t>
            </a:r>
          </a:p>
          <a:p>
            <a:pPr algn="just"/>
            <a:r>
              <a:rPr lang="ru-RU" sz="1400" b="1" dirty="0"/>
              <a:t>		</a:t>
            </a:r>
          </a:p>
        </p:txBody>
      </p:sp>
    </p:spTree>
    <p:extLst>
      <p:ext uri="{BB962C8B-B14F-4D97-AF65-F5344CB8AC3E}">
        <p14:creationId xmlns:p14="http://schemas.microsoft.com/office/powerpoint/2010/main" val="6104486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0"/>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171400"/>
            <a:ext cx="9396536" cy="7138813"/>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2998582" y="403467"/>
            <a:ext cx="4381730" cy="584775"/>
          </a:xfrm>
          <a:prstGeom prst="rect">
            <a:avLst/>
          </a:prstGeom>
          <a:noFill/>
        </p:spPr>
        <p:txBody>
          <a:bodyPr wrap="square" rtlCol="0">
            <a:spAutoFit/>
          </a:bodyPr>
          <a:lstStyle/>
          <a:p>
            <a:pPr algn="ctr"/>
            <a:r>
              <a:rPr lang="ru-RU" sz="1600" dirty="0" smtClean="0">
                <a:solidFill>
                  <a:schemeClr val="bg1">
                    <a:lumMod val="50000"/>
                  </a:schemeClr>
                </a:solidFill>
              </a:rPr>
              <a:t>«Нам жить и помнить…»</a:t>
            </a:r>
          </a:p>
          <a:p>
            <a:pPr algn="ctr"/>
            <a:endParaRPr lang="ru-RU" sz="1600" dirty="0" smtClean="0">
              <a:solidFill>
                <a:schemeClr val="bg1">
                  <a:lumMod val="50000"/>
                </a:schemeClr>
              </a:solidFill>
            </a:endParaRPr>
          </a:p>
        </p:txBody>
      </p:sp>
      <p:sp>
        <p:nvSpPr>
          <p:cNvPr id="5" name="TextBox 4"/>
          <p:cNvSpPr txBox="1"/>
          <p:nvPr/>
        </p:nvSpPr>
        <p:spPr>
          <a:xfrm>
            <a:off x="2411760" y="6246602"/>
            <a:ext cx="4968552" cy="369332"/>
          </a:xfrm>
          <a:prstGeom prst="rect">
            <a:avLst/>
          </a:prstGeom>
          <a:noFill/>
        </p:spPr>
        <p:txBody>
          <a:bodyPr wrap="square" rtlCol="0">
            <a:spAutoFit/>
          </a:bodyPr>
          <a:lstStyle/>
          <a:p>
            <a:pPr algn="ctr"/>
            <a:r>
              <a:rPr lang="ru-RU" b="1" dirty="0"/>
              <a:t>3</a:t>
            </a:r>
          </a:p>
        </p:txBody>
      </p:sp>
      <p:sp>
        <p:nvSpPr>
          <p:cNvPr id="6" name="TextBox 5"/>
          <p:cNvSpPr txBox="1"/>
          <p:nvPr/>
        </p:nvSpPr>
        <p:spPr>
          <a:xfrm>
            <a:off x="2339752" y="4646164"/>
            <a:ext cx="5904656" cy="307777"/>
          </a:xfrm>
          <a:prstGeom prst="rect">
            <a:avLst/>
          </a:prstGeom>
          <a:noFill/>
        </p:spPr>
        <p:txBody>
          <a:bodyPr wrap="square" rtlCol="0">
            <a:spAutoFit/>
          </a:bodyPr>
          <a:lstStyle/>
          <a:p>
            <a:pPr algn="just"/>
            <a:r>
              <a:rPr lang="ru-RU" sz="1400" dirty="0" smtClean="0"/>
              <a:t>	</a:t>
            </a:r>
            <a:endParaRPr lang="ru-RU" sz="1400" dirty="0"/>
          </a:p>
        </p:txBody>
      </p:sp>
      <p:sp>
        <p:nvSpPr>
          <p:cNvPr id="3" name="TextBox 2"/>
          <p:cNvSpPr txBox="1"/>
          <p:nvPr/>
        </p:nvSpPr>
        <p:spPr>
          <a:xfrm>
            <a:off x="2998582" y="3784389"/>
            <a:ext cx="5688632" cy="307777"/>
          </a:xfrm>
          <a:prstGeom prst="rect">
            <a:avLst/>
          </a:prstGeom>
          <a:noFill/>
        </p:spPr>
        <p:txBody>
          <a:bodyPr wrap="square" rtlCol="0">
            <a:spAutoFit/>
          </a:bodyPr>
          <a:lstStyle/>
          <a:p>
            <a:pPr algn="just"/>
            <a:r>
              <a:rPr lang="ru-RU" sz="1400" dirty="0" smtClean="0"/>
              <a:t>	</a:t>
            </a:r>
            <a:endParaRPr lang="ru-RU" sz="1400" b="1" dirty="0"/>
          </a:p>
        </p:txBody>
      </p:sp>
      <p:sp>
        <p:nvSpPr>
          <p:cNvPr id="8" name="TextBox 7"/>
          <p:cNvSpPr txBox="1"/>
          <p:nvPr/>
        </p:nvSpPr>
        <p:spPr>
          <a:xfrm>
            <a:off x="2195736" y="836712"/>
            <a:ext cx="6491478" cy="1569660"/>
          </a:xfrm>
          <a:prstGeom prst="rect">
            <a:avLst/>
          </a:prstGeom>
          <a:noFill/>
        </p:spPr>
        <p:txBody>
          <a:bodyPr wrap="square" rtlCol="0">
            <a:spAutoFit/>
          </a:bodyPr>
          <a:lstStyle/>
          <a:p>
            <a:pPr algn="just"/>
            <a:r>
              <a:rPr lang="ru-RU" sz="1400" b="1" dirty="0" smtClean="0"/>
              <a:t>   	</a:t>
            </a:r>
            <a:r>
              <a:rPr lang="ru-RU" sz="1600" b="1" dirty="0" smtClean="0"/>
              <a:t>В </a:t>
            </a:r>
            <a:r>
              <a:rPr lang="ru-RU" sz="1600" b="1" dirty="0"/>
              <a:t>рядах прославленных гвардейских кубанских дивизий служили и казаки </a:t>
            </a:r>
            <a:r>
              <a:rPr lang="ru-RU" sz="1600" b="1" dirty="0" err="1" smtClean="0"/>
              <a:t>Щербиновского</a:t>
            </a:r>
            <a:r>
              <a:rPr lang="ru-RU" sz="1600" b="1" dirty="0" smtClean="0"/>
              <a:t> </a:t>
            </a:r>
            <a:r>
              <a:rPr lang="ru-RU" sz="1600" b="1" dirty="0"/>
              <a:t>района. </a:t>
            </a:r>
            <a:endParaRPr lang="ru-RU" sz="1600" b="1" dirty="0" smtClean="0"/>
          </a:p>
          <a:p>
            <a:pPr algn="just"/>
            <a:r>
              <a:rPr lang="ru-RU" sz="1600" b="1" dirty="0" smtClean="0"/>
              <a:t>	Среди </a:t>
            </a:r>
            <a:r>
              <a:rPr lang="ru-RU" sz="1600" b="1" dirty="0"/>
              <a:t>них </a:t>
            </a:r>
            <a:r>
              <a:rPr lang="ru-RU" sz="1600" b="1" dirty="0" smtClean="0"/>
              <a:t>Иван </a:t>
            </a:r>
            <a:r>
              <a:rPr lang="ru-RU" sz="1600" b="1" dirty="0"/>
              <a:t>и Павел Лобода из </a:t>
            </a:r>
            <a:r>
              <a:rPr lang="ru-RU" sz="1600" b="1" dirty="0" smtClean="0"/>
              <a:t>села </a:t>
            </a:r>
            <a:r>
              <a:rPr lang="ru-RU" sz="1600" b="1" dirty="0" err="1" smtClean="0"/>
              <a:t>Шабельское</a:t>
            </a:r>
            <a:r>
              <a:rPr lang="ru-RU" sz="1600" b="1" dirty="0"/>
              <a:t> </a:t>
            </a:r>
            <a:r>
              <a:rPr lang="ru-RU" sz="1600" b="1" dirty="0" smtClean="0"/>
              <a:t>–  отец и 17-летний </a:t>
            </a:r>
            <a:r>
              <a:rPr lang="ru-RU" sz="1600" b="1" dirty="0"/>
              <a:t>сын. </a:t>
            </a:r>
            <a:endParaRPr lang="ru-RU" sz="1600" b="1" dirty="0" smtClean="0"/>
          </a:p>
          <a:p>
            <a:pPr algn="just"/>
            <a:r>
              <a:rPr lang="ru-RU" sz="1600" b="1" dirty="0" smtClean="0"/>
              <a:t>	В </a:t>
            </a:r>
            <a:r>
              <a:rPr lang="ru-RU" sz="1600" b="1" dirty="0"/>
              <a:t>бою всегда </a:t>
            </a:r>
            <a:r>
              <a:rPr lang="ru-RU" sz="1600" b="1" dirty="0" smtClean="0"/>
              <a:t>вместе. </a:t>
            </a:r>
            <a:r>
              <a:rPr lang="ru-RU" sz="1600" b="1" dirty="0"/>
              <a:t>Отец - командир противотанкового орудия, сын – наводчик расчета. </a:t>
            </a:r>
          </a:p>
        </p:txBody>
      </p:sp>
      <p:pic>
        <p:nvPicPr>
          <p:cNvPr id="1026" name="Picture 2" descr="d:\Users\goncharenko\Desktop\Выставка 4 ГККК МУЗЕЙ\Отец и сын Лобода.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6437" y="2406372"/>
            <a:ext cx="4451285" cy="38402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40512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0"/>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112057" y="0"/>
            <a:ext cx="9252520" cy="70294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1485483" y="476672"/>
            <a:ext cx="6480720" cy="338554"/>
          </a:xfrm>
          <a:prstGeom prst="rect">
            <a:avLst/>
          </a:prstGeom>
          <a:noFill/>
        </p:spPr>
        <p:txBody>
          <a:bodyPr wrap="square" rtlCol="0">
            <a:spAutoFit/>
          </a:bodyPr>
          <a:lstStyle/>
          <a:p>
            <a:pPr algn="ctr"/>
            <a:r>
              <a:rPr lang="ru-RU" sz="1600" dirty="0" smtClean="0">
                <a:solidFill>
                  <a:schemeClr val="bg1">
                    <a:lumMod val="50000"/>
                  </a:schemeClr>
                </a:solidFill>
              </a:rPr>
              <a:t>«Нам жить и помнить…» </a:t>
            </a:r>
          </a:p>
        </p:txBody>
      </p:sp>
      <p:sp>
        <p:nvSpPr>
          <p:cNvPr id="5" name="TextBox 4"/>
          <p:cNvSpPr txBox="1"/>
          <p:nvPr/>
        </p:nvSpPr>
        <p:spPr>
          <a:xfrm>
            <a:off x="2411760" y="6246602"/>
            <a:ext cx="4968552" cy="369332"/>
          </a:xfrm>
          <a:prstGeom prst="rect">
            <a:avLst/>
          </a:prstGeom>
          <a:noFill/>
        </p:spPr>
        <p:txBody>
          <a:bodyPr wrap="square" rtlCol="0">
            <a:spAutoFit/>
          </a:bodyPr>
          <a:lstStyle/>
          <a:p>
            <a:pPr algn="ctr"/>
            <a:r>
              <a:rPr lang="ru-RU" b="1" dirty="0"/>
              <a:t>4</a:t>
            </a:r>
          </a:p>
        </p:txBody>
      </p:sp>
      <p:sp>
        <p:nvSpPr>
          <p:cNvPr id="7" name="TextBox 6"/>
          <p:cNvSpPr txBox="1"/>
          <p:nvPr/>
        </p:nvSpPr>
        <p:spPr>
          <a:xfrm>
            <a:off x="1277195" y="837881"/>
            <a:ext cx="7200800" cy="369332"/>
          </a:xfrm>
          <a:prstGeom prst="rect">
            <a:avLst/>
          </a:prstGeom>
          <a:noFill/>
        </p:spPr>
        <p:txBody>
          <a:bodyPr wrap="square" rtlCol="0">
            <a:spAutoFit/>
          </a:bodyPr>
          <a:lstStyle/>
          <a:p>
            <a:pPr algn="just"/>
            <a:r>
              <a:rPr lang="ru-RU" b="1" dirty="0" smtClean="0"/>
              <a:t>	</a:t>
            </a:r>
            <a:endParaRPr lang="ru-RU" sz="1600" b="1" dirty="0" smtClean="0"/>
          </a:p>
        </p:txBody>
      </p:sp>
      <p:sp>
        <p:nvSpPr>
          <p:cNvPr id="8" name="TextBox 7"/>
          <p:cNvSpPr txBox="1"/>
          <p:nvPr/>
        </p:nvSpPr>
        <p:spPr>
          <a:xfrm>
            <a:off x="1907704" y="1013346"/>
            <a:ext cx="6264696" cy="307777"/>
          </a:xfrm>
          <a:prstGeom prst="rect">
            <a:avLst/>
          </a:prstGeom>
          <a:noFill/>
        </p:spPr>
        <p:txBody>
          <a:bodyPr wrap="square" rtlCol="0">
            <a:spAutoFit/>
          </a:bodyPr>
          <a:lstStyle/>
          <a:p>
            <a:r>
              <a:rPr lang="ru-RU" sz="1400" b="1" dirty="0" smtClean="0"/>
              <a:t>	</a:t>
            </a:r>
            <a:endParaRPr lang="ru-RU" dirty="0"/>
          </a:p>
        </p:txBody>
      </p:sp>
      <p:sp>
        <p:nvSpPr>
          <p:cNvPr id="9" name="TextBox 8"/>
          <p:cNvSpPr txBox="1"/>
          <p:nvPr/>
        </p:nvSpPr>
        <p:spPr>
          <a:xfrm>
            <a:off x="1907704" y="837881"/>
            <a:ext cx="6192687" cy="5047536"/>
          </a:xfrm>
          <a:prstGeom prst="rect">
            <a:avLst/>
          </a:prstGeom>
          <a:noFill/>
        </p:spPr>
        <p:txBody>
          <a:bodyPr wrap="square" rtlCol="0">
            <a:spAutoFit/>
          </a:bodyPr>
          <a:lstStyle/>
          <a:p>
            <a:pPr algn="ctr"/>
            <a:endParaRPr lang="ru-RU" sz="1400" b="1" dirty="0" smtClean="0"/>
          </a:p>
          <a:p>
            <a:pPr algn="just"/>
            <a:r>
              <a:rPr lang="ru-RU" sz="1400" b="1" dirty="0" smtClean="0"/>
              <a:t>	Однажды </a:t>
            </a:r>
            <a:r>
              <a:rPr lang="ru-RU" sz="1400" b="1" dirty="0"/>
              <a:t>их полк шел, растянувшись вдоль посадки. Вдруг из-за деревьев вырвались немецкие танки.  Развернуть пушки не было времени. Падали раненные осколками казаки, кони вырывали поводья. </a:t>
            </a:r>
            <a:endParaRPr lang="ru-RU" sz="1400" b="1" dirty="0" smtClean="0"/>
          </a:p>
          <a:p>
            <a:pPr algn="just"/>
            <a:r>
              <a:rPr lang="ru-RU" sz="1400" b="1" dirty="0"/>
              <a:t>	</a:t>
            </a:r>
            <a:r>
              <a:rPr lang="ru-RU" sz="1400" b="1" dirty="0" smtClean="0"/>
              <a:t>Ивану </a:t>
            </a:r>
            <a:r>
              <a:rPr lang="ru-RU" sz="1400" b="1" dirty="0"/>
              <a:t>и Павлу, ехавшим последними, удалось развернуть орудие. После первого выстрела </a:t>
            </a:r>
            <a:r>
              <a:rPr lang="ru-RU" sz="1400" b="1" dirty="0" err="1"/>
              <a:t>неокопанная</a:t>
            </a:r>
            <a:r>
              <a:rPr lang="ru-RU" sz="1400" b="1" dirty="0"/>
              <a:t> пушка покатилась по </a:t>
            </a:r>
            <a:r>
              <a:rPr lang="ru-RU" sz="1400" b="1" dirty="0" smtClean="0"/>
              <a:t>полю. Отец </a:t>
            </a:r>
            <a:r>
              <a:rPr lang="ru-RU" sz="1400" b="1" dirty="0"/>
              <a:t>с сыном успели прыгнуть на лафет. Пушка остановилась. Павел увидел, как танк загорелся. Еще один шел на казаков. </a:t>
            </a:r>
            <a:endParaRPr lang="ru-RU" sz="1400" b="1" dirty="0" smtClean="0"/>
          </a:p>
          <a:p>
            <a:pPr algn="just"/>
            <a:r>
              <a:rPr lang="ru-RU" sz="1400" b="1" dirty="0" smtClean="0"/>
              <a:t>	«- Цель </a:t>
            </a:r>
            <a:r>
              <a:rPr lang="ru-RU" sz="1400" b="1" dirty="0"/>
              <a:t>в гусеницу, </a:t>
            </a:r>
            <a:r>
              <a:rPr lang="ru-RU" sz="1400" b="1" dirty="0" err="1"/>
              <a:t>Павло</a:t>
            </a:r>
            <a:r>
              <a:rPr lang="ru-RU" sz="1400" b="1" dirty="0"/>
              <a:t>!» </a:t>
            </a:r>
            <a:endParaRPr lang="ru-RU" sz="1400" b="1" dirty="0" smtClean="0"/>
          </a:p>
          <a:p>
            <a:pPr algn="just"/>
            <a:r>
              <a:rPr lang="ru-RU" sz="1400" b="1" dirty="0" smtClean="0"/>
              <a:t>	И </a:t>
            </a:r>
            <a:r>
              <a:rPr lang="ru-RU" sz="1400" b="1" dirty="0"/>
              <a:t>еще один подбит. Иван и Павел покатили на лафете пушки по полю дальше. </a:t>
            </a:r>
            <a:endParaRPr lang="ru-RU" sz="1400" b="1" dirty="0" smtClean="0"/>
          </a:p>
          <a:p>
            <a:pPr algn="just"/>
            <a:r>
              <a:rPr lang="ru-RU" sz="1400" b="1" dirty="0"/>
              <a:t>	</a:t>
            </a:r>
            <a:r>
              <a:rPr lang="ru-RU" sz="1400" b="1" dirty="0" smtClean="0"/>
              <a:t>«-И </a:t>
            </a:r>
            <a:r>
              <a:rPr lang="ru-RU" sz="1400" b="1" dirty="0"/>
              <a:t>за снарядами бегать не </a:t>
            </a:r>
            <a:r>
              <a:rPr lang="ru-RU" sz="1400" b="1" dirty="0" smtClean="0"/>
              <a:t>надо!» - </a:t>
            </a:r>
            <a:r>
              <a:rPr lang="ru-RU" sz="1400" b="1" dirty="0"/>
              <a:t>крикнул старший Лобода. И подкатили на лафете к своей пушке.</a:t>
            </a:r>
          </a:p>
          <a:p>
            <a:pPr algn="just"/>
            <a:r>
              <a:rPr lang="ru-RU" sz="1400" b="1" dirty="0"/>
              <a:t>          </a:t>
            </a:r>
            <a:r>
              <a:rPr lang="ru-RU" sz="1400" b="1" dirty="0" smtClean="0"/>
              <a:t>	 </a:t>
            </a:r>
            <a:r>
              <a:rPr lang="ru-RU" sz="1400" b="1" dirty="0"/>
              <a:t>Немцы отхлынули. Подбежал капитан. Расцеловал Лободу, обнял Павла и все повторял: «Ай, да, молодцы, ай да богатыри». Когда жали руку сыну, отец говорил: «Так то ж </a:t>
            </a:r>
            <a:r>
              <a:rPr lang="ru-RU" sz="1400" b="1" dirty="0" err="1"/>
              <a:t>мий</a:t>
            </a:r>
            <a:r>
              <a:rPr lang="ru-RU" sz="1400" b="1" dirty="0"/>
              <a:t> сын</a:t>
            </a:r>
            <a:r>
              <a:rPr lang="ru-RU" sz="1400" b="1" dirty="0" smtClean="0"/>
              <a:t>!». </a:t>
            </a:r>
            <a:r>
              <a:rPr lang="ru-RU" sz="1400" b="1" dirty="0"/>
              <a:t>А когда поздравляли сына, Павел бормотал: «Так то ж </a:t>
            </a:r>
            <a:r>
              <a:rPr lang="ru-RU" sz="1400" b="1" dirty="0" err="1"/>
              <a:t>батько</a:t>
            </a:r>
            <a:r>
              <a:rPr lang="ru-RU" sz="1400" b="1" dirty="0"/>
              <a:t> </a:t>
            </a:r>
            <a:r>
              <a:rPr lang="ru-RU" sz="1400" b="1" dirty="0" err="1"/>
              <a:t>всэ</a:t>
            </a:r>
            <a:r>
              <a:rPr lang="ru-RU" sz="1400" b="1" dirty="0"/>
              <a:t>».</a:t>
            </a:r>
          </a:p>
          <a:p>
            <a:pPr algn="just"/>
            <a:r>
              <a:rPr lang="ru-RU" sz="1400" b="1" dirty="0"/>
              <a:t>               Оба за проявленный героизм были награждены орденами Отечественной войны 1 степени. В жестоких боях за Белоруссию погиб любимец и весельчак полка Иван </a:t>
            </a:r>
            <a:r>
              <a:rPr lang="ru-RU" sz="1400" b="1" dirty="0" smtClean="0"/>
              <a:t>Семенович. На </a:t>
            </a:r>
            <a:r>
              <a:rPr lang="ru-RU" sz="1400" b="1" dirty="0"/>
              <a:t>могиле отца сын поклялся до последнего мстить фашистам за отца, за израненную землю.  А спустя три месяца в боях за Венгрию погиб и сын.</a:t>
            </a:r>
          </a:p>
          <a:p>
            <a:pPr algn="ctr"/>
            <a:endParaRPr lang="ru-RU" sz="1400" b="1" dirty="0"/>
          </a:p>
        </p:txBody>
      </p:sp>
    </p:spTree>
    <p:extLst>
      <p:ext uri="{BB962C8B-B14F-4D97-AF65-F5344CB8AC3E}">
        <p14:creationId xmlns:p14="http://schemas.microsoft.com/office/powerpoint/2010/main" val="1178522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0"/>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74038" y="0"/>
            <a:ext cx="9252520" cy="70294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1835696" y="476672"/>
            <a:ext cx="6480720" cy="338554"/>
          </a:xfrm>
          <a:prstGeom prst="rect">
            <a:avLst/>
          </a:prstGeom>
          <a:noFill/>
        </p:spPr>
        <p:txBody>
          <a:bodyPr wrap="square" rtlCol="0">
            <a:spAutoFit/>
          </a:bodyPr>
          <a:lstStyle/>
          <a:p>
            <a:pPr algn="ctr"/>
            <a:r>
              <a:rPr lang="ru-RU" sz="1600" dirty="0" smtClean="0">
                <a:solidFill>
                  <a:schemeClr val="bg1">
                    <a:lumMod val="50000"/>
                  </a:schemeClr>
                </a:solidFill>
              </a:rPr>
              <a:t>«Нам жить и помнить…» </a:t>
            </a:r>
          </a:p>
        </p:txBody>
      </p:sp>
      <p:sp>
        <p:nvSpPr>
          <p:cNvPr id="5" name="TextBox 4"/>
          <p:cNvSpPr txBox="1"/>
          <p:nvPr/>
        </p:nvSpPr>
        <p:spPr>
          <a:xfrm>
            <a:off x="2411760" y="6246602"/>
            <a:ext cx="4968552" cy="369332"/>
          </a:xfrm>
          <a:prstGeom prst="rect">
            <a:avLst/>
          </a:prstGeom>
          <a:noFill/>
        </p:spPr>
        <p:txBody>
          <a:bodyPr wrap="square" rtlCol="0">
            <a:spAutoFit/>
          </a:bodyPr>
          <a:lstStyle/>
          <a:p>
            <a:pPr algn="ctr"/>
            <a:r>
              <a:rPr lang="ru-RU" b="1" smtClean="0"/>
              <a:t>5</a:t>
            </a:r>
            <a:endParaRPr lang="ru-RU" b="1" dirty="0"/>
          </a:p>
        </p:txBody>
      </p:sp>
      <p:sp>
        <p:nvSpPr>
          <p:cNvPr id="7" name="TextBox 6"/>
          <p:cNvSpPr txBox="1"/>
          <p:nvPr/>
        </p:nvSpPr>
        <p:spPr>
          <a:xfrm>
            <a:off x="1475655" y="960155"/>
            <a:ext cx="7200800" cy="1600438"/>
          </a:xfrm>
          <a:prstGeom prst="rect">
            <a:avLst/>
          </a:prstGeom>
          <a:noFill/>
        </p:spPr>
        <p:txBody>
          <a:bodyPr wrap="square" rtlCol="0">
            <a:spAutoFit/>
          </a:bodyPr>
          <a:lstStyle/>
          <a:p>
            <a:pPr algn="just"/>
            <a:r>
              <a:rPr lang="ru-RU" b="1" dirty="0" smtClean="0"/>
              <a:t>	</a:t>
            </a:r>
            <a:endParaRPr lang="ru-RU" sz="1600" b="1" dirty="0"/>
          </a:p>
          <a:p>
            <a:pPr algn="just"/>
            <a:endParaRPr lang="ru-RU" sz="1600" b="1" dirty="0"/>
          </a:p>
          <a:p>
            <a:pPr algn="just"/>
            <a:endParaRPr lang="ru-RU" sz="1600" b="1" dirty="0" smtClean="0"/>
          </a:p>
          <a:p>
            <a:pPr algn="just"/>
            <a:endParaRPr lang="ru-RU" sz="1600" b="1" dirty="0"/>
          </a:p>
          <a:p>
            <a:pPr algn="just"/>
            <a:endParaRPr lang="ru-RU" sz="1600" b="1" dirty="0" smtClean="0"/>
          </a:p>
          <a:p>
            <a:pPr algn="just"/>
            <a:endParaRPr lang="ru-RU" sz="1600" b="1" dirty="0" smtClean="0"/>
          </a:p>
        </p:txBody>
      </p:sp>
      <p:sp>
        <p:nvSpPr>
          <p:cNvPr id="3" name="TextBox 2"/>
          <p:cNvSpPr txBox="1"/>
          <p:nvPr/>
        </p:nvSpPr>
        <p:spPr>
          <a:xfrm>
            <a:off x="6588225" y="5013176"/>
            <a:ext cx="2088230" cy="369332"/>
          </a:xfrm>
          <a:prstGeom prst="rect">
            <a:avLst/>
          </a:prstGeom>
          <a:noFill/>
        </p:spPr>
        <p:txBody>
          <a:bodyPr wrap="square" rtlCol="0">
            <a:spAutoFit/>
          </a:bodyPr>
          <a:lstStyle/>
          <a:p>
            <a:r>
              <a:rPr lang="ru-RU" i="1" dirty="0" smtClean="0">
                <a:solidFill>
                  <a:srgbClr val="FF0000"/>
                </a:solidFill>
              </a:rPr>
              <a:t> </a:t>
            </a:r>
            <a:endParaRPr lang="ru-RU" i="1" dirty="0">
              <a:solidFill>
                <a:srgbClr val="FF0000"/>
              </a:solidFill>
            </a:endParaRPr>
          </a:p>
        </p:txBody>
      </p:sp>
      <p:sp>
        <p:nvSpPr>
          <p:cNvPr id="8" name="TextBox 7"/>
          <p:cNvSpPr txBox="1"/>
          <p:nvPr/>
        </p:nvSpPr>
        <p:spPr>
          <a:xfrm>
            <a:off x="1907704" y="6113819"/>
            <a:ext cx="2736304" cy="307777"/>
          </a:xfrm>
          <a:prstGeom prst="rect">
            <a:avLst/>
          </a:prstGeom>
          <a:noFill/>
        </p:spPr>
        <p:txBody>
          <a:bodyPr wrap="square" rtlCol="0">
            <a:spAutoFit/>
          </a:bodyPr>
          <a:lstStyle/>
          <a:p>
            <a:r>
              <a:rPr lang="ru-RU" sz="1400" b="1" dirty="0" smtClean="0">
                <a:solidFill>
                  <a:srgbClr val="FF0000"/>
                </a:solidFill>
              </a:rPr>
              <a:t>     </a:t>
            </a:r>
            <a:endParaRPr lang="ru-RU" sz="1400" b="1" dirty="0">
              <a:solidFill>
                <a:srgbClr val="FF0000"/>
              </a:solidFill>
            </a:endParaRPr>
          </a:p>
        </p:txBody>
      </p:sp>
      <p:sp>
        <p:nvSpPr>
          <p:cNvPr id="11" name="TextBox 10"/>
          <p:cNvSpPr txBox="1"/>
          <p:nvPr/>
        </p:nvSpPr>
        <p:spPr>
          <a:xfrm>
            <a:off x="1475655" y="5013176"/>
            <a:ext cx="7056785" cy="369332"/>
          </a:xfrm>
          <a:prstGeom prst="rect">
            <a:avLst/>
          </a:prstGeom>
          <a:noFill/>
        </p:spPr>
        <p:txBody>
          <a:bodyPr wrap="square" rtlCol="0">
            <a:spAutoFit/>
          </a:bodyPr>
          <a:lstStyle/>
          <a:p>
            <a:endParaRPr lang="ru-RU" dirty="0"/>
          </a:p>
        </p:txBody>
      </p:sp>
      <p:pic>
        <p:nvPicPr>
          <p:cNvPr id="6" name="Picture 2" descr="d:\Users\goncharenko\Desktop\Письмо М.Н.Лобода.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78636" y="815226"/>
            <a:ext cx="4445691" cy="54730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29565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0"/>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54259" y="0"/>
            <a:ext cx="9252520" cy="70294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1655676" y="309660"/>
            <a:ext cx="6480720" cy="338554"/>
          </a:xfrm>
          <a:prstGeom prst="rect">
            <a:avLst/>
          </a:prstGeom>
          <a:noFill/>
        </p:spPr>
        <p:txBody>
          <a:bodyPr wrap="square" rtlCol="0">
            <a:spAutoFit/>
          </a:bodyPr>
          <a:lstStyle/>
          <a:p>
            <a:pPr algn="ctr"/>
            <a:r>
              <a:rPr lang="ru-RU" sz="1600" dirty="0" smtClean="0">
                <a:solidFill>
                  <a:schemeClr val="bg1">
                    <a:lumMod val="50000"/>
                  </a:schemeClr>
                </a:solidFill>
              </a:rPr>
              <a:t>«Нам жить и помнить…» </a:t>
            </a:r>
          </a:p>
        </p:txBody>
      </p:sp>
      <p:sp>
        <p:nvSpPr>
          <p:cNvPr id="5" name="TextBox 4"/>
          <p:cNvSpPr txBox="1"/>
          <p:nvPr/>
        </p:nvSpPr>
        <p:spPr>
          <a:xfrm>
            <a:off x="2411760" y="6246602"/>
            <a:ext cx="4968552" cy="369332"/>
          </a:xfrm>
          <a:prstGeom prst="rect">
            <a:avLst/>
          </a:prstGeom>
          <a:noFill/>
        </p:spPr>
        <p:txBody>
          <a:bodyPr wrap="square" rtlCol="0">
            <a:spAutoFit/>
          </a:bodyPr>
          <a:lstStyle/>
          <a:p>
            <a:pPr algn="ctr"/>
            <a:r>
              <a:rPr lang="ru-RU" b="1" dirty="0" smtClean="0"/>
              <a:t>        6</a:t>
            </a:r>
            <a:endParaRPr lang="ru-RU" b="1" dirty="0"/>
          </a:p>
        </p:txBody>
      </p:sp>
      <p:sp>
        <p:nvSpPr>
          <p:cNvPr id="7" name="TextBox 6"/>
          <p:cNvSpPr txBox="1"/>
          <p:nvPr/>
        </p:nvSpPr>
        <p:spPr>
          <a:xfrm>
            <a:off x="4572001" y="680944"/>
            <a:ext cx="4032447" cy="5940088"/>
          </a:xfrm>
          <a:prstGeom prst="rect">
            <a:avLst/>
          </a:prstGeom>
          <a:noFill/>
        </p:spPr>
        <p:txBody>
          <a:bodyPr wrap="square" rtlCol="0">
            <a:spAutoFit/>
          </a:bodyPr>
          <a:lstStyle/>
          <a:p>
            <a:pPr algn="ctr"/>
            <a:r>
              <a:rPr lang="ru-RU" sz="1600" b="1" dirty="0" smtClean="0">
                <a:solidFill>
                  <a:srgbClr val="FF0000"/>
                </a:solidFill>
              </a:rPr>
              <a:t> </a:t>
            </a:r>
            <a:r>
              <a:rPr lang="ru-RU" sz="2000" b="1" dirty="0" err="1" smtClean="0"/>
              <a:t>Стрижак</a:t>
            </a:r>
            <a:r>
              <a:rPr lang="ru-RU" sz="2000" b="1" dirty="0" smtClean="0"/>
              <a:t> Иван Титович </a:t>
            </a:r>
          </a:p>
          <a:p>
            <a:pPr algn="ctr"/>
            <a:r>
              <a:rPr lang="ru-RU" sz="2000" b="1" dirty="0" smtClean="0"/>
              <a:t>(1915-2003 гг.)</a:t>
            </a:r>
          </a:p>
          <a:p>
            <a:pPr algn="ctr"/>
            <a:endParaRPr lang="ru-RU" sz="2000" b="1" dirty="0" smtClean="0"/>
          </a:p>
          <a:p>
            <a:pPr algn="just"/>
            <a:r>
              <a:rPr lang="ru-RU" sz="1600" b="1" dirty="0" smtClean="0"/>
              <a:t>	Призван в армию за два месяца в 1941 году.</a:t>
            </a:r>
          </a:p>
          <a:p>
            <a:pPr algn="just"/>
            <a:r>
              <a:rPr lang="ru-RU" sz="1600" b="1" dirty="0"/>
              <a:t>	</a:t>
            </a:r>
            <a:r>
              <a:rPr lang="ru-RU" sz="1600" b="1" dirty="0" smtClean="0"/>
              <a:t>Служил в 4-й Гвардейском Кубанском казачьем кавалерийском корпусе. </a:t>
            </a:r>
          </a:p>
          <a:p>
            <a:pPr algn="just"/>
            <a:r>
              <a:rPr lang="ru-RU" sz="1600" b="1" dirty="0" smtClean="0"/>
              <a:t>	Принимал </a:t>
            </a:r>
            <a:r>
              <a:rPr lang="ru-RU" sz="1600" b="1" dirty="0"/>
              <a:t>участие в освобождении Одессы, Белоруссии, Польши, Румынии, Чехословакии.</a:t>
            </a:r>
          </a:p>
          <a:p>
            <a:pPr algn="just"/>
            <a:r>
              <a:rPr lang="ru-RU" sz="1600" b="1" dirty="0"/>
              <a:t>	За боевые заслуги награжден орденом «Отечественной войны» </a:t>
            </a:r>
            <a:r>
              <a:rPr lang="ru-RU" sz="1600" b="1" dirty="0" smtClean="0"/>
              <a:t>                1 </a:t>
            </a:r>
            <a:r>
              <a:rPr lang="ru-RU" sz="1600" b="1" dirty="0"/>
              <a:t>степени, медалями «За отвагу», «За боевые заслуги», «За победу над Германией Великой Отечественной войне 1941-1945 гг.», «За взятие Будапешта», медалью Жукова.</a:t>
            </a:r>
          </a:p>
          <a:p>
            <a:pPr algn="just"/>
            <a:r>
              <a:rPr lang="ru-RU" sz="1600" b="1" dirty="0" smtClean="0"/>
              <a:t>	Иван Титович принимал участие в Кущевской атаке. Этот бой вошел в историю,  как знаменитая атака казаков.</a:t>
            </a:r>
          </a:p>
          <a:p>
            <a:pPr algn="just"/>
            <a:r>
              <a:rPr lang="ru-RU" sz="1600" b="1" dirty="0"/>
              <a:t>	</a:t>
            </a:r>
            <a:endParaRPr lang="ru-RU" sz="1600" b="1" dirty="0" smtClean="0"/>
          </a:p>
          <a:p>
            <a:pPr algn="just"/>
            <a:r>
              <a:rPr lang="ru-RU" sz="1600" b="1" dirty="0"/>
              <a:t>	</a:t>
            </a:r>
            <a:endParaRPr lang="ru-RU" sz="1600" b="1" dirty="0" smtClean="0"/>
          </a:p>
        </p:txBody>
      </p:sp>
      <p:sp>
        <p:nvSpPr>
          <p:cNvPr id="3" name="TextBox 2"/>
          <p:cNvSpPr txBox="1"/>
          <p:nvPr/>
        </p:nvSpPr>
        <p:spPr>
          <a:xfrm>
            <a:off x="6588225" y="5013176"/>
            <a:ext cx="2088230" cy="369332"/>
          </a:xfrm>
          <a:prstGeom prst="rect">
            <a:avLst/>
          </a:prstGeom>
          <a:noFill/>
        </p:spPr>
        <p:txBody>
          <a:bodyPr wrap="square" rtlCol="0">
            <a:spAutoFit/>
          </a:bodyPr>
          <a:lstStyle/>
          <a:p>
            <a:r>
              <a:rPr lang="ru-RU" i="1" dirty="0" smtClean="0">
                <a:solidFill>
                  <a:srgbClr val="FF0000"/>
                </a:solidFill>
              </a:rPr>
              <a:t> </a:t>
            </a:r>
            <a:endParaRPr lang="ru-RU" i="1" dirty="0">
              <a:solidFill>
                <a:srgbClr val="FF0000"/>
              </a:solidFill>
            </a:endParaRPr>
          </a:p>
        </p:txBody>
      </p:sp>
      <p:sp>
        <p:nvSpPr>
          <p:cNvPr id="9" name="TextBox 8"/>
          <p:cNvSpPr txBox="1"/>
          <p:nvPr/>
        </p:nvSpPr>
        <p:spPr>
          <a:xfrm>
            <a:off x="1907703" y="764704"/>
            <a:ext cx="6408712" cy="738664"/>
          </a:xfrm>
          <a:prstGeom prst="rect">
            <a:avLst/>
          </a:prstGeom>
          <a:noFill/>
        </p:spPr>
        <p:txBody>
          <a:bodyPr wrap="square" rtlCol="0">
            <a:spAutoFit/>
          </a:bodyPr>
          <a:lstStyle/>
          <a:p>
            <a:pPr algn="just"/>
            <a:r>
              <a:rPr lang="ru-RU" sz="1400" b="1" dirty="0" smtClean="0"/>
              <a:t>		</a:t>
            </a:r>
          </a:p>
          <a:p>
            <a:pPr algn="just"/>
            <a:endParaRPr lang="ru-RU" sz="1400" b="1" dirty="0" smtClean="0"/>
          </a:p>
          <a:p>
            <a:pPr algn="just"/>
            <a:r>
              <a:rPr lang="ru-RU" sz="1400" b="1" dirty="0" smtClean="0"/>
              <a:t>	</a:t>
            </a:r>
            <a:endParaRPr lang="ru-RU" sz="1400" b="1" dirty="0"/>
          </a:p>
        </p:txBody>
      </p:sp>
      <p:sp>
        <p:nvSpPr>
          <p:cNvPr id="13" name="TextBox 12"/>
          <p:cNvSpPr txBox="1"/>
          <p:nvPr/>
        </p:nvSpPr>
        <p:spPr>
          <a:xfrm>
            <a:off x="1866234" y="4365104"/>
            <a:ext cx="3137814" cy="307777"/>
          </a:xfrm>
          <a:prstGeom prst="rect">
            <a:avLst/>
          </a:prstGeom>
          <a:noFill/>
        </p:spPr>
        <p:txBody>
          <a:bodyPr wrap="square" rtlCol="0">
            <a:spAutoFit/>
          </a:bodyPr>
          <a:lstStyle/>
          <a:p>
            <a:endParaRPr lang="ru-RU" sz="1400" b="1" dirty="0">
              <a:solidFill>
                <a:srgbClr val="FF0000"/>
              </a:solidFill>
            </a:endParaRPr>
          </a:p>
        </p:txBody>
      </p:sp>
      <p:sp>
        <p:nvSpPr>
          <p:cNvPr id="14" name="TextBox 13"/>
          <p:cNvSpPr txBox="1"/>
          <p:nvPr/>
        </p:nvSpPr>
        <p:spPr>
          <a:xfrm>
            <a:off x="5466634" y="6308157"/>
            <a:ext cx="3353838" cy="307777"/>
          </a:xfrm>
          <a:prstGeom prst="rect">
            <a:avLst/>
          </a:prstGeom>
          <a:noFill/>
        </p:spPr>
        <p:txBody>
          <a:bodyPr wrap="square" rtlCol="0">
            <a:spAutoFit/>
          </a:bodyPr>
          <a:lstStyle/>
          <a:p>
            <a:endParaRPr lang="ru-RU" sz="1400" b="1" dirty="0">
              <a:solidFill>
                <a:srgbClr val="FF0000"/>
              </a:solidFill>
            </a:endParaRPr>
          </a:p>
        </p:txBody>
      </p:sp>
      <p:sp>
        <p:nvSpPr>
          <p:cNvPr id="8" name="TextBox 7"/>
          <p:cNvSpPr txBox="1"/>
          <p:nvPr/>
        </p:nvSpPr>
        <p:spPr>
          <a:xfrm>
            <a:off x="1547664" y="6021288"/>
            <a:ext cx="7128791" cy="369332"/>
          </a:xfrm>
          <a:prstGeom prst="rect">
            <a:avLst/>
          </a:prstGeom>
          <a:noFill/>
        </p:spPr>
        <p:txBody>
          <a:bodyPr wrap="square" rtlCol="0">
            <a:spAutoFit/>
          </a:bodyPr>
          <a:lstStyle/>
          <a:p>
            <a:endParaRPr lang="ru-RU" dirty="0"/>
          </a:p>
        </p:txBody>
      </p:sp>
      <p:pic>
        <p:nvPicPr>
          <p:cNvPr id="11" name="Picture 2" descr="d:\Users\goncharenko\Desktop\Выставка 4 ГККК МУЗЕЙ\4 ГКККК - Стрижак\4 ГКККК - Стрижак 01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47664" y="680944"/>
            <a:ext cx="2837755" cy="42672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37455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0"/>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27195"/>
            <a:ext cx="9252520" cy="70294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1655676" y="309660"/>
            <a:ext cx="6480720" cy="338554"/>
          </a:xfrm>
          <a:prstGeom prst="rect">
            <a:avLst/>
          </a:prstGeom>
          <a:noFill/>
        </p:spPr>
        <p:txBody>
          <a:bodyPr wrap="square" rtlCol="0">
            <a:spAutoFit/>
          </a:bodyPr>
          <a:lstStyle/>
          <a:p>
            <a:pPr algn="ctr"/>
            <a:r>
              <a:rPr lang="ru-RU" sz="1600" dirty="0" smtClean="0">
                <a:solidFill>
                  <a:schemeClr val="bg1">
                    <a:lumMod val="50000"/>
                  </a:schemeClr>
                </a:solidFill>
              </a:rPr>
              <a:t>«Нам жить и помнить…» </a:t>
            </a:r>
          </a:p>
        </p:txBody>
      </p:sp>
      <p:sp>
        <p:nvSpPr>
          <p:cNvPr id="5" name="TextBox 4"/>
          <p:cNvSpPr txBox="1"/>
          <p:nvPr/>
        </p:nvSpPr>
        <p:spPr>
          <a:xfrm>
            <a:off x="2411760" y="6246602"/>
            <a:ext cx="4968552" cy="369332"/>
          </a:xfrm>
          <a:prstGeom prst="rect">
            <a:avLst/>
          </a:prstGeom>
          <a:noFill/>
        </p:spPr>
        <p:txBody>
          <a:bodyPr wrap="square" rtlCol="0">
            <a:spAutoFit/>
          </a:bodyPr>
          <a:lstStyle/>
          <a:p>
            <a:r>
              <a:rPr lang="ru-RU" b="1" dirty="0"/>
              <a:t> </a:t>
            </a:r>
            <a:r>
              <a:rPr lang="ru-RU" b="1" dirty="0" smtClean="0"/>
              <a:t>                                   7</a:t>
            </a:r>
            <a:endParaRPr lang="ru-RU" b="1" dirty="0"/>
          </a:p>
        </p:txBody>
      </p:sp>
      <p:sp>
        <p:nvSpPr>
          <p:cNvPr id="7" name="TextBox 6"/>
          <p:cNvSpPr txBox="1"/>
          <p:nvPr/>
        </p:nvSpPr>
        <p:spPr>
          <a:xfrm>
            <a:off x="5292080" y="1609524"/>
            <a:ext cx="2809008" cy="400110"/>
          </a:xfrm>
          <a:prstGeom prst="rect">
            <a:avLst/>
          </a:prstGeom>
          <a:noFill/>
        </p:spPr>
        <p:txBody>
          <a:bodyPr wrap="square" rtlCol="0">
            <a:spAutoFit/>
          </a:bodyPr>
          <a:lstStyle/>
          <a:p>
            <a:r>
              <a:rPr lang="ru-RU" sz="2000" b="1" dirty="0" smtClean="0">
                <a:solidFill>
                  <a:srgbClr val="FF0000"/>
                </a:solidFill>
              </a:rPr>
              <a:t>  </a:t>
            </a:r>
          </a:p>
        </p:txBody>
      </p:sp>
      <p:sp>
        <p:nvSpPr>
          <p:cNvPr id="3" name="TextBox 2"/>
          <p:cNvSpPr txBox="1"/>
          <p:nvPr/>
        </p:nvSpPr>
        <p:spPr>
          <a:xfrm>
            <a:off x="6588225" y="5013176"/>
            <a:ext cx="2088230" cy="369332"/>
          </a:xfrm>
          <a:prstGeom prst="rect">
            <a:avLst/>
          </a:prstGeom>
          <a:noFill/>
        </p:spPr>
        <p:txBody>
          <a:bodyPr wrap="square" rtlCol="0">
            <a:spAutoFit/>
          </a:bodyPr>
          <a:lstStyle/>
          <a:p>
            <a:r>
              <a:rPr lang="ru-RU" i="1" dirty="0" smtClean="0">
                <a:solidFill>
                  <a:srgbClr val="FF0000"/>
                </a:solidFill>
              </a:rPr>
              <a:t> </a:t>
            </a:r>
            <a:endParaRPr lang="ru-RU" i="1" dirty="0">
              <a:solidFill>
                <a:srgbClr val="FF0000"/>
              </a:solidFill>
            </a:endParaRPr>
          </a:p>
        </p:txBody>
      </p:sp>
      <p:sp>
        <p:nvSpPr>
          <p:cNvPr id="6" name="TextBox 5"/>
          <p:cNvSpPr txBox="1"/>
          <p:nvPr/>
        </p:nvSpPr>
        <p:spPr>
          <a:xfrm>
            <a:off x="5292080" y="1196752"/>
            <a:ext cx="3168352" cy="3323987"/>
          </a:xfrm>
          <a:prstGeom prst="rect">
            <a:avLst/>
          </a:prstGeom>
          <a:noFill/>
        </p:spPr>
        <p:txBody>
          <a:bodyPr wrap="square" rtlCol="0">
            <a:spAutoFit/>
          </a:bodyPr>
          <a:lstStyle/>
          <a:p>
            <a:pPr algn="just"/>
            <a:r>
              <a:rPr lang="ru-RU" sz="1400" b="1" dirty="0" smtClean="0"/>
              <a:t>	На </a:t>
            </a:r>
            <a:r>
              <a:rPr lang="ru-RU" sz="1400" b="1" dirty="0"/>
              <a:t>трассе Ростов-Краснодар, недалеко от станицы Кущевской, стоит величественный монумент – 13-метровая фигура всадника-казака в развевающейся бурке.	</a:t>
            </a:r>
            <a:endParaRPr lang="ru-RU" sz="1400" b="1" dirty="0" smtClean="0"/>
          </a:p>
          <a:p>
            <a:pPr algn="just"/>
            <a:r>
              <a:rPr lang="ru-RU" sz="1400" b="1" dirty="0"/>
              <a:t>	</a:t>
            </a:r>
            <a:r>
              <a:rPr lang="ru-RU" sz="1400" b="1" dirty="0" smtClean="0"/>
              <a:t>Золотом </a:t>
            </a:r>
            <a:r>
              <a:rPr lang="ru-RU" sz="1400" b="1" dirty="0"/>
              <a:t>сияют слова: «Здесь в августе 1942 года стояли насмерть, защищая ворота Кавказа, гвардейцы 4-го Кубанского кавалерийского казачьего корпуса, удивив мир своей стойкостью и величием духа</a:t>
            </a:r>
            <a:r>
              <a:rPr lang="ru-RU" sz="1400" b="1" dirty="0" smtClean="0"/>
              <a:t>».</a:t>
            </a:r>
          </a:p>
          <a:p>
            <a:pPr algn="just"/>
            <a:endParaRPr lang="ru-RU" sz="1400" b="1" dirty="0" smtClean="0"/>
          </a:p>
          <a:p>
            <a:pPr algn="just"/>
            <a:endParaRPr lang="ru-RU" sz="1400" b="1" dirty="0"/>
          </a:p>
        </p:txBody>
      </p:sp>
      <p:sp>
        <p:nvSpPr>
          <p:cNvPr id="8" name="TextBox 7"/>
          <p:cNvSpPr txBox="1"/>
          <p:nvPr/>
        </p:nvSpPr>
        <p:spPr>
          <a:xfrm rot="10800000" flipV="1">
            <a:off x="2224145" y="5938825"/>
            <a:ext cx="6452309" cy="307777"/>
          </a:xfrm>
          <a:prstGeom prst="rect">
            <a:avLst/>
          </a:prstGeom>
          <a:noFill/>
        </p:spPr>
        <p:txBody>
          <a:bodyPr wrap="square" rtlCol="0">
            <a:spAutoFit/>
          </a:bodyPr>
          <a:lstStyle/>
          <a:p>
            <a:r>
              <a:rPr lang="ru-RU" sz="1400" b="1" dirty="0" smtClean="0">
                <a:solidFill>
                  <a:srgbClr val="FF0000"/>
                </a:solidFill>
              </a:rPr>
              <a:t>                                                                                                      </a:t>
            </a:r>
            <a:endParaRPr lang="ru-RU" sz="1400" b="1" dirty="0">
              <a:solidFill>
                <a:srgbClr val="FF0000"/>
              </a:solidFill>
            </a:endParaRPr>
          </a:p>
        </p:txBody>
      </p:sp>
      <p:sp>
        <p:nvSpPr>
          <p:cNvPr id="10" name="TextBox 9"/>
          <p:cNvSpPr txBox="1"/>
          <p:nvPr/>
        </p:nvSpPr>
        <p:spPr>
          <a:xfrm>
            <a:off x="1463461" y="3705413"/>
            <a:ext cx="7200798" cy="2462213"/>
          </a:xfrm>
          <a:prstGeom prst="rect">
            <a:avLst/>
          </a:prstGeom>
          <a:noFill/>
        </p:spPr>
        <p:txBody>
          <a:bodyPr wrap="square" rtlCol="0">
            <a:spAutoFit/>
          </a:bodyPr>
          <a:lstStyle/>
          <a:p>
            <a:pPr algn="just"/>
            <a:r>
              <a:rPr lang="ru-RU" sz="1400" b="1" dirty="0" smtClean="0"/>
              <a:t>	</a:t>
            </a:r>
          </a:p>
          <a:p>
            <a:pPr algn="just"/>
            <a:r>
              <a:rPr lang="ru-RU" sz="1400" b="1" dirty="0"/>
              <a:t>	</a:t>
            </a:r>
            <a:r>
              <a:rPr lang="ru-RU" sz="1400" b="1" dirty="0" smtClean="0"/>
              <a:t>В книге </a:t>
            </a:r>
            <a:r>
              <a:rPr lang="ru-RU" sz="1400" b="1" dirty="0" err="1" smtClean="0"/>
              <a:t>Ф.И.Колесникова</a:t>
            </a:r>
            <a:r>
              <a:rPr lang="ru-RU" sz="1400" b="1" dirty="0" smtClean="0"/>
              <a:t> «Непокоренная Кубань» есть такие слова о Кущевской атаке: «…Лавина казаков в конном строю налетела на гитлеровцев на рассвете… Внезапность и быстрота сделали свое дело. Сабельная атака казачьих сотен ураганом сметала все на своем пути. Дрогнули в несколько раз превосходящие по численности и вооружению вражеские полки, возникла паника. Результат был ошеломляющим: казаки изрубили, смяли, раздавили более 4-х тысяч фашистов, уничтожили 17 танков, много орудий и минометов, более сотни автомашин. Кубанская степь на протяжении 12-ти километров покрылась трупами вражеских солдат…» </a:t>
            </a:r>
          </a:p>
          <a:p>
            <a:pPr algn="just"/>
            <a:r>
              <a:rPr lang="ru-RU" sz="1400" b="1" dirty="0"/>
              <a:t>	</a:t>
            </a:r>
            <a:r>
              <a:rPr lang="ru-RU" sz="1400" b="1" dirty="0" smtClean="0"/>
              <a:t>В конной атаке были полностью разгромлены 4-я горнострелковая и 101-я пехотная дивизия немецко-фашистских войск.</a:t>
            </a:r>
            <a:endParaRPr lang="ru-RU" sz="1400" b="1" dirty="0"/>
          </a:p>
        </p:txBody>
      </p:sp>
      <p:pic>
        <p:nvPicPr>
          <p:cNvPr id="2050" name="Picture 2" descr="C:\Users\goncharenko\Downloads\пам.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8515" y="740636"/>
            <a:ext cx="3682599" cy="24452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58424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0"/>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85700"/>
            <a:ext cx="9317386" cy="70294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1655676" y="309660"/>
            <a:ext cx="6480720" cy="338554"/>
          </a:xfrm>
          <a:prstGeom prst="rect">
            <a:avLst/>
          </a:prstGeom>
          <a:noFill/>
        </p:spPr>
        <p:txBody>
          <a:bodyPr wrap="square" rtlCol="0">
            <a:spAutoFit/>
          </a:bodyPr>
          <a:lstStyle/>
          <a:p>
            <a:pPr algn="ctr"/>
            <a:r>
              <a:rPr lang="ru-RU" sz="1600" dirty="0" smtClean="0">
                <a:solidFill>
                  <a:schemeClr val="bg1">
                    <a:lumMod val="50000"/>
                  </a:schemeClr>
                </a:solidFill>
              </a:rPr>
              <a:t>«Нам жить и помнить…»</a:t>
            </a:r>
          </a:p>
        </p:txBody>
      </p:sp>
      <p:sp>
        <p:nvSpPr>
          <p:cNvPr id="5" name="TextBox 4"/>
          <p:cNvSpPr txBox="1"/>
          <p:nvPr/>
        </p:nvSpPr>
        <p:spPr>
          <a:xfrm>
            <a:off x="4936012" y="6231494"/>
            <a:ext cx="2808312" cy="369332"/>
          </a:xfrm>
          <a:prstGeom prst="rect">
            <a:avLst/>
          </a:prstGeom>
          <a:noFill/>
        </p:spPr>
        <p:txBody>
          <a:bodyPr wrap="square" rtlCol="0">
            <a:spAutoFit/>
          </a:bodyPr>
          <a:lstStyle/>
          <a:p>
            <a:r>
              <a:rPr lang="ru-RU" b="1" dirty="0"/>
              <a:t> </a:t>
            </a:r>
            <a:r>
              <a:rPr lang="ru-RU" b="1" dirty="0" smtClean="0"/>
              <a:t>       8</a:t>
            </a:r>
            <a:endParaRPr lang="ru-RU" b="1" dirty="0"/>
          </a:p>
        </p:txBody>
      </p:sp>
      <p:sp>
        <p:nvSpPr>
          <p:cNvPr id="3" name="TextBox 2"/>
          <p:cNvSpPr txBox="1"/>
          <p:nvPr/>
        </p:nvSpPr>
        <p:spPr>
          <a:xfrm>
            <a:off x="6588225" y="5013176"/>
            <a:ext cx="2088230" cy="369332"/>
          </a:xfrm>
          <a:prstGeom prst="rect">
            <a:avLst/>
          </a:prstGeom>
          <a:noFill/>
        </p:spPr>
        <p:txBody>
          <a:bodyPr wrap="square" rtlCol="0">
            <a:spAutoFit/>
          </a:bodyPr>
          <a:lstStyle/>
          <a:p>
            <a:r>
              <a:rPr lang="ru-RU" i="1" dirty="0" smtClean="0">
                <a:solidFill>
                  <a:srgbClr val="FF0000"/>
                </a:solidFill>
              </a:rPr>
              <a:t> </a:t>
            </a:r>
            <a:endParaRPr lang="ru-RU" i="1" dirty="0">
              <a:solidFill>
                <a:srgbClr val="FF0000"/>
              </a:solidFill>
            </a:endParaRPr>
          </a:p>
        </p:txBody>
      </p:sp>
      <p:sp>
        <p:nvSpPr>
          <p:cNvPr id="8" name="TextBox 7"/>
          <p:cNvSpPr txBox="1"/>
          <p:nvPr/>
        </p:nvSpPr>
        <p:spPr>
          <a:xfrm>
            <a:off x="1547665" y="648214"/>
            <a:ext cx="7344816" cy="2492990"/>
          </a:xfrm>
          <a:prstGeom prst="rect">
            <a:avLst/>
          </a:prstGeom>
          <a:noFill/>
        </p:spPr>
        <p:txBody>
          <a:bodyPr wrap="square" rtlCol="0">
            <a:spAutoFit/>
          </a:bodyPr>
          <a:lstStyle/>
          <a:p>
            <a:r>
              <a:rPr lang="ru-RU" sz="1400" b="1" dirty="0" smtClean="0"/>
              <a:t>	</a:t>
            </a:r>
            <a:r>
              <a:rPr lang="ru-RU" sz="1600" b="1" dirty="0" smtClean="0"/>
              <a:t>Слава </a:t>
            </a:r>
            <a:r>
              <a:rPr lang="ru-RU" sz="1600" b="1" dirty="0"/>
              <a:t>о боевых делах воинов Кубанского корпуса разнеслась по всему фронту. </a:t>
            </a:r>
            <a:r>
              <a:rPr lang="ru-RU" sz="1600" b="1" dirty="0" smtClean="0"/>
              <a:t>	</a:t>
            </a:r>
          </a:p>
          <a:p>
            <a:pPr algn="just"/>
            <a:r>
              <a:rPr lang="ru-RU" sz="1600" b="1" dirty="0" smtClean="0"/>
              <a:t>	Газета </a:t>
            </a:r>
            <a:r>
              <a:rPr lang="ru-RU" sz="1600" b="1" dirty="0"/>
              <a:t>«Красная звезда» 22 августа 1942 года  в передовой статье </a:t>
            </a:r>
            <a:r>
              <a:rPr lang="ru-RU" sz="1600" b="1" dirty="0" smtClean="0"/>
              <a:t>писала: «Сыны Кубани </a:t>
            </a:r>
            <a:r>
              <a:rPr lang="ru-RU" sz="1600" b="1" dirty="0"/>
              <a:t>беззаветно защищают каждую пядь земли. </a:t>
            </a:r>
            <a:r>
              <a:rPr lang="ru-RU" sz="1600" b="1" dirty="0" smtClean="0"/>
              <a:t> Они служат примером для всех защитников Юга. Так должны вести войну с немцами все части Красной Армии. Остановить, бить и разбить врагов можно! Это доказали казаки, которые в трудные дни покрыли себя славой смелых, бесстрашных бойцов за Родину и стали грозой для немецких захватчиков!»</a:t>
            </a:r>
          </a:p>
          <a:p>
            <a:pPr algn="just"/>
            <a:endParaRPr lang="ru-RU" sz="1400" b="1" dirty="0" smtClean="0"/>
          </a:p>
          <a:p>
            <a:endParaRPr lang="ru-RU" sz="1400" b="1" dirty="0"/>
          </a:p>
        </p:txBody>
      </p:sp>
      <p:pic>
        <p:nvPicPr>
          <p:cNvPr id="3075" name="Picture 3" descr="d:\Users\goncharenko\Desktop\4 ГКККК - Стрижак 01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31492" y="2924944"/>
            <a:ext cx="3564397" cy="2924599"/>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d:\Users\goncharenko\Desktop\4 ГКККК - Стрижак 016.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69711" y="3789040"/>
            <a:ext cx="3510653" cy="24424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71577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0"/>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165190"/>
            <a:ext cx="9252520" cy="70294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2245953" y="379806"/>
            <a:ext cx="6480720" cy="338554"/>
          </a:xfrm>
          <a:prstGeom prst="rect">
            <a:avLst/>
          </a:prstGeom>
          <a:noFill/>
        </p:spPr>
        <p:txBody>
          <a:bodyPr wrap="square" rtlCol="0">
            <a:spAutoFit/>
          </a:bodyPr>
          <a:lstStyle/>
          <a:p>
            <a:pPr algn="ctr"/>
            <a:r>
              <a:rPr lang="ru-RU" sz="1600" dirty="0" smtClean="0">
                <a:solidFill>
                  <a:schemeClr val="bg1">
                    <a:lumMod val="50000"/>
                  </a:schemeClr>
                </a:solidFill>
              </a:rPr>
              <a:t>«Нам жить и помнить…» </a:t>
            </a:r>
          </a:p>
        </p:txBody>
      </p:sp>
      <p:sp>
        <p:nvSpPr>
          <p:cNvPr id="5" name="TextBox 4"/>
          <p:cNvSpPr txBox="1"/>
          <p:nvPr/>
        </p:nvSpPr>
        <p:spPr>
          <a:xfrm>
            <a:off x="4355976" y="6231494"/>
            <a:ext cx="2808312" cy="369332"/>
          </a:xfrm>
          <a:prstGeom prst="rect">
            <a:avLst/>
          </a:prstGeom>
          <a:noFill/>
        </p:spPr>
        <p:txBody>
          <a:bodyPr wrap="square" rtlCol="0">
            <a:spAutoFit/>
          </a:bodyPr>
          <a:lstStyle/>
          <a:p>
            <a:r>
              <a:rPr lang="ru-RU" b="1" dirty="0"/>
              <a:t> </a:t>
            </a:r>
            <a:r>
              <a:rPr lang="ru-RU" b="1" dirty="0" smtClean="0"/>
              <a:t>       9</a:t>
            </a:r>
            <a:endParaRPr lang="ru-RU" b="1" dirty="0"/>
          </a:p>
        </p:txBody>
      </p:sp>
      <p:sp>
        <p:nvSpPr>
          <p:cNvPr id="3" name="TextBox 2"/>
          <p:cNvSpPr txBox="1"/>
          <p:nvPr/>
        </p:nvSpPr>
        <p:spPr>
          <a:xfrm>
            <a:off x="6120173" y="5013176"/>
            <a:ext cx="2088230" cy="369332"/>
          </a:xfrm>
          <a:prstGeom prst="rect">
            <a:avLst/>
          </a:prstGeom>
          <a:noFill/>
        </p:spPr>
        <p:txBody>
          <a:bodyPr wrap="square" rtlCol="0">
            <a:spAutoFit/>
          </a:bodyPr>
          <a:lstStyle/>
          <a:p>
            <a:r>
              <a:rPr lang="ru-RU" i="1" dirty="0" smtClean="0">
                <a:solidFill>
                  <a:srgbClr val="FF0000"/>
                </a:solidFill>
              </a:rPr>
              <a:t> </a:t>
            </a:r>
            <a:endParaRPr lang="ru-RU" i="1" dirty="0">
              <a:solidFill>
                <a:srgbClr val="FF0000"/>
              </a:solidFill>
            </a:endParaRPr>
          </a:p>
        </p:txBody>
      </p:sp>
      <p:sp>
        <p:nvSpPr>
          <p:cNvPr id="6" name="TextBox 5"/>
          <p:cNvSpPr txBox="1"/>
          <p:nvPr/>
        </p:nvSpPr>
        <p:spPr>
          <a:xfrm>
            <a:off x="2179688" y="1569821"/>
            <a:ext cx="1452106" cy="369332"/>
          </a:xfrm>
          <a:prstGeom prst="rect">
            <a:avLst/>
          </a:prstGeom>
          <a:noFill/>
        </p:spPr>
        <p:txBody>
          <a:bodyPr wrap="square" rtlCol="0">
            <a:spAutoFit/>
          </a:bodyPr>
          <a:lstStyle/>
          <a:p>
            <a:r>
              <a:rPr lang="ru-RU" dirty="0" smtClean="0">
                <a:solidFill>
                  <a:srgbClr val="FF0000"/>
                </a:solidFill>
              </a:rPr>
              <a:t> </a:t>
            </a:r>
            <a:endParaRPr lang="ru-RU" dirty="0">
              <a:solidFill>
                <a:srgbClr val="FF0000"/>
              </a:solidFill>
            </a:endParaRPr>
          </a:p>
        </p:txBody>
      </p:sp>
      <p:sp>
        <p:nvSpPr>
          <p:cNvPr id="8" name="TextBox 7"/>
          <p:cNvSpPr txBox="1"/>
          <p:nvPr/>
        </p:nvSpPr>
        <p:spPr>
          <a:xfrm>
            <a:off x="4036731" y="5228611"/>
            <a:ext cx="1440159" cy="369332"/>
          </a:xfrm>
          <a:prstGeom prst="rect">
            <a:avLst/>
          </a:prstGeom>
          <a:noFill/>
        </p:spPr>
        <p:txBody>
          <a:bodyPr wrap="square" rtlCol="0">
            <a:spAutoFit/>
          </a:bodyPr>
          <a:lstStyle/>
          <a:p>
            <a:r>
              <a:rPr lang="ru-RU" dirty="0" smtClean="0">
                <a:solidFill>
                  <a:srgbClr val="FF0000"/>
                </a:solidFill>
              </a:rPr>
              <a:t> </a:t>
            </a:r>
            <a:endParaRPr lang="ru-RU" dirty="0">
              <a:solidFill>
                <a:srgbClr val="FF0000"/>
              </a:solidFill>
            </a:endParaRPr>
          </a:p>
        </p:txBody>
      </p:sp>
      <p:sp>
        <p:nvSpPr>
          <p:cNvPr id="10" name="TextBox 9"/>
          <p:cNvSpPr txBox="1"/>
          <p:nvPr/>
        </p:nvSpPr>
        <p:spPr>
          <a:xfrm>
            <a:off x="1619671" y="1569821"/>
            <a:ext cx="7056783" cy="369332"/>
          </a:xfrm>
          <a:prstGeom prst="rect">
            <a:avLst/>
          </a:prstGeom>
          <a:noFill/>
        </p:spPr>
        <p:txBody>
          <a:bodyPr wrap="square" rtlCol="0">
            <a:spAutoFit/>
          </a:bodyPr>
          <a:lstStyle/>
          <a:p>
            <a:r>
              <a:rPr lang="ru-RU" dirty="0" smtClean="0"/>
              <a:t>	</a:t>
            </a:r>
            <a:endParaRPr lang="ru-RU" b="1" dirty="0"/>
          </a:p>
        </p:txBody>
      </p:sp>
      <p:pic>
        <p:nvPicPr>
          <p:cNvPr id="4099" name="Picture 3" descr="d:\Users\goncharenko\Desktop\4 ГКККК - Стрижак.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4495" y="727251"/>
            <a:ext cx="3449851" cy="512179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d:\Users\goncharenko\Desktop\4 ГКККК - Стрижак 02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72771" y="718360"/>
            <a:ext cx="3653902" cy="51306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438463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Essential</Template>
  <TotalTime>1634</TotalTime>
  <Words>503</Words>
  <Application>Microsoft Office PowerPoint</Application>
  <PresentationFormat>Экран (4:3)</PresentationFormat>
  <Paragraphs>246</Paragraphs>
  <Slides>16</Slides>
  <Notes>16</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Гарнышева Мария</dc:creator>
  <cp:lastModifiedBy>Лариса Гончаренко</cp:lastModifiedBy>
  <cp:revision>204</cp:revision>
  <cp:lastPrinted>2020-11-06T10:45:08Z</cp:lastPrinted>
  <dcterms:created xsi:type="dcterms:W3CDTF">2020-03-16T10:20:44Z</dcterms:created>
  <dcterms:modified xsi:type="dcterms:W3CDTF">2021-05-26T08:32:00Z</dcterms:modified>
</cp:coreProperties>
</file>