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6858000" cy="9144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24" autoAdjust="0"/>
    <p:restoredTop sz="94660"/>
  </p:normalViewPr>
  <p:slideViewPr>
    <p:cSldViewPr>
      <p:cViewPr varScale="1">
        <p:scale>
          <a:sx n="83" d="100"/>
          <a:sy n="83" d="100"/>
        </p:scale>
        <p:origin x="-3642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Факт 2016</c:v>
                </c:pt>
                <c:pt idx="1">
                  <c:v>Факт 2017</c:v>
                </c:pt>
                <c:pt idx="2">
                  <c:v>Факт 2018</c:v>
                </c:pt>
                <c:pt idx="3">
                  <c:v>План 2019</c:v>
                </c:pt>
                <c:pt idx="4">
                  <c:v>План 2020</c:v>
                </c:pt>
                <c:pt idx="5">
                  <c:v>План 2021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222.4</c:v>
                </c:pt>
                <c:pt idx="1">
                  <c:v>209.6</c:v>
                </c:pt>
                <c:pt idx="2">
                  <c:v>194.9</c:v>
                </c:pt>
                <c:pt idx="3">
                  <c:v>198.7</c:v>
                </c:pt>
                <c:pt idx="4">
                  <c:v>191.6</c:v>
                </c:pt>
                <c:pt idx="5">
                  <c:v>205.6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2016</c:v>
                </c:pt>
                <c:pt idx="1">
                  <c:v>Факт 2017</c:v>
                </c:pt>
                <c:pt idx="2">
                  <c:v>Факт 2018</c:v>
                </c:pt>
                <c:pt idx="3">
                  <c:v>План 2019</c:v>
                </c:pt>
                <c:pt idx="4">
                  <c:v>План 2020</c:v>
                </c:pt>
                <c:pt idx="5">
                  <c:v>План 2021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22.4</c:v>
                </c:pt>
                <c:pt idx="1">
                  <c:v>20.5</c:v>
                </c:pt>
                <c:pt idx="2">
                  <c:v>33.4</c:v>
                </c:pt>
                <c:pt idx="3">
                  <c:v>25.7</c:v>
                </c:pt>
                <c:pt idx="4">
                  <c:v>22.9</c:v>
                </c:pt>
                <c:pt idx="5">
                  <c:v>23.5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5109760"/>
        <c:axId val="205191936"/>
        <c:axId val="0"/>
      </c:bar3DChart>
      <c:catAx>
        <c:axId val="2051097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205191936"/>
        <c:crosses val="autoZero"/>
        <c:auto val="1"/>
        <c:lblAlgn val="ctr"/>
        <c:lblOffset val="100"/>
        <c:noMultiLvlLbl val="0"/>
      </c:catAx>
      <c:valAx>
        <c:axId val="205191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20510976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7CB19-0D3B-46D1-AFA2-0134142E8451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89C8A-FCFF-49D6-A0CF-08171DB010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732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2834640"/>
            <a:ext cx="5829300" cy="19202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120640"/>
            <a:ext cx="4800599" cy="2286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103120"/>
            <a:ext cx="298323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69" y="2103120"/>
            <a:ext cx="298323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2900" y="365759"/>
            <a:ext cx="6172199" cy="1463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103120"/>
            <a:ext cx="6172199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8503920"/>
            <a:ext cx="2194559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8503920"/>
            <a:ext cx="157734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937760" y="8503920"/>
            <a:ext cx="157734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staradm.ru/" TargetMode="External"/><Relationship Id="rId4" Type="http://schemas.openxmlformats.org/officeDocument/2006/relationships/hyperlink" Target="mailto:fusrb@mail.ru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9" Type="http://schemas.openxmlformats.org/officeDocument/2006/relationships/image" Target="../media/image54.png"/><Relationship Id="rId21" Type="http://schemas.openxmlformats.org/officeDocument/2006/relationships/image" Target="../media/image36.png"/><Relationship Id="rId34" Type="http://schemas.openxmlformats.org/officeDocument/2006/relationships/image" Target="../media/image49.png"/><Relationship Id="rId42" Type="http://schemas.openxmlformats.org/officeDocument/2006/relationships/image" Target="../media/image57.png"/><Relationship Id="rId47" Type="http://schemas.openxmlformats.org/officeDocument/2006/relationships/image" Target="../media/image62.png"/><Relationship Id="rId50" Type="http://schemas.openxmlformats.org/officeDocument/2006/relationships/image" Target="../media/image6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1.png"/><Relationship Id="rId29" Type="http://schemas.openxmlformats.org/officeDocument/2006/relationships/image" Target="../media/image44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37" Type="http://schemas.openxmlformats.org/officeDocument/2006/relationships/image" Target="../media/image52.png"/><Relationship Id="rId40" Type="http://schemas.openxmlformats.org/officeDocument/2006/relationships/image" Target="../media/image55.png"/><Relationship Id="rId45" Type="http://schemas.openxmlformats.org/officeDocument/2006/relationships/image" Target="../media/image60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36" Type="http://schemas.openxmlformats.org/officeDocument/2006/relationships/image" Target="../media/image51.png"/><Relationship Id="rId49" Type="http://schemas.openxmlformats.org/officeDocument/2006/relationships/image" Target="../media/image64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31" Type="http://schemas.openxmlformats.org/officeDocument/2006/relationships/image" Target="../media/image46.png"/><Relationship Id="rId44" Type="http://schemas.openxmlformats.org/officeDocument/2006/relationships/image" Target="../media/image59.png"/><Relationship Id="rId52" Type="http://schemas.openxmlformats.org/officeDocument/2006/relationships/image" Target="../media/image67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Relationship Id="rId35" Type="http://schemas.openxmlformats.org/officeDocument/2006/relationships/image" Target="../media/image50.png"/><Relationship Id="rId43" Type="http://schemas.openxmlformats.org/officeDocument/2006/relationships/image" Target="../media/image58.png"/><Relationship Id="rId48" Type="http://schemas.openxmlformats.org/officeDocument/2006/relationships/image" Target="../media/image63.png"/><Relationship Id="rId8" Type="http://schemas.openxmlformats.org/officeDocument/2006/relationships/image" Target="../media/image23.png"/><Relationship Id="rId51" Type="http://schemas.openxmlformats.org/officeDocument/2006/relationships/image" Target="../media/image66.png"/><Relationship Id="rId3" Type="http://schemas.openxmlformats.org/officeDocument/2006/relationships/image" Target="../media/image18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33" Type="http://schemas.openxmlformats.org/officeDocument/2006/relationships/image" Target="../media/image48.png"/><Relationship Id="rId38" Type="http://schemas.openxmlformats.org/officeDocument/2006/relationships/image" Target="../media/image53.png"/><Relationship Id="rId46" Type="http://schemas.openxmlformats.org/officeDocument/2006/relationships/image" Target="../media/image61.png"/><Relationship Id="rId20" Type="http://schemas.openxmlformats.org/officeDocument/2006/relationships/image" Target="../media/image35.png"/><Relationship Id="rId41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8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12492" y="35051"/>
            <a:ext cx="4445508" cy="4998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494532" y="400811"/>
            <a:ext cx="2435352" cy="4998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590032" y="400811"/>
            <a:ext cx="1222247" cy="4998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590038" y="178054"/>
            <a:ext cx="4017645" cy="695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94740" marR="5080" indent="-1082675">
              <a:lnSpc>
                <a:spcPct val="100000"/>
              </a:lnSpc>
            </a:pP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Муниц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и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пальное</a:t>
            </a:r>
            <a:r>
              <a:rPr sz="2400" b="1" spc="10" dirty="0">
                <a:solidFill>
                  <a:srgbClr val="8AE0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обра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з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ование </a:t>
            </a:r>
            <a:r>
              <a:rPr sz="2400" b="1" spc="-20" dirty="0">
                <a:solidFill>
                  <a:srgbClr val="8AE0FF"/>
                </a:solidFill>
                <a:latin typeface="Calibri"/>
                <a:cs typeface="Calibri"/>
              </a:rPr>
              <a:t>Щ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ерб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и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нов</a:t>
            </a:r>
            <a:r>
              <a:rPr sz="2400" b="1" spc="5" dirty="0">
                <a:solidFill>
                  <a:srgbClr val="8AE0FF"/>
                </a:solidFill>
                <a:latin typeface="Calibri"/>
                <a:cs typeface="Calibri"/>
              </a:rPr>
              <a:t>с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кий</a:t>
            </a:r>
            <a:r>
              <a:rPr sz="2400" b="1" spc="-5" dirty="0">
                <a:solidFill>
                  <a:srgbClr val="8AE0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ра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й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он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500751" y="928750"/>
            <a:ext cx="1025525" cy="128104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Прямоугольник 12"/>
          <p:cNvSpPr/>
          <p:nvPr/>
        </p:nvSpPr>
        <p:spPr>
          <a:xfrm>
            <a:off x="0" y="5562600"/>
            <a:ext cx="6812279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БЮДЖЕТ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 2019-2021 годы</a:t>
            </a:r>
          </a:p>
          <a:p>
            <a:pPr algn="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проект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2555578" y="143520"/>
            <a:ext cx="2180844" cy="3200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41279" y="143520"/>
            <a:ext cx="5050155" cy="789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3495" algn="ctr">
              <a:lnSpc>
                <a:spcPct val="100000"/>
              </a:lnSpc>
            </a:pP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СТ</a:t>
            </a:r>
            <a:r>
              <a:rPr sz="1600" b="1" spc="-25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У</a:t>
            </a:r>
            <a:r>
              <a:rPr sz="1600" b="1" spc="-20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1600" b="1" dirty="0">
                <a:solidFill>
                  <a:srgbClr val="FF0000"/>
                </a:solidFill>
                <a:latin typeface="Calibri"/>
                <a:cs typeface="Calibri"/>
              </a:rPr>
              <a:t>Т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У</a:t>
            </a:r>
            <a:r>
              <a:rPr sz="1600" b="1" spc="-90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r>
              <a:rPr sz="1600" b="1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600" b="1" spc="-60" dirty="0">
                <a:solidFill>
                  <a:srgbClr val="FF0000"/>
                </a:solidFill>
                <a:latin typeface="Calibri"/>
                <a:cs typeface="Calibri"/>
              </a:rPr>
              <a:t>Д</a:t>
            </a:r>
            <a:r>
              <a:rPr sz="1600" b="1" spc="-55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600" b="1" spc="-65" dirty="0">
                <a:solidFill>
                  <a:srgbClr val="FF0000"/>
                </a:solidFill>
                <a:latin typeface="Calibri"/>
                <a:cs typeface="Calibri"/>
              </a:rPr>
              <a:t>Х</a:t>
            </a:r>
            <a:r>
              <a:rPr sz="1600" b="1" spc="-55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600" b="1" spc="-60" dirty="0">
                <a:solidFill>
                  <a:srgbClr val="FF0000"/>
                </a:solidFill>
                <a:latin typeface="Calibri"/>
                <a:cs typeface="Calibri"/>
              </a:rPr>
              <a:t>Д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ОВ</a:t>
            </a:r>
            <a:endParaRPr sz="1600" dirty="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  <a:spcBef>
                <a:spcPts val="400"/>
              </a:spcBef>
            </a:pPr>
            <a:r>
              <a:rPr sz="1600" b="1" spc="-40" dirty="0">
                <a:cs typeface="Times New Roman"/>
              </a:rPr>
              <a:t>С</a:t>
            </a:r>
            <a:r>
              <a:rPr sz="1600" b="1" spc="-5" dirty="0">
                <a:cs typeface="Times New Roman"/>
              </a:rPr>
              <a:t>т</a:t>
            </a:r>
            <a:r>
              <a:rPr sz="1600" b="1" spc="-35" dirty="0">
                <a:cs typeface="Times New Roman"/>
              </a:rPr>
              <a:t>р</a:t>
            </a:r>
            <a:r>
              <a:rPr sz="1600" b="1" spc="-10" dirty="0">
                <a:cs typeface="Times New Roman"/>
              </a:rPr>
              <a:t>ук</a:t>
            </a:r>
            <a:r>
              <a:rPr sz="1600" b="1" spc="-50" dirty="0">
                <a:cs typeface="Times New Roman"/>
              </a:rPr>
              <a:t>т</a:t>
            </a:r>
            <a:r>
              <a:rPr sz="1600" b="1" spc="-10" dirty="0">
                <a:cs typeface="Times New Roman"/>
              </a:rPr>
              <a:t>ура</a:t>
            </a:r>
            <a:r>
              <a:rPr sz="1600" b="1" spc="20" dirty="0">
                <a:cs typeface="Times New Roman"/>
              </a:rPr>
              <a:t> </a:t>
            </a:r>
            <a:r>
              <a:rPr sz="1600" b="1" spc="-10" dirty="0">
                <a:cs typeface="Times New Roman"/>
              </a:rPr>
              <a:t>н</a:t>
            </a:r>
            <a:r>
              <a:rPr sz="1600" b="1" spc="5" dirty="0">
                <a:cs typeface="Times New Roman"/>
              </a:rPr>
              <a:t>а</a:t>
            </a:r>
            <a:r>
              <a:rPr sz="1600" b="1" spc="-10" dirty="0">
                <a:cs typeface="Times New Roman"/>
              </a:rPr>
              <a:t>л</a:t>
            </a:r>
            <a:r>
              <a:rPr sz="1600" b="1" spc="-5" dirty="0">
                <a:cs typeface="Times New Roman"/>
              </a:rPr>
              <a:t>о</a:t>
            </a:r>
            <a:r>
              <a:rPr sz="1600" b="1" spc="-50" dirty="0">
                <a:cs typeface="Times New Roman"/>
              </a:rPr>
              <a:t>г</a:t>
            </a:r>
            <a:r>
              <a:rPr sz="1600" b="1" spc="-45" dirty="0">
                <a:cs typeface="Times New Roman"/>
              </a:rPr>
              <a:t>о</a:t>
            </a:r>
            <a:r>
              <a:rPr sz="1600" b="1" spc="-10" dirty="0">
                <a:cs typeface="Times New Roman"/>
              </a:rPr>
              <a:t>вых и</a:t>
            </a:r>
            <a:r>
              <a:rPr sz="1600" b="1" spc="-5" dirty="0">
                <a:cs typeface="Times New Roman"/>
              </a:rPr>
              <a:t> </a:t>
            </a:r>
            <a:r>
              <a:rPr sz="1600" b="1" spc="-10" dirty="0">
                <a:cs typeface="Times New Roman"/>
              </a:rPr>
              <a:t>нен</a:t>
            </a:r>
            <a:r>
              <a:rPr sz="1600" b="1" spc="5" dirty="0">
                <a:cs typeface="Times New Roman"/>
              </a:rPr>
              <a:t>а</a:t>
            </a:r>
            <a:r>
              <a:rPr sz="1600" b="1" spc="-10" dirty="0">
                <a:cs typeface="Times New Roman"/>
              </a:rPr>
              <a:t>л</a:t>
            </a:r>
            <a:r>
              <a:rPr sz="1600" b="1" spc="-5" dirty="0">
                <a:cs typeface="Times New Roman"/>
              </a:rPr>
              <a:t>о</a:t>
            </a:r>
            <a:r>
              <a:rPr sz="1600" b="1" spc="-50" dirty="0">
                <a:cs typeface="Times New Roman"/>
              </a:rPr>
              <a:t>г</a:t>
            </a:r>
            <a:r>
              <a:rPr sz="1600" b="1" spc="-45" dirty="0">
                <a:cs typeface="Times New Roman"/>
              </a:rPr>
              <a:t>о</a:t>
            </a:r>
            <a:r>
              <a:rPr sz="1600" b="1" spc="-10" dirty="0">
                <a:cs typeface="Times New Roman"/>
              </a:rPr>
              <a:t>вых</a:t>
            </a:r>
            <a:r>
              <a:rPr sz="1600" b="1" spc="5" dirty="0">
                <a:cs typeface="Times New Roman"/>
              </a:rPr>
              <a:t> </a:t>
            </a:r>
            <a:r>
              <a:rPr sz="1600" b="1" spc="-20" dirty="0">
                <a:cs typeface="Times New Roman"/>
              </a:rPr>
              <a:t>д</a:t>
            </a:r>
            <a:r>
              <a:rPr sz="1600" b="1" spc="-45" dirty="0">
                <a:cs typeface="Times New Roman"/>
              </a:rPr>
              <a:t>о</a:t>
            </a:r>
            <a:r>
              <a:rPr sz="1600" b="1" spc="-65" dirty="0">
                <a:cs typeface="Times New Roman"/>
              </a:rPr>
              <a:t>х</a:t>
            </a:r>
            <a:r>
              <a:rPr sz="1600" b="1" spc="-55" dirty="0">
                <a:cs typeface="Times New Roman"/>
              </a:rPr>
              <a:t>о</a:t>
            </a:r>
            <a:r>
              <a:rPr sz="1600" b="1" spc="-10" dirty="0">
                <a:cs typeface="Times New Roman"/>
              </a:rPr>
              <a:t>д</a:t>
            </a:r>
            <a:r>
              <a:rPr sz="1600" b="1" spc="-45" dirty="0">
                <a:cs typeface="Times New Roman"/>
              </a:rPr>
              <a:t>о</a:t>
            </a:r>
            <a:r>
              <a:rPr sz="1600" b="1" spc="-10" dirty="0">
                <a:cs typeface="Times New Roman"/>
              </a:rPr>
              <a:t>в</a:t>
            </a:r>
            <a:r>
              <a:rPr sz="1600" b="1" spc="-15" dirty="0">
                <a:cs typeface="Times New Roman"/>
              </a:rPr>
              <a:t> </a:t>
            </a:r>
            <a:r>
              <a:rPr sz="1600" b="1" spc="-10" dirty="0">
                <a:cs typeface="Times New Roman"/>
              </a:rPr>
              <a:t>б</a:t>
            </a:r>
            <a:r>
              <a:rPr sz="1600" b="1" spc="-110" dirty="0">
                <a:cs typeface="Times New Roman"/>
              </a:rPr>
              <a:t>ю</a:t>
            </a:r>
            <a:r>
              <a:rPr sz="1600" b="1" spc="-10" dirty="0">
                <a:cs typeface="Times New Roman"/>
              </a:rPr>
              <a:t>д</a:t>
            </a:r>
            <a:r>
              <a:rPr sz="1600" b="1" spc="-50" dirty="0">
                <a:cs typeface="Times New Roman"/>
              </a:rPr>
              <a:t>ж</a:t>
            </a:r>
            <a:r>
              <a:rPr sz="1600" b="1" spc="-10" dirty="0">
                <a:cs typeface="Times New Roman"/>
              </a:rPr>
              <a:t>е</a:t>
            </a:r>
            <a:r>
              <a:rPr sz="1600" b="1" spc="-5" dirty="0">
                <a:cs typeface="Times New Roman"/>
              </a:rPr>
              <a:t>т</a:t>
            </a:r>
            <a:r>
              <a:rPr sz="1600" b="1" spc="-10" dirty="0">
                <a:cs typeface="Times New Roman"/>
              </a:rPr>
              <a:t>а</a:t>
            </a:r>
            <a:r>
              <a:rPr sz="1600" b="1" spc="-5" dirty="0">
                <a:cs typeface="Times New Roman"/>
              </a:rPr>
              <a:t> муницип</a:t>
            </a:r>
            <a:r>
              <a:rPr sz="1600" b="1" dirty="0">
                <a:cs typeface="Times New Roman"/>
              </a:rPr>
              <a:t>а</a:t>
            </a:r>
            <a:r>
              <a:rPr sz="1600" b="1" spc="-5" dirty="0">
                <a:cs typeface="Times New Roman"/>
              </a:rPr>
              <a:t>льно</a:t>
            </a:r>
            <a:r>
              <a:rPr sz="1600" b="1" spc="-50" dirty="0">
                <a:cs typeface="Times New Roman"/>
              </a:rPr>
              <a:t>г</a:t>
            </a:r>
            <a:r>
              <a:rPr sz="1600" b="1" spc="-10" dirty="0">
                <a:cs typeface="Times New Roman"/>
              </a:rPr>
              <a:t>о</a:t>
            </a:r>
            <a:r>
              <a:rPr sz="1600" b="1" spc="-25" dirty="0">
                <a:cs typeface="Times New Roman"/>
              </a:rPr>
              <a:t> </a:t>
            </a:r>
            <a:r>
              <a:rPr sz="1600" b="1" spc="-5" dirty="0">
                <a:cs typeface="Times New Roman"/>
              </a:rPr>
              <a:t>обра</a:t>
            </a:r>
            <a:r>
              <a:rPr sz="1600" b="1" spc="-30" dirty="0">
                <a:cs typeface="Times New Roman"/>
              </a:rPr>
              <a:t>з</a:t>
            </a:r>
            <a:r>
              <a:rPr sz="1600" b="1" spc="-40" dirty="0">
                <a:cs typeface="Times New Roman"/>
              </a:rPr>
              <a:t>о</a:t>
            </a:r>
            <a:r>
              <a:rPr sz="1600" b="1" spc="-5" dirty="0">
                <a:cs typeface="Times New Roman"/>
              </a:rPr>
              <a:t>вани</a:t>
            </a:r>
            <a:r>
              <a:rPr sz="1600" b="1" spc="-10" dirty="0">
                <a:cs typeface="Times New Roman"/>
              </a:rPr>
              <a:t>я</a:t>
            </a:r>
            <a:r>
              <a:rPr sz="1600" b="1" spc="-15" dirty="0">
                <a:cs typeface="Times New Roman"/>
              </a:rPr>
              <a:t> Щерби</a:t>
            </a:r>
            <a:r>
              <a:rPr sz="1600" b="1" spc="-5" dirty="0">
                <a:cs typeface="Times New Roman"/>
              </a:rPr>
              <a:t>н</a:t>
            </a:r>
            <a:r>
              <a:rPr sz="1600" b="1" spc="-45" dirty="0">
                <a:cs typeface="Times New Roman"/>
              </a:rPr>
              <a:t>о</a:t>
            </a:r>
            <a:r>
              <a:rPr sz="1600" b="1" spc="5" dirty="0">
                <a:cs typeface="Times New Roman"/>
              </a:rPr>
              <a:t>в</a:t>
            </a:r>
            <a:r>
              <a:rPr sz="1600" b="1" spc="-10" dirty="0">
                <a:cs typeface="Times New Roman"/>
              </a:rPr>
              <a:t>ск</a:t>
            </a:r>
            <a:r>
              <a:rPr sz="1600" b="1" spc="-5" dirty="0">
                <a:cs typeface="Times New Roman"/>
              </a:rPr>
              <a:t>и</a:t>
            </a:r>
            <a:r>
              <a:rPr sz="1600" b="1" spc="-10" dirty="0">
                <a:cs typeface="Times New Roman"/>
              </a:rPr>
              <a:t>й</a:t>
            </a:r>
            <a:r>
              <a:rPr sz="1600" b="1" spc="20" dirty="0">
                <a:cs typeface="Times New Roman"/>
              </a:rPr>
              <a:t> </a:t>
            </a:r>
            <a:r>
              <a:rPr sz="1600" b="1" spc="-10" dirty="0">
                <a:cs typeface="Times New Roman"/>
              </a:rPr>
              <a:t>рай</a:t>
            </a:r>
            <a:r>
              <a:rPr sz="1600" b="1" spc="-5" dirty="0">
                <a:cs typeface="Times New Roman"/>
              </a:rPr>
              <a:t>о</a:t>
            </a:r>
            <a:r>
              <a:rPr sz="1600" b="1" spc="-10" dirty="0">
                <a:cs typeface="Times New Roman"/>
              </a:rPr>
              <a:t>н</a:t>
            </a:r>
            <a:endParaRPr sz="1600" dirty="0"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149080" y="5508104"/>
            <a:ext cx="2357454" cy="14287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66764" y="5528585"/>
            <a:ext cx="293179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ох</a:t>
            </a:r>
            <a:r>
              <a:rPr sz="1200" b="1" spc="-35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ды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10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</a:t>
            </a:r>
            <a:r>
              <a:rPr sz="1200" b="1" spc="5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а</a:t>
            </a:r>
            <a:r>
              <a:rPr sz="1200" b="1" spc="5" dirty="0">
                <a:latin typeface="Calibri"/>
                <a:cs typeface="Calibri"/>
              </a:rPr>
              <a:t>л</a:t>
            </a:r>
            <a:r>
              <a:rPr sz="1200" b="1" dirty="0">
                <a:latin typeface="Calibri"/>
                <a:cs typeface="Calibri"/>
              </a:rPr>
              <a:t>ьн</a:t>
            </a:r>
            <a:r>
              <a:rPr sz="1200" b="1" spc="-10" dirty="0">
                <a:latin typeface="Calibri"/>
                <a:cs typeface="Calibri"/>
              </a:rPr>
              <a:t>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40" dirty="0">
                <a:latin typeface="Calibri"/>
                <a:cs typeface="Calibri"/>
              </a:rPr>
              <a:t> 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ор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жно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фонда</a:t>
            </a:r>
            <a:r>
              <a:rPr sz="1200" b="1" spc="-40" dirty="0">
                <a:latin typeface="Calibri"/>
                <a:cs typeface="Calibri"/>
              </a:rPr>
              <a:t>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10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</a:t>
            </a:r>
            <a:r>
              <a:rPr sz="1200" b="1" spc="5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а</a:t>
            </a:r>
            <a:r>
              <a:rPr sz="1200" b="1" spc="5" dirty="0">
                <a:latin typeface="Calibri"/>
                <a:cs typeface="Calibri"/>
              </a:rPr>
              <a:t>л</a:t>
            </a:r>
            <a:r>
              <a:rPr sz="1200" b="1" dirty="0">
                <a:latin typeface="Calibri"/>
                <a:cs typeface="Calibri"/>
              </a:rPr>
              <a:t>ьно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образования </a:t>
            </a:r>
            <a:r>
              <a:rPr sz="1200" b="1" spc="-20" dirty="0">
                <a:latin typeface="Calibri"/>
                <a:cs typeface="Calibri"/>
              </a:rPr>
              <a:t>Щ</a:t>
            </a:r>
            <a:r>
              <a:rPr sz="1200" b="1" dirty="0">
                <a:latin typeface="Calibri"/>
                <a:cs typeface="Calibri"/>
              </a:rPr>
              <a:t>ербиновский</a:t>
            </a:r>
            <a:r>
              <a:rPr sz="1200" b="1" spc="-6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район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30753" y="6082583"/>
            <a:ext cx="3050437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787525" algn="l"/>
              </a:tabLst>
            </a:pPr>
            <a:r>
              <a:rPr sz="1200" dirty="0" smtClean="0">
                <a:latin typeface="Wingdings"/>
                <a:cs typeface="Wingdings"/>
              </a:rPr>
              <a:t></a:t>
            </a:r>
            <a:r>
              <a:rPr sz="1200" spc="-60" dirty="0" smtClean="0">
                <a:latin typeface="Times New Roman"/>
                <a:cs typeface="Times New Roman"/>
              </a:rPr>
              <a:t> </a:t>
            </a:r>
            <a:r>
              <a:rPr sz="1200" dirty="0" smtClean="0">
                <a:latin typeface="Calibri"/>
                <a:cs typeface="Calibri"/>
              </a:rPr>
              <a:t>2</a:t>
            </a:r>
            <a:r>
              <a:rPr sz="1200" spc="-10" dirty="0" smtClean="0">
                <a:latin typeface="Calibri"/>
                <a:cs typeface="Calibri"/>
              </a:rPr>
              <a:t>0</a:t>
            </a:r>
            <a:r>
              <a:rPr sz="1200" dirty="0" smtClean="0">
                <a:latin typeface="Calibri"/>
                <a:cs typeface="Calibri"/>
              </a:rPr>
              <a:t>15</a:t>
            </a:r>
            <a:r>
              <a:rPr sz="1200" spc="10" dirty="0" smtClean="0">
                <a:latin typeface="Calibri"/>
                <a:cs typeface="Calibri"/>
              </a:rPr>
              <a:t> </a:t>
            </a:r>
            <a:r>
              <a:rPr sz="1200" spc="-20" dirty="0" err="1">
                <a:latin typeface="Calibri"/>
                <a:cs typeface="Calibri"/>
              </a:rPr>
              <a:t>г</a:t>
            </a:r>
            <a:r>
              <a:rPr sz="1200" spc="-35" dirty="0" err="1">
                <a:latin typeface="Calibri"/>
                <a:cs typeface="Calibri"/>
              </a:rPr>
              <a:t>о</a:t>
            </a:r>
            <a:r>
              <a:rPr sz="1200" dirty="0" err="1">
                <a:latin typeface="Calibri"/>
                <a:cs typeface="Calibri"/>
              </a:rPr>
              <a:t>д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 smtClean="0">
                <a:latin typeface="Calibri"/>
                <a:cs typeface="Calibri"/>
              </a:rPr>
              <a:t>–</a:t>
            </a:r>
            <a:r>
              <a:rPr lang="ru-RU" sz="1200" dirty="0" smtClean="0">
                <a:latin typeface="Calibri"/>
                <a:cs typeface="Calibri"/>
              </a:rPr>
              <a:t>	1,381 млн. руб.</a:t>
            </a:r>
            <a:endParaRPr sz="1200" dirty="0">
              <a:latin typeface="Calibri"/>
              <a:cs typeface="Calibri"/>
            </a:endParaRPr>
          </a:p>
          <a:p>
            <a:pPr marL="12700">
              <a:tabLst>
                <a:tab pos="1787525" algn="l"/>
              </a:tabLst>
            </a:pPr>
            <a:r>
              <a:rPr sz="1200" dirty="0">
                <a:latin typeface="Wingdings"/>
                <a:cs typeface="Wingdings"/>
              </a:rPr>
              <a:t>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Calibri"/>
                <a:cs typeface="Calibri"/>
              </a:rPr>
              <a:t>2</a:t>
            </a:r>
            <a:r>
              <a:rPr sz="1200" spc="-10" dirty="0">
                <a:latin typeface="Calibri"/>
                <a:cs typeface="Calibri"/>
              </a:rPr>
              <a:t>0</a:t>
            </a:r>
            <a:r>
              <a:rPr sz="1200" dirty="0">
                <a:latin typeface="Calibri"/>
                <a:cs typeface="Calibri"/>
              </a:rPr>
              <a:t>16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20" dirty="0" err="1">
                <a:latin typeface="Calibri"/>
                <a:cs typeface="Calibri"/>
              </a:rPr>
              <a:t>г</a:t>
            </a:r>
            <a:r>
              <a:rPr sz="1200" spc="-35" dirty="0" err="1">
                <a:latin typeface="Calibri"/>
                <a:cs typeface="Calibri"/>
              </a:rPr>
              <a:t>о</a:t>
            </a:r>
            <a:r>
              <a:rPr sz="1200" dirty="0" err="1">
                <a:latin typeface="Calibri"/>
                <a:cs typeface="Calibri"/>
              </a:rPr>
              <a:t>д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 smtClean="0">
                <a:latin typeface="Calibri"/>
                <a:cs typeface="Calibri"/>
              </a:rPr>
              <a:t>–</a:t>
            </a:r>
            <a:r>
              <a:rPr lang="ru-RU" sz="1200" dirty="0" smtClean="0">
                <a:latin typeface="Calibri"/>
                <a:cs typeface="Calibri"/>
              </a:rPr>
              <a:t>	</a:t>
            </a:r>
            <a:r>
              <a:rPr lang="ru-RU" sz="1200" dirty="0" smtClean="0">
                <a:cs typeface="Calibri"/>
              </a:rPr>
              <a:t>1,430 </a:t>
            </a:r>
            <a:r>
              <a:rPr lang="ru-RU" sz="1200" dirty="0">
                <a:cs typeface="Calibri"/>
              </a:rPr>
              <a:t>млн. руб.</a:t>
            </a:r>
          </a:p>
          <a:p>
            <a:pPr marL="12700">
              <a:tabLst>
                <a:tab pos="1787525" algn="l"/>
              </a:tabLst>
            </a:pPr>
            <a:r>
              <a:rPr lang="ru-RU" sz="1200" dirty="0" smtClean="0">
                <a:latin typeface="Wingdings"/>
                <a:cs typeface="Wingdings"/>
              </a:rPr>
              <a:t></a:t>
            </a:r>
            <a:r>
              <a:rPr lang="ru-RU" sz="1200" spc="-60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cs typeface="Calibri"/>
              </a:rPr>
              <a:t>2</a:t>
            </a:r>
            <a:r>
              <a:rPr lang="ru-RU" sz="1200" spc="-10" dirty="0" smtClean="0">
                <a:cs typeface="Calibri"/>
              </a:rPr>
              <a:t>0</a:t>
            </a:r>
            <a:r>
              <a:rPr lang="ru-RU" sz="1200" dirty="0" smtClean="0">
                <a:cs typeface="Calibri"/>
              </a:rPr>
              <a:t>17</a:t>
            </a:r>
            <a:r>
              <a:rPr lang="ru-RU" sz="1200" spc="10" dirty="0" smtClean="0">
                <a:cs typeface="Calibri"/>
              </a:rPr>
              <a:t> </a:t>
            </a:r>
            <a:r>
              <a:rPr lang="ru-RU" sz="1200" spc="-20" dirty="0">
                <a:cs typeface="Calibri"/>
              </a:rPr>
              <a:t>г</a:t>
            </a:r>
            <a:r>
              <a:rPr lang="ru-RU" sz="1200" spc="-35" dirty="0">
                <a:cs typeface="Calibri"/>
              </a:rPr>
              <a:t>о</a:t>
            </a:r>
            <a:r>
              <a:rPr lang="ru-RU" sz="1200" dirty="0">
                <a:cs typeface="Calibri"/>
              </a:rPr>
              <a:t>д</a:t>
            </a:r>
            <a:r>
              <a:rPr lang="ru-RU" sz="1200" spc="-5" dirty="0">
                <a:cs typeface="Calibri"/>
              </a:rPr>
              <a:t> </a:t>
            </a:r>
            <a:r>
              <a:rPr lang="ru-RU" sz="1200" dirty="0">
                <a:cs typeface="Calibri"/>
              </a:rPr>
              <a:t>–	</a:t>
            </a:r>
            <a:r>
              <a:rPr lang="ru-RU" sz="1200" dirty="0" smtClean="0">
                <a:cs typeface="Calibri"/>
              </a:rPr>
              <a:t>1,369 </a:t>
            </a:r>
            <a:r>
              <a:rPr lang="ru-RU" sz="1200" dirty="0">
                <a:cs typeface="Calibri"/>
              </a:rPr>
              <a:t>млн. руб.</a:t>
            </a:r>
          </a:p>
          <a:p>
            <a:pPr marL="12700">
              <a:tabLst>
                <a:tab pos="1787525" algn="l"/>
              </a:tabLst>
            </a:pPr>
            <a:r>
              <a:rPr lang="ru-RU" sz="1200" dirty="0" smtClean="0">
                <a:latin typeface="Wingdings"/>
                <a:cs typeface="Wingdings"/>
              </a:rPr>
              <a:t></a:t>
            </a:r>
            <a:r>
              <a:rPr lang="ru-RU" sz="1200" spc="-60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cs typeface="Calibri"/>
              </a:rPr>
              <a:t>2</a:t>
            </a:r>
            <a:r>
              <a:rPr lang="ru-RU" sz="1200" spc="-10" dirty="0" smtClean="0">
                <a:cs typeface="Calibri"/>
              </a:rPr>
              <a:t>0</a:t>
            </a:r>
            <a:r>
              <a:rPr lang="ru-RU" sz="1200" dirty="0" smtClean="0">
                <a:cs typeface="Calibri"/>
              </a:rPr>
              <a:t>18</a:t>
            </a:r>
            <a:r>
              <a:rPr lang="ru-RU" sz="1200" spc="10" dirty="0" smtClean="0">
                <a:cs typeface="Calibri"/>
              </a:rPr>
              <a:t> </a:t>
            </a:r>
            <a:r>
              <a:rPr lang="ru-RU" sz="1200" spc="-20" dirty="0" smtClean="0">
                <a:cs typeface="Calibri"/>
              </a:rPr>
              <a:t>г</a:t>
            </a:r>
            <a:r>
              <a:rPr lang="ru-RU" sz="1200" spc="-35" dirty="0" smtClean="0">
                <a:cs typeface="Calibri"/>
              </a:rPr>
              <a:t>о</a:t>
            </a:r>
            <a:r>
              <a:rPr lang="ru-RU" sz="1200" dirty="0" smtClean="0">
                <a:cs typeface="Calibri"/>
              </a:rPr>
              <a:t>д</a:t>
            </a:r>
            <a:r>
              <a:rPr lang="ru-RU" sz="1200" spc="-5" dirty="0" smtClean="0">
                <a:cs typeface="Calibri"/>
              </a:rPr>
              <a:t> </a:t>
            </a:r>
            <a:r>
              <a:rPr lang="ru-RU" sz="1200" dirty="0" smtClean="0">
                <a:cs typeface="Calibri"/>
              </a:rPr>
              <a:t>–	2,144 млн. руб.</a:t>
            </a:r>
            <a:endParaRPr lang="ru-RU" sz="1200" dirty="0"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27581" y="7452320"/>
            <a:ext cx="6274435" cy="1587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0" indent="-177800">
              <a:lnSpc>
                <a:spcPct val="100000"/>
              </a:lnSpc>
              <a:buFont typeface="Wingdings"/>
              <a:buChar char=""/>
              <a:tabLst>
                <a:tab pos="163830" algn="l"/>
              </a:tabLst>
            </a:pPr>
            <a:r>
              <a:rPr sz="1300" spc="-10" dirty="0">
                <a:latin typeface="Calibri"/>
                <a:cs typeface="Calibri"/>
              </a:rPr>
              <a:t>ак</a:t>
            </a:r>
            <a:r>
              <a:rPr sz="1300" spc="-20" dirty="0">
                <a:latin typeface="Calibri"/>
                <a:cs typeface="Calibri"/>
              </a:rPr>
              <a:t>ци</a:t>
            </a:r>
            <a:r>
              <a:rPr sz="1300" spc="-10" dirty="0">
                <a:latin typeface="Calibri"/>
                <a:cs typeface="Calibri"/>
              </a:rPr>
              <a:t>зы</a:t>
            </a:r>
            <a:r>
              <a:rPr sz="1300" spc="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на</a:t>
            </a:r>
            <a:r>
              <a:rPr sz="1300" spc="20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не</a:t>
            </a:r>
            <a:r>
              <a:rPr sz="1300" spc="-40" dirty="0">
                <a:latin typeface="Calibri"/>
                <a:cs typeface="Calibri"/>
              </a:rPr>
              <a:t>ф</a:t>
            </a:r>
            <a:r>
              <a:rPr sz="1300" spc="-15" dirty="0">
                <a:latin typeface="Calibri"/>
                <a:cs typeface="Calibri"/>
              </a:rPr>
              <a:t>т</a:t>
            </a:r>
            <a:r>
              <a:rPr sz="1300" spc="-10" dirty="0">
                <a:latin typeface="Calibri"/>
                <a:cs typeface="Calibri"/>
              </a:rPr>
              <a:t>епр</a:t>
            </a:r>
            <a:r>
              <a:rPr sz="1300" spc="-45" dirty="0">
                <a:latin typeface="Calibri"/>
                <a:cs typeface="Calibri"/>
              </a:rPr>
              <a:t>о</a:t>
            </a:r>
            <a:r>
              <a:rPr sz="1300" spc="-30" dirty="0">
                <a:latin typeface="Calibri"/>
                <a:cs typeface="Calibri"/>
              </a:rPr>
              <a:t>д</a:t>
            </a:r>
            <a:r>
              <a:rPr sz="1300" spc="-10" dirty="0">
                <a:latin typeface="Calibri"/>
                <a:cs typeface="Calibri"/>
              </a:rPr>
              <a:t>укты;</a:t>
            </a:r>
            <a:endParaRPr sz="1300" dirty="0">
              <a:latin typeface="Calibri"/>
              <a:cs typeface="Calibri"/>
            </a:endParaRPr>
          </a:p>
          <a:p>
            <a:pPr marL="163195" indent="-150495">
              <a:lnSpc>
                <a:spcPct val="100000"/>
              </a:lnSpc>
              <a:buFont typeface="Wingdings"/>
              <a:buChar char=""/>
              <a:tabLst>
                <a:tab pos="163830" algn="l"/>
              </a:tabLst>
            </a:pPr>
            <a:r>
              <a:rPr sz="1300" spc="-10" dirty="0">
                <a:latin typeface="Calibri"/>
                <a:cs typeface="Calibri"/>
              </a:rPr>
              <a:t>поступления</a:t>
            </a:r>
            <a:r>
              <a:rPr sz="1300" spc="10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в</a:t>
            </a:r>
            <a:r>
              <a:rPr sz="1300" spc="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ви</a:t>
            </a:r>
            <a:r>
              <a:rPr sz="1300" spc="-30" dirty="0">
                <a:latin typeface="Calibri"/>
                <a:cs typeface="Calibri"/>
              </a:rPr>
              <a:t>д</a:t>
            </a:r>
            <a:r>
              <a:rPr sz="1300" spc="-10" dirty="0">
                <a:latin typeface="Calibri"/>
                <a:cs typeface="Calibri"/>
              </a:rPr>
              <a:t>е</a:t>
            </a:r>
            <a:r>
              <a:rPr sz="1300" spc="1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субси</a:t>
            </a:r>
            <a:r>
              <a:rPr sz="1300" spc="-15" dirty="0">
                <a:latin typeface="Calibri"/>
                <a:cs typeface="Calibri"/>
              </a:rPr>
              <a:t>д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й</a:t>
            </a:r>
            <a:r>
              <a:rPr sz="1300" spc="10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и</a:t>
            </a:r>
            <a:r>
              <a:rPr sz="1300" spc="-5" dirty="0">
                <a:latin typeface="Calibri"/>
                <a:cs typeface="Calibri"/>
              </a:rPr>
              <a:t> 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ных</a:t>
            </a:r>
            <a:r>
              <a:rPr sz="1300" spc="20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м</a:t>
            </a:r>
            <a:r>
              <a:rPr sz="1300" spc="-35" dirty="0">
                <a:latin typeface="Calibri"/>
                <a:cs typeface="Calibri"/>
              </a:rPr>
              <a:t>е</a:t>
            </a:r>
            <a:r>
              <a:rPr sz="1300" spc="-20" dirty="0">
                <a:latin typeface="Calibri"/>
                <a:cs typeface="Calibri"/>
              </a:rPr>
              <a:t>ж</a:t>
            </a:r>
            <a:r>
              <a:rPr sz="1300" spc="-10" dirty="0">
                <a:latin typeface="Calibri"/>
                <a:cs typeface="Calibri"/>
              </a:rPr>
              <a:t>б</a:t>
            </a:r>
            <a:r>
              <a:rPr sz="1300" spc="-50" dirty="0">
                <a:latin typeface="Calibri"/>
                <a:cs typeface="Calibri"/>
              </a:rPr>
              <a:t>ю</a:t>
            </a:r>
            <a:r>
              <a:rPr sz="1300" spc="-10" dirty="0">
                <a:latin typeface="Calibri"/>
                <a:cs typeface="Calibri"/>
              </a:rPr>
              <a:t>д</a:t>
            </a:r>
            <a:r>
              <a:rPr sz="1300" spc="-35" dirty="0">
                <a:latin typeface="Calibri"/>
                <a:cs typeface="Calibri"/>
              </a:rPr>
              <a:t>ж</a:t>
            </a:r>
            <a:r>
              <a:rPr sz="1300" spc="-10" dirty="0">
                <a:latin typeface="Calibri"/>
                <a:cs typeface="Calibri"/>
              </a:rPr>
              <a:t>етных</a:t>
            </a:r>
            <a:r>
              <a:rPr sz="1300" spc="20" dirty="0">
                <a:latin typeface="Calibri"/>
                <a:cs typeface="Calibri"/>
              </a:rPr>
              <a:t> </a:t>
            </a:r>
            <a:r>
              <a:rPr sz="1300" spc="-5" dirty="0">
                <a:latin typeface="Calibri"/>
                <a:cs typeface="Calibri"/>
              </a:rPr>
              <a:t>тр</a:t>
            </a:r>
            <a:r>
              <a:rPr sz="1300" spc="-10" dirty="0">
                <a:latin typeface="Calibri"/>
                <a:cs typeface="Calibri"/>
              </a:rPr>
              <a:t>а</a:t>
            </a:r>
            <a:r>
              <a:rPr sz="1300" spc="-5" dirty="0">
                <a:latin typeface="Calibri"/>
                <a:cs typeface="Calibri"/>
              </a:rPr>
              <a:t>н</a:t>
            </a:r>
            <a:r>
              <a:rPr sz="1300" spc="-10" dirty="0">
                <a:latin typeface="Calibri"/>
                <a:cs typeface="Calibri"/>
              </a:rPr>
              <a:t>сфер</a:t>
            </a:r>
            <a:r>
              <a:rPr sz="1300" spc="-15" dirty="0">
                <a:latin typeface="Calibri"/>
                <a:cs typeface="Calibri"/>
              </a:rPr>
              <a:t>т</a:t>
            </a:r>
            <a:r>
              <a:rPr sz="1300" spc="-10" dirty="0">
                <a:latin typeface="Calibri"/>
                <a:cs typeface="Calibri"/>
              </a:rPr>
              <a:t>ов</a:t>
            </a:r>
            <a:r>
              <a:rPr sz="1300" spc="15" dirty="0">
                <a:latin typeface="Calibri"/>
                <a:cs typeface="Calibri"/>
              </a:rPr>
              <a:t> 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з</a:t>
            </a:r>
            <a:r>
              <a:rPr sz="1300" spc="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краево</a:t>
            </a:r>
            <a:r>
              <a:rPr sz="1300" spc="-25" dirty="0">
                <a:latin typeface="Calibri"/>
                <a:cs typeface="Calibri"/>
              </a:rPr>
              <a:t>г</a:t>
            </a:r>
            <a:r>
              <a:rPr sz="1300" spc="-10" dirty="0">
                <a:latin typeface="Calibri"/>
                <a:cs typeface="Calibri"/>
              </a:rPr>
              <a:t>о</a:t>
            </a:r>
            <a:r>
              <a:rPr sz="1300" spc="30" dirty="0">
                <a:latin typeface="Calibri"/>
                <a:cs typeface="Calibri"/>
              </a:rPr>
              <a:t> </a:t>
            </a:r>
            <a:r>
              <a:rPr sz="1300" spc="-20" dirty="0">
                <a:latin typeface="Calibri"/>
                <a:cs typeface="Calibri"/>
              </a:rPr>
              <a:t>ф</a:t>
            </a:r>
            <a:r>
              <a:rPr sz="1300" spc="-10" dirty="0">
                <a:latin typeface="Calibri"/>
                <a:cs typeface="Calibri"/>
              </a:rPr>
              <a:t>онда;</a:t>
            </a:r>
            <a:endParaRPr sz="1300" dirty="0">
              <a:latin typeface="Calibri"/>
              <a:cs typeface="Calibri"/>
            </a:endParaRPr>
          </a:p>
          <a:p>
            <a:pPr marL="190500" marR="740410" indent="-177800">
              <a:lnSpc>
                <a:spcPct val="100000"/>
              </a:lnSpc>
              <a:buFont typeface="Wingdings"/>
              <a:buChar char=""/>
              <a:tabLst>
                <a:tab pos="191135" algn="l"/>
              </a:tabLst>
            </a:pPr>
            <a:r>
              <a:rPr sz="1300" spc="-30" dirty="0">
                <a:latin typeface="Calibri"/>
                <a:cs typeface="Calibri"/>
              </a:rPr>
              <a:t>д</a:t>
            </a:r>
            <a:r>
              <a:rPr sz="1300" spc="-25" dirty="0">
                <a:latin typeface="Calibri"/>
                <a:cs typeface="Calibri"/>
              </a:rPr>
              <a:t>о</a:t>
            </a:r>
            <a:r>
              <a:rPr sz="1300" spc="-35" dirty="0">
                <a:latin typeface="Calibri"/>
                <a:cs typeface="Calibri"/>
              </a:rPr>
              <a:t>х</a:t>
            </a:r>
            <a:r>
              <a:rPr sz="1300" spc="-45" dirty="0">
                <a:latin typeface="Calibri"/>
                <a:cs typeface="Calibri"/>
              </a:rPr>
              <a:t>о</a:t>
            </a:r>
            <a:r>
              <a:rPr sz="1300" spc="-10" dirty="0">
                <a:latin typeface="Calibri"/>
                <a:cs typeface="Calibri"/>
              </a:rPr>
              <a:t>ды</a:t>
            </a:r>
            <a:r>
              <a:rPr sz="1300" dirty="0">
                <a:latin typeface="Calibri"/>
                <a:cs typeface="Calibri"/>
              </a:rPr>
              <a:t> </a:t>
            </a:r>
            <a:r>
              <a:rPr sz="1300" spc="-25" dirty="0">
                <a:latin typeface="Calibri"/>
                <a:cs typeface="Calibri"/>
              </a:rPr>
              <a:t>о</a:t>
            </a:r>
            <a:r>
              <a:rPr sz="1300" spc="-5" dirty="0">
                <a:latin typeface="Calibri"/>
                <a:cs typeface="Calibri"/>
              </a:rPr>
              <a:t>т</a:t>
            </a:r>
            <a:r>
              <a:rPr sz="1300" spc="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э</a:t>
            </a:r>
            <a:r>
              <a:rPr sz="1300" spc="-25" dirty="0">
                <a:latin typeface="Calibri"/>
                <a:cs typeface="Calibri"/>
              </a:rPr>
              <a:t>к</a:t>
            </a:r>
            <a:r>
              <a:rPr sz="1300" spc="-10" dirty="0">
                <a:latin typeface="Calibri"/>
                <a:cs typeface="Calibri"/>
              </a:rPr>
              <a:t>сплуа</a:t>
            </a:r>
            <a:r>
              <a:rPr sz="1300" dirty="0">
                <a:latin typeface="Calibri"/>
                <a:cs typeface="Calibri"/>
              </a:rPr>
              <a:t>т</a:t>
            </a:r>
            <a:r>
              <a:rPr sz="1300" spc="-10" dirty="0">
                <a:latin typeface="Calibri"/>
                <a:cs typeface="Calibri"/>
              </a:rPr>
              <a:t>ац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и</a:t>
            </a:r>
            <a:r>
              <a:rPr sz="1300" spc="10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и</a:t>
            </a:r>
            <a:r>
              <a:rPr sz="1300" spc="-5" dirty="0">
                <a:latin typeface="Calibri"/>
                <a:cs typeface="Calibri"/>
              </a:rPr>
              <a:t> 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сп</a:t>
            </a:r>
            <a:r>
              <a:rPr sz="1300" spc="-35" dirty="0">
                <a:latin typeface="Calibri"/>
                <a:cs typeface="Calibri"/>
              </a:rPr>
              <a:t>о</a:t>
            </a:r>
            <a:r>
              <a:rPr sz="1300" spc="-10" dirty="0">
                <a:latin typeface="Calibri"/>
                <a:cs typeface="Calibri"/>
              </a:rPr>
              <a:t>льзова</a:t>
            </a:r>
            <a:r>
              <a:rPr sz="1300" spc="-5" dirty="0">
                <a:latin typeface="Calibri"/>
                <a:cs typeface="Calibri"/>
              </a:rPr>
              <a:t>н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я</a:t>
            </a:r>
            <a:r>
              <a:rPr sz="1300" spc="25" dirty="0">
                <a:latin typeface="Calibri"/>
                <a:cs typeface="Calibri"/>
              </a:rPr>
              <a:t> 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25" dirty="0">
                <a:latin typeface="Calibri"/>
                <a:cs typeface="Calibri"/>
              </a:rPr>
              <a:t>м</a:t>
            </a:r>
            <a:r>
              <a:rPr sz="1300" spc="-10" dirty="0">
                <a:latin typeface="Calibri"/>
                <a:cs typeface="Calibri"/>
              </a:rPr>
              <a:t>у</a:t>
            </a:r>
            <a:r>
              <a:rPr sz="1300" spc="-25" dirty="0">
                <a:latin typeface="Calibri"/>
                <a:cs typeface="Calibri"/>
              </a:rPr>
              <a:t>щ</a:t>
            </a:r>
            <a:r>
              <a:rPr sz="1300" spc="-10" dirty="0">
                <a:latin typeface="Calibri"/>
                <a:cs typeface="Calibri"/>
              </a:rPr>
              <a:t>е</a:t>
            </a:r>
            <a:r>
              <a:rPr sz="1300" spc="-5" dirty="0">
                <a:latin typeface="Calibri"/>
                <a:cs typeface="Calibri"/>
              </a:rPr>
              <a:t>с</a:t>
            </a:r>
            <a:r>
              <a:rPr sz="1300" spc="-10" dirty="0">
                <a:latin typeface="Calibri"/>
                <a:cs typeface="Calibri"/>
              </a:rPr>
              <a:t>тва</a:t>
            </a:r>
            <a:r>
              <a:rPr sz="1300" spc="1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а</a:t>
            </a:r>
            <a:r>
              <a:rPr sz="1300" spc="-5" dirty="0">
                <a:latin typeface="Calibri"/>
                <a:cs typeface="Calibri"/>
              </a:rPr>
              <a:t>в</a:t>
            </a:r>
            <a:r>
              <a:rPr sz="1300" spc="-15" dirty="0">
                <a:latin typeface="Calibri"/>
                <a:cs typeface="Calibri"/>
              </a:rPr>
              <a:t>т</a:t>
            </a:r>
            <a:r>
              <a:rPr sz="1300" spc="-10" dirty="0">
                <a:latin typeface="Calibri"/>
                <a:cs typeface="Calibri"/>
              </a:rPr>
              <a:t>омо</a:t>
            </a:r>
            <a:r>
              <a:rPr sz="1300" spc="-5" dirty="0">
                <a:latin typeface="Calibri"/>
                <a:cs typeface="Calibri"/>
              </a:rPr>
              <a:t>б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льных</a:t>
            </a:r>
            <a:r>
              <a:rPr sz="1300" spc="5" dirty="0">
                <a:latin typeface="Calibri"/>
                <a:cs typeface="Calibri"/>
              </a:rPr>
              <a:t> </a:t>
            </a:r>
            <a:r>
              <a:rPr sz="1300" spc="-30" dirty="0">
                <a:latin typeface="Calibri"/>
                <a:cs typeface="Calibri"/>
              </a:rPr>
              <a:t>д</a:t>
            </a:r>
            <a:r>
              <a:rPr sz="1300" spc="-10" dirty="0">
                <a:latin typeface="Calibri"/>
                <a:cs typeface="Calibri"/>
              </a:rPr>
              <a:t>орог</a:t>
            </a:r>
            <a:r>
              <a:rPr sz="1300" spc="-5" dirty="0">
                <a:latin typeface="Calibri"/>
                <a:cs typeface="Calibri"/>
              </a:rPr>
              <a:t> </a:t>
            </a:r>
            <a:r>
              <a:rPr sz="1300" spc="-25" dirty="0">
                <a:latin typeface="Calibri"/>
                <a:cs typeface="Calibri"/>
              </a:rPr>
              <a:t>м</a:t>
            </a:r>
            <a:r>
              <a:rPr sz="1300" spc="-10" dirty="0">
                <a:latin typeface="Calibri"/>
                <a:cs typeface="Calibri"/>
              </a:rPr>
              <a:t>уни</a:t>
            </a:r>
            <a:r>
              <a:rPr sz="1300" spc="-20" dirty="0">
                <a:latin typeface="Calibri"/>
                <a:cs typeface="Calibri"/>
              </a:rPr>
              <a:t>ци</a:t>
            </a:r>
            <a:r>
              <a:rPr sz="1300" spc="-10" dirty="0">
                <a:latin typeface="Calibri"/>
                <a:cs typeface="Calibri"/>
              </a:rPr>
              <a:t>пально</a:t>
            </a:r>
            <a:r>
              <a:rPr sz="1300" spc="-25" dirty="0">
                <a:latin typeface="Calibri"/>
                <a:cs typeface="Calibri"/>
              </a:rPr>
              <a:t>г</a:t>
            </a:r>
            <a:r>
              <a:rPr sz="1300" spc="-10" dirty="0">
                <a:latin typeface="Calibri"/>
                <a:cs typeface="Calibri"/>
              </a:rPr>
              <a:t>о</a:t>
            </a:r>
            <a:r>
              <a:rPr sz="1300" spc="30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р</a:t>
            </a:r>
            <a:r>
              <a:rPr sz="1300" spc="-5" dirty="0">
                <a:latin typeface="Calibri"/>
                <a:cs typeface="Calibri"/>
              </a:rPr>
              <a:t>а</a:t>
            </a:r>
            <a:r>
              <a:rPr sz="1300" spc="-20" dirty="0">
                <a:latin typeface="Calibri"/>
                <a:cs typeface="Calibri"/>
              </a:rPr>
              <a:t>й</a:t>
            </a:r>
            <a:r>
              <a:rPr sz="1300" spc="-10" dirty="0">
                <a:latin typeface="Calibri"/>
                <a:cs typeface="Calibri"/>
              </a:rPr>
              <a:t>он</a:t>
            </a:r>
            <a:r>
              <a:rPr sz="1300" spc="-5" dirty="0">
                <a:latin typeface="Calibri"/>
                <a:cs typeface="Calibri"/>
              </a:rPr>
              <a:t>а;</a:t>
            </a:r>
            <a:endParaRPr sz="1300" dirty="0">
              <a:latin typeface="Calibri"/>
              <a:cs typeface="Calibri"/>
            </a:endParaRPr>
          </a:p>
          <a:p>
            <a:pPr marL="190500" marR="140970" indent="-177800">
              <a:lnSpc>
                <a:spcPct val="100000"/>
              </a:lnSpc>
              <a:buFont typeface="Wingdings"/>
              <a:buChar char=""/>
              <a:tabLst>
                <a:tab pos="191135" algn="l"/>
              </a:tabLst>
            </a:pPr>
            <a:r>
              <a:rPr sz="1300" spc="-10" dirty="0">
                <a:latin typeface="Calibri"/>
                <a:cs typeface="Calibri"/>
              </a:rPr>
              <a:t>н</a:t>
            </a:r>
            <a:r>
              <a:rPr sz="1300" spc="-20" dirty="0">
                <a:latin typeface="Calibri"/>
                <a:cs typeface="Calibri"/>
              </a:rPr>
              <a:t>е</a:t>
            </a:r>
            <a:r>
              <a:rPr sz="1300" spc="-10" dirty="0">
                <a:latin typeface="Calibri"/>
                <a:cs typeface="Calibri"/>
              </a:rPr>
              <a:t>ус</a:t>
            </a:r>
            <a:r>
              <a:rPr sz="1300" spc="-15" dirty="0">
                <a:latin typeface="Calibri"/>
                <a:cs typeface="Calibri"/>
              </a:rPr>
              <a:t>т</a:t>
            </a:r>
            <a:r>
              <a:rPr sz="1300" spc="-10" dirty="0">
                <a:latin typeface="Calibri"/>
                <a:cs typeface="Calibri"/>
              </a:rPr>
              <a:t>о</a:t>
            </a:r>
            <a:r>
              <a:rPr sz="1300" spc="-15" dirty="0">
                <a:latin typeface="Calibri"/>
                <a:cs typeface="Calibri"/>
              </a:rPr>
              <a:t>й</a:t>
            </a:r>
            <a:r>
              <a:rPr sz="1300" spc="-10" dirty="0">
                <a:latin typeface="Calibri"/>
                <a:cs typeface="Calibri"/>
              </a:rPr>
              <a:t>ки</a:t>
            </a:r>
            <a:r>
              <a:rPr sz="1300" spc="-5" dirty="0">
                <a:latin typeface="Calibri"/>
                <a:cs typeface="Calibri"/>
              </a:rPr>
              <a:t> (штр</a:t>
            </a:r>
            <a:r>
              <a:rPr sz="1300" spc="-10" dirty="0">
                <a:latin typeface="Calibri"/>
                <a:cs typeface="Calibri"/>
              </a:rPr>
              <a:t>афы</a:t>
            </a:r>
            <a:r>
              <a:rPr sz="1300" spc="1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и</a:t>
            </a:r>
            <a:r>
              <a:rPr sz="1300" spc="-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пени)</a:t>
            </a:r>
            <a:r>
              <a:rPr sz="1300" spc="1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за</a:t>
            </a:r>
            <a:r>
              <a:rPr sz="1300" spc="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не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сп</a:t>
            </a:r>
            <a:r>
              <a:rPr sz="1300" spc="-35" dirty="0">
                <a:latin typeface="Calibri"/>
                <a:cs typeface="Calibri"/>
              </a:rPr>
              <a:t>о</a:t>
            </a:r>
            <a:r>
              <a:rPr sz="1300" spc="-10" dirty="0">
                <a:latin typeface="Calibri"/>
                <a:cs typeface="Calibri"/>
              </a:rPr>
              <a:t>лнение</a:t>
            </a:r>
            <a:r>
              <a:rPr sz="1300" spc="40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о</a:t>
            </a:r>
            <a:r>
              <a:rPr sz="1300" spc="-5" dirty="0">
                <a:latin typeface="Calibri"/>
                <a:cs typeface="Calibri"/>
              </a:rPr>
              <a:t>б</a:t>
            </a:r>
            <a:r>
              <a:rPr sz="1300" spc="-10" dirty="0">
                <a:latin typeface="Calibri"/>
                <a:cs typeface="Calibri"/>
              </a:rPr>
              <a:t>яза</a:t>
            </a:r>
            <a:r>
              <a:rPr sz="1300" spc="-15" dirty="0">
                <a:latin typeface="Calibri"/>
                <a:cs typeface="Calibri"/>
              </a:rPr>
              <a:t>т</a:t>
            </a:r>
            <a:r>
              <a:rPr sz="1300" spc="-35" dirty="0">
                <a:latin typeface="Calibri"/>
                <a:cs typeface="Calibri"/>
              </a:rPr>
              <a:t>е</a:t>
            </a:r>
            <a:r>
              <a:rPr sz="1300" spc="-10" dirty="0">
                <a:latin typeface="Calibri"/>
                <a:cs typeface="Calibri"/>
              </a:rPr>
              <a:t>льств</a:t>
            </a:r>
            <a:r>
              <a:rPr sz="1300" spc="-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в</a:t>
            </a:r>
            <a:r>
              <a:rPr sz="1300" spc="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о</a:t>
            </a:r>
            <a:r>
              <a:rPr sz="1300" spc="-30" dirty="0">
                <a:latin typeface="Calibri"/>
                <a:cs typeface="Calibri"/>
              </a:rPr>
              <a:t>б</a:t>
            </a:r>
            <a:r>
              <a:rPr sz="1300" spc="-10" dirty="0">
                <a:latin typeface="Calibri"/>
                <a:cs typeface="Calibri"/>
              </a:rPr>
              <a:t>ла</a:t>
            </a:r>
            <a:r>
              <a:rPr sz="1300" spc="-5" dirty="0">
                <a:latin typeface="Calibri"/>
                <a:cs typeface="Calibri"/>
              </a:rPr>
              <a:t>с</a:t>
            </a:r>
            <a:r>
              <a:rPr sz="1300" spc="-10" dirty="0">
                <a:latin typeface="Calibri"/>
                <a:cs typeface="Calibri"/>
              </a:rPr>
              <a:t>ти</a:t>
            </a:r>
            <a:r>
              <a:rPr sz="1300" dirty="0">
                <a:latin typeface="Calibri"/>
                <a:cs typeface="Calibri"/>
              </a:rPr>
              <a:t> 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сп</a:t>
            </a:r>
            <a:r>
              <a:rPr sz="1300" spc="-35" dirty="0">
                <a:latin typeface="Calibri"/>
                <a:cs typeface="Calibri"/>
              </a:rPr>
              <a:t>о</a:t>
            </a:r>
            <a:r>
              <a:rPr sz="1300" spc="-10" dirty="0">
                <a:latin typeface="Calibri"/>
                <a:cs typeface="Calibri"/>
              </a:rPr>
              <a:t>льзова</a:t>
            </a:r>
            <a:r>
              <a:rPr sz="1300" spc="-5" dirty="0">
                <a:latin typeface="Calibri"/>
                <a:cs typeface="Calibri"/>
              </a:rPr>
              <a:t>н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я</a:t>
            </a:r>
            <a:r>
              <a:rPr sz="1300" spc="-5" dirty="0">
                <a:latin typeface="Calibri"/>
                <a:cs typeface="Calibri"/>
              </a:rPr>
              <a:t> ав</a:t>
            </a:r>
            <a:r>
              <a:rPr sz="1300" spc="-15" dirty="0">
                <a:latin typeface="Calibri"/>
                <a:cs typeface="Calibri"/>
              </a:rPr>
              <a:t>т</a:t>
            </a:r>
            <a:r>
              <a:rPr sz="1300" spc="-10" dirty="0">
                <a:latin typeface="Calibri"/>
                <a:cs typeface="Calibri"/>
              </a:rPr>
              <a:t>омо</a:t>
            </a:r>
            <a:r>
              <a:rPr sz="1300" spc="-5" dirty="0">
                <a:latin typeface="Calibri"/>
                <a:cs typeface="Calibri"/>
              </a:rPr>
              <a:t>б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льных</a:t>
            </a:r>
            <a:r>
              <a:rPr sz="1300" spc="-5" dirty="0">
                <a:latin typeface="Calibri"/>
                <a:cs typeface="Calibri"/>
              </a:rPr>
              <a:t> </a:t>
            </a:r>
            <a:r>
              <a:rPr sz="1300" spc="-30" dirty="0">
                <a:latin typeface="Calibri"/>
                <a:cs typeface="Calibri"/>
              </a:rPr>
              <a:t>д</a:t>
            </a:r>
            <a:r>
              <a:rPr sz="1300" spc="-10" dirty="0">
                <a:latin typeface="Calibri"/>
                <a:cs typeface="Calibri"/>
              </a:rPr>
              <a:t>орог;</a:t>
            </a:r>
            <a:endParaRPr sz="1300" dirty="0">
              <a:latin typeface="Calibri"/>
              <a:cs typeface="Calibri"/>
            </a:endParaRPr>
          </a:p>
          <a:p>
            <a:pPr marL="190500" marR="455295" indent="-177800">
              <a:lnSpc>
                <a:spcPct val="100000"/>
              </a:lnSpc>
              <a:buFont typeface="Wingdings"/>
              <a:buChar char=""/>
              <a:tabLst>
                <a:tab pos="227965" algn="l"/>
              </a:tabLst>
            </a:pPr>
            <a:r>
              <a:rPr sz="1300" spc="-10" dirty="0">
                <a:latin typeface="Calibri"/>
                <a:cs typeface="Calibri"/>
              </a:rPr>
              <a:t>бе</a:t>
            </a:r>
            <a:r>
              <a:rPr sz="1300" spc="-5" dirty="0">
                <a:latin typeface="Calibri"/>
                <a:cs typeface="Calibri"/>
              </a:rPr>
              <a:t>з</a:t>
            </a:r>
            <a:r>
              <a:rPr sz="1300" spc="-10" dirty="0">
                <a:latin typeface="Calibri"/>
                <a:cs typeface="Calibri"/>
              </a:rPr>
              <a:t>возм</a:t>
            </a:r>
            <a:r>
              <a:rPr sz="1300" spc="-5" dirty="0">
                <a:latin typeface="Calibri"/>
                <a:cs typeface="Calibri"/>
              </a:rPr>
              <a:t>е</a:t>
            </a:r>
            <a:r>
              <a:rPr sz="1300" spc="-20" dirty="0">
                <a:latin typeface="Calibri"/>
                <a:cs typeface="Calibri"/>
              </a:rPr>
              <a:t>з</a:t>
            </a:r>
            <a:r>
              <a:rPr sz="1300" spc="-10" dirty="0">
                <a:latin typeface="Calibri"/>
                <a:cs typeface="Calibri"/>
              </a:rPr>
              <a:t>дные</a:t>
            </a:r>
            <a:r>
              <a:rPr sz="1300" spc="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поступления</a:t>
            </a:r>
            <a:r>
              <a:rPr sz="1300" spc="20" dirty="0">
                <a:latin typeface="Calibri"/>
                <a:cs typeface="Calibri"/>
              </a:rPr>
              <a:t> </a:t>
            </a:r>
            <a:r>
              <a:rPr sz="1300" spc="-25" dirty="0">
                <a:latin typeface="Calibri"/>
                <a:cs typeface="Calibri"/>
              </a:rPr>
              <a:t>о</a:t>
            </a:r>
            <a:r>
              <a:rPr sz="1300" spc="-5" dirty="0">
                <a:latin typeface="Calibri"/>
                <a:cs typeface="Calibri"/>
              </a:rPr>
              <a:t>т</a:t>
            </a:r>
            <a:r>
              <a:rPr sz="1300" spc="5" dirty="0">
                <a:latin typeface="Calibri"/>
                <a:cs typeface="Calibri"/>
              </a:rPr>
              <a:t> </a:t>
            </a:r>
            <a:r>
              <a:rPr sz="1300" spc="-20" dirty="0">
                <a:latin typeface="Calibri"/>
                <a:cs typeface="Calibri"/>
              </a:rPr>
              <a:t>фи</a:t>
            </a:r>
            <a:r>
              <a:rPr sz="1300" spc="-10" dirty="0">
                <a:latin typeface="Calibri"/>
                <a:cs typeface="Calibri"/>
              </a:rPr>
              <a:t>зических</a:t>
            </a:r>
            <a:r>
              <a:rPr sz="1300" spc="1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и</a:t>
            </a:r>
            <a:r>
              <a:rPr sz="1300" spc="10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юр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д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че</a:t>
            </a:r>
            <a:r>
              <a:rPr sz="1300" spc="-5" dirty="0">
                <a:latin typeface="Calibri"/>
                <a:cs typeface="Calibri"/>
              </a:rPr>
              <a:t>с</a:t>
            </a:r>
            <a:r>
              <a:rPr sz="1300" spc="-10" dirty="0">
                <a:latin typeface="Calibri"/>
                <a:cs typeface="Calibri"/>
              </a:rPr>
              <a:t>к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х</a:t>
            </a:r>
            <a:r>
              <a:rPr sz="1300" spc="15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л</a:t>
            </a:r>
            <a:r>
              <a:rPr sz="1300" spc="-20" dirty="0">
                <a:latin typeface="Calibri"/>
                <a:cs typeface="Calibri"/>
              </a:rPr>
              <a:t>и</a:t>
            </a:r>
            <a:r>
              <a:rPr sz="1300" spc="-10" dirty="0">
                <a:latin typeface="Calibri"/>
                <a:cs typeface="Calibri"/>
              </a:rPr>
              <a:t>ц</a:t>
            </a:r>
            <a:r>
              <a:rPr sz="1300" spc="10" dirty="0">
                <a:latin typeface="Calibri"/>
                <a:cs typeface="Calibri"/>
              </a:rPr>
              <a:t> </a:t>
            </a:r>
            <a:r>
              <a:rPr sz="1300" spc="-10" dirty="0">
                <a:latin typeface="Calibri"/>
                <a:cs typeface="Calibri"/>
              </a:rPr>
              <a:t>на</a:t>
            </a:r>
            <a:r>
              <a:rPr sz="1300" spc="20" dirty="0">
                <a:latin typeface="Calibri"/>
                <a:cs typeface="Calibri"/>
              </a:rPr>
              <a:t> </a:t>
            </a:r>
            <a:r>
              <a:rPr sz="1300" spc="-20" dirty="0">
                <a:latin typeface="Calibri"/>
                <a:cs typeface="Calibri"/>
              </a:rPr>
              <a:t>фи</a:t>
            </a:r>
            <a:r>
              <a:rPr sz="1300" spc="-10" dirty="0">
                <a:latin typeface="Calibri"/>
                <a:cs typeface="Calibri"/>
              </a:rPr>
              <a:t>н</a:t>
            </a:r>
            <a:r>
              <a:rPr sz="1300" spc="-5" dirty="0">
                <a:latin typeface="Calibri"/>
                <a:cs typeface="Calibri"/>
              </a:rPr>
              <a:t>а</a:t>
            </a:r>
            <a:r>
              <a:rPr sz="1300" spc="-10" dirty="0">
                <a:latin typeface="Calibri"/>
                <a:cs typeface="Calibri"/>
              </a:rPr>
              <a:t>н</a:t>
            </a:r>
            <a:r>
              <a:rPr sz="1300" spc="-5" dirty="0">
                <a:latin typeface="Calibri"/>
                <a:cs typeface="Calibri"/>
              </a:rPr>
              <a:t>с</a:t>
            </a:r>
            <a:r>
              <a:rPr sz="1300" spc="-10" dirty="0">
                <a:latin typeface="Calibri"/>
                <a:cs typeface="Calibri"/>
              </a:rPr>
              <a:t>овое</a:t>
            </a:r>
            <a:r>
              <a:rPr sz="1300" spc="-5" dirty="0">
                <a:latin typeface="Calibri"/>
                <a:cs typeface="Calibri"/>
              </a:rPr>
              <a:t> об</a:t>
            </a:r>
            <a:r>
              <a:rPr sz="1300" spc="-10" dirty="0">
                <a:latin typeface="Calibri"/>
                <a:cs typeface="Calibri"/>
              </a:rPr>
              <a:t>е</a:t>
            </a:r>
            <a:r>
              <a:rPr sz="1300" spc="-5" dirty="0">
                <a:latin typeface="Calibri"/>
                <a:cs typeface="Calibri"/>
              </a:rPr>
              <a:t>с</a:t>
            </a:r>
            <a:r>
              <a:rPr sz="1300" spc="-10" dirty="0">
                <a:latin typeface="Calibri"/>
                <a:cs typeface="Calibri"/>
              </a:rPr>
              <a:t>печ</a:t>
            </a:r>
            <a:r>
              <a:rPr sz="1300" spc="-5" dirty="0">
                <a:latin typeface="Calibri"/>
                <a:cs typeface="Calibri"/>
              </a:rPr>
              <a:t>е</a:t>
            </a:r>
            <a:r>
              <a:rPr sz="1300" spc="-10" dirty="0">
                <a:latin typeface="Calibri"/>
                <a:cs typeface="Calibri"/>
              </a:rPr>
              <a:t>ние</a:t>
            </a:r>
            <a:r>
              <a:rPr sz="1300" spc="5" dirty="0">
                <a:latin typeface="Calibri"/>
                <a:cs typeface="Calibri"/>
              </a:rPr>
              <a:t> </a:t>
            </a:r>
            <a:r>
              <a:rPr sz="1300" spc="-30" dirty="0">
                <a:latin typeface="Calibri"/>
                <a:cs typeface="Calibri"/>
              </a:rPr>
              <a:t>д</a:t>
            </a:r>
            <a:r>
              <a:rPr sz="1300" spc="-10" dirty="0">
                <a:latin typeface="Calibri"/>
                <a:cs typeface="Calibri"/>
              </a:rPr>
              <a:t>ор</a:t>
            </a:r>
            <a:r>
              <a:rPr sz="1300" spc="-25" dirty="0">
                <a:latin typeface="Calibri"/>
                <a:cs typeface="Calibri"/>
              </a:rPr>
              <a:t>о</a:t>
            </a:r>
            <a:r>
              <a:rPr sz="1300" spc="-20" dirty="0">
                <a:latin typeface="Calibri"/>
                <a:cs typeface="Calibri"/>
              </a:rPr>
              <a:t>ж</a:t>
            </a:r>
            <a:r>
              <a:rPr sz="1300" spc="-10" dirty="0">
                <a:latin typeface="Calibri"/>
                <a:cs typeface="Calibri"/>
              </a:rPr>
              <a:t>ной</a:t>
            </a:r>
            <a:r>
              <a:rPr sz="1300" spc="35" dirty="0">
                <a:latin typeface="Calibri"/>
                <a:cs typeface="Calibri"/>
              </a:rPr>
              <a:t> </a:t>
            </a:r>
            <a:r>
              <a:rPr sz="1300" spc="-30" dirty="0">
                <a:latin typeface="Calibri"/>
                <a:cs typeface="Calibri"/>
              </a:rPr>
              <a:t>д</a:t>
            </a:r>
            <a:r>
              <a:rPr sz="1300" spc="-10" dirty="0">
                <a:latin typeface="Calibri"/>
                <a:cs typeface="Calibri"/>
              </a:rPr>
              <a:t>ея</a:t>
            </a:r>
            <a:r>
              <a:rPr sz="1300" spc="-15" dirty="0">
                <a:latin typeface="Calibri"/>
                <a:cs typeface="Calibri"/>
              </a:rPr>
              <a:t>т</a:t>
            </a:r>
            <a:r>
              <a:rPr sz="1300" spc="-35" dirty="0">
                <a:latin typeface="Calibri"/>
                <a:cs typeface="Calibri"/>
              </a:rPr>
              <a:t>е</a:t>
            </a:r>
            <a:r>
              <a:rPr sz="1300" spc="-10" dirty="0">
                <a:latin typeface="Calibri"/>
                <a:cs typeface="Calibri"/>
              </a:rPr>
              <a:t>льности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5920" y="6867545"/>
            <a:ext cx="606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Основными источниками финансирования </a:t>
            </a:r>
            <a:b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муниципальных дорожных фондов являются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object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632912"/>
              </p:ext>
            </p:extLst>
          </p:nvPr>
        </p:nvGraphicFramePr>
        <p:xfrm>
          <a:off x="427581" y="971600"/>
          <a:ext cx="6239616" cy="4415402"/>
        </p:xfrm>
        <a:graphic>
          <a:graphicData uri="http://schemas.openxmlformats.org/drawingml/2006/table">
            <a:tbl>
              <a:tblPr firstRow="1" lastRow="1" bandRow="1">
                <a:tableStyleId>{08FB837D-C827-4EFA-A057-4D05807E0F7C}</a:tableStyleId>
              </a:tblPr>
              <a:tblGrid>
                <a:gridCol w="2664296"/>
                <a:gridCol w="898776"/>
                <a:gridCol w="809625"/>
                <a:gridCol w="938225"/>
                <a:gridCol w="928694"/>
              </a:tblGrid>
              <a:tr h="442976">
                <a:tc>
                  <a:txBody>
                    <a:bodyPr/>
                    <a:lstStyle/>
                    <a:p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6205" marR="108585" algn="ctr">
                        <a:lnSpc>
                          <a:spcPct val="99100"/>
                        </a:lnSpc>
                      </a:pPr>
                      <a:r>
                        <a:rPr sz="1100" dirty="0"/>
                        <a:t>Удельный 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ес</a:t>
                      </a:r>
                      <a:r>
                        <a:rPr sz="1100" spc="-10" dirty="0"/>
                        <a:t> </a:t>
                      </a:r>
                      <a:r>
                        <a:rPr sz="1100" dirty="0"/>
                        <a:t>% </a:t>
                      </a:r>
                      <a:r>
                        <a:rPr lang="ru-RU" sz="1100" dirty="0" smtClean="0"/>
                        <a:t/>
                      </a:r>
                      <a:br>
                        <a:rPr lang="ru-RU" sz="1100" dirty="0" smtClean="0"/>
                      </a:br>
                      <a:r>
                        <a:rPr sz="1100" dirty="0" smtClean="0"/>
                        <a:t>201</a:t>
                      </a:r>
                      <a:r>
                        <a:rPr lang="ru-RU" sz="1100" dirty="0" smtClean="0"/>
                        <a:t>8</a:t>
                      </a:r>
                      <a:r>
                        <a:rPr sz="1100" spc="-25" dirty="0" smtClean="0"/>
                        <a:t> </a:t>
                      </a:r>
                      <a:r>
                        <a:rPr sz="1100" dirty="0" err="1" smtClean="0"/>
                        <a:t>год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sz="1100" dirty="0"/>
                        <a:t>Удельный 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ес</a:t>
                      </a:r>
                      <a:r>
                        <a:rPr sz="1100" spc="-10" dirty="0"/>
                        <a:t> </a:t>
                      </a:r>
                      <a:r>
                        <a:rPr sz="1100" dirty="0"/>
                        <a:t>% </a:t>
                      </a:r>
                      <a:r>
                        <a:rPr lang="ru-RU" sz="1100" dirty="0" smtClean="0"/>
                        <a:t/>
                      </a:r>
                      <a:br>
                        <a:rPr lang="ru-RU" sz="1100" dirty="0" smtClean="0"/>
                      </a:br>
                      <a:r>
                        <a:rPr sz="1100" dirty="0" smtClean="0"/>
                        <a:t>20</a:t>
                      </a:r>
                      <a:r>
                        <a:rPr lang="ru-RU" sz="1100" dirty="0" smtClean="0"/>
                        <a:t>19</a:t>
                      </a:r>
                      <a:r>
                        <a:rPr sz="1100" spc="-25" dirty="0" smtClean="0"/>
                        <a:t> </a:t>
                      </a:r>
                      <a:r>
                        <a:rPr sz="1100" dirty="0"/>
                        <a:t>год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Удельный вес %</a:t>
                      </a:r>
                    </a:p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2020 год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Удельный вес %</a:t>
                      </a:r>
                    </a:p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2021 год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1100" b="1" spc="5" dirty="0"/>
                        <a:t>Н</a:t>
                      </a:r>
                      <a:r>
                        <a:rPr sz="1100" b="1" dirty="0"/>
                        <a:t>алого</a:t>
                      </a:r>
                      <a:r>
                        <a:rPr sz="1100" b="1" spc="5" dirty="0"/>
                        <a:t>в</a:t>
                      </a:r>
                      <a:r>
                        <a:rPr sz="1100" b="1" dirty="0"/>
                        <a:t>ые</a:t>
                      </a:r>
                      <a:r>
                        <a:rPr sz="1100" b="1" spc="-60" dirty="0"/>
                        <a:t> </a:t>
                      </a:r>
                      <a:r>
                        <a:rPr sz="1100" b="1" dirty="0"/>
                        <a:t>до</a:t>
                      </a:r>
                      <a:r>
                        <a:rPr sz="1100" b="1" spc="-15" dirty="0"/>
                        <a:t>х</a:t>
                      </a:r>
                      <a:r>
                        <a:rPr sz="1100" b="1" dirty="0"/>
                        <a:t>оды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latin typeface="Times New Roman"/>
                          <a:cs typeface="Times New Roman"/>
                        </a:rPr>
                        <a:t>85,4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latin typeface="Times New Roman"/>
                          <a:cs typeface="Times New Roman"/>
                        </a:rPr>
                        <a:t>88,5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latin typeface="Times New Roman"/>
                          <a:cs typeface="Times New Roman"/>
                        </a:rPr>
                        <a:t>89,3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latin typeface="Times New Roman"/>
                          <a:cs typeface="Times New Roman"/>
                        </a:rPr>
                        <a:t>89,7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Налог</a:t>
                      </a:r>
                      <a:r>
                        <a:rPr sz="1100" spc="-25" dirty="0"/>
                        <a:t> </a:t>
                      </a:r>
                      <a:r>
                        <a:rPr sz="1100" dirty="0"/>
                        <a:t>на </a:t>
                      </a:r>
                      <a:r>
                        <a:rPr sz="1100" spc="-5" dirty="0"/>
                        <a:t>п</a:t>
                      </a:r>
                      <a:r>
                        <a:rPr sz="1100" dirty="0"/>
                        <a:t>рибыль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0,3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06757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Налог</a:t>
                      </a:r>
                      <a:r>
                        <a:rPr sz="1100" spc="-25" dirty="0"/>
                        <a:t> </a:t>
                      </a:r>
                      <a:r>
                        <a:rPr sz="1100" dirty="0"/>
                        <a:t>на доходы</a:t>
                      </a:r>
                      <a:r>
                        <a:rPr sz="1100" spc="-20" dirty="0"/>
                        <a:t> </a:t>
                      </a:r>
                      <a:r>
                        <a:rPr sz="1100" dirty="0"/>
                        <a:t>с </a:t>
                      </a:r>
                      <a:r>
                        <a:rPr sz="1100" spc="5" dirty="0"/>
                        <a:t>ф</a:t>
                      </a:r>
                      <a:r>
                        <a:rPr sz="1100" dirty="0"/>
                        <a:t>и</a:t>
                      </a:r>
                      <a:r>
                        <a:rPr sz="1100" spc="-10" dirty="0"/>
                        <a:t>з</a:t>
                      </a:r>
                      <a:r>
                        <a:rPr sz="1100" dirty="0"/>
                        <a:t>и</a:t>
                      </a:r>
                      <a:r>
                        <a:rPr sz="1100" spc="-10" dirty="0"/>
                        <a:t>ч</a:t>
                      </a:r>
                      <a:r>
                        <a:rPr sz="1100" dirty="0"/>
                        <a:t>еских</a:t>
                      </a:r>
                      <a:r>
                        <a:rPr sz="1100" spc="-30" dirty="0"/>
                        <a:t> </a:t>
                      </a:r>
                      <a:r>
                        <a:rPr sz="1100" dirty="0"/>
                        <a:t>лиц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69,5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72,2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71,7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72,7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+mn-lt"/>
                          <a:cs typeface="Times New Roman"/>
                        </a:rPr>
                        <a:t>Налог, взимаемый в связи с применением упрощенной системы налогообложения</a:t>
                      </a:r>
                      <a:endParaRPr sz="1100">
                        <a:latin typeface="+mn-lt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1,5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2,1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2,2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2,1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5189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Еди</a:t>
                      </a:r>
                      <a:r>
                        <a:rPr sz="1100" spc="-10" dirty="0"/>
                        <a:t>н</a:t>
                      </a:r>
                      <a:r>
                        <a:rPr sz="1100" dirty="0"/>
                        <a:t>ый</a:t>
                      </a:r>
                      <a:r>
                        <a:rPr sz="1100" spc="-30" dirty="0"/>
                        <a:t> </a:t>
                      </a:r>
                      <a:r>
                        <a:rPr sz="1100" dirty="0"/>
                        <a:t>налог</a:t>
                      </a:r>
                      <a:r>
                        <a:rPr sz="1100" spc="-10" dirty="0"/>
                        <a:t> </a:t>
                      </a:r>
                      <a:r>
                        <a:rPr sz="1100" dirty="0"/>
                        <a:t>на 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менен</a:t>
                      </a:r>
                      <a:r>
                        <a:rPr sz="1100" spc="-5" dirty="0"/>
                        <a:t>н</a:t>
                      </a:r>
                      <a:r>
                        <a:rPr sz="1100" dirty="0"/>
                        <a:t>ый</a:t>
                      </a:r>
                      <a:r>
                        <a:rPr sz="1100" spc="-15" dirty="0"/>
                        <a:t> </a:t>
                      </a:r>
                      <a:r>
                        <a:rPr sz="1100" dirty="0"/>
                        <a:t>доход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4,6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5,0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5,4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5,2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02568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Еди</a:t>
                      </a:r>
                      <a:r>
                        <a:rPr sz="1100" spc="-10" dirty="0"/>
                        <a:t>н</a:t>
                      </a:r>
                      <a:r>
                        <a:rPr sz="1100" dirty="0"/>
                        <a:t>ый</a:t>
                      </a:r>
                      <a:r>
                        <a:rPr sz="1100" spc="-30" dirty="0"/>
                        <a:t> </a:t>
                      </a:r>
                      <a:r>
                        <a:rPr sz="1100" dirty="0"/>
                        <a:t>сельскохо</a:t>
                      </a:r>
                      <a:r>
                        <a:rPr sz="1100" spc="-5" dirty="0"/>
                        <a:t>зя</a:t>
                      </a:r>
                      <a:r>
                        <a:rPr sz="1100" dirty="0"/>
                        <a:t>йст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ен</a:t>
                      </a:r>
                      <a:r>
                        <a:rPr sz="1100" spc="-5" dirty="0"/>
                        <a:t>н</a:t>
                      </a:r>
                      <a:r>
                        <a:rPr sz="1100" dirty="0"/>
                        <a:t>ый</a:t>
                      </a:r>
                      <a:r>
                        <a:rPr sz="1100" spc="-40" dirty="0"/>
                        <a:t> </a:t>
                      </a:r>
                      <a:r>
                        <a:rPr sz="1100" dirty="0"/>
                        <a:t>налог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8,1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7,6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8,3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8,1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84528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Гос</a:t>
                      </a:r>
                      <a:r>
                        <a:rPr sz="1100" spc="-15" dirty="0"/>
                        <a:t>у</a:t>
                      </a:r>
                      <a:r>
                        <a:rPr sz="1100" dirty="0"/>
                        <a:t>дарст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ен</a:t>
                      </a:r>
                      <a:r>
                        <a:rPr sz="1100" spc="-5" dirty="0"/>
                        <a:t>н</a:t>
                      </a:r>
                      <a:r>
                        <a:rPr sz="1100" dirty="0"/>
                        <a:t>ая</a:t>
                      </a:r>
                      <a:r>
                        <a:rPr sz="1100" spc="-40" dirty="0"/>
                        <a:t> </a:t>
                      </a:r>
                      <a:r>
                        <a:rPr sz="1100" dirty="0"/>
                        <a:t>пошлина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1,4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1,4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1,5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1,4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84528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lang="ru-RU" sz="1100" dirty="0" smtClean="0"/>
                        <a:t>Прочие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5933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1100" b="1" spc="5" dirty="0"/>
                        <a:t>Н</a:t>
                      </a:r>
                      <a:r>
                        <a:rPr sz="1100" b="1" dirty="0"/>
                        <a:t>ена</a:t>
                      </a:r>
                      <a:r>
                        <a:rPr sz="1100" b="1" spc="5" dirty="0"/>
                        <a:t>л</a:t>
                      </a:r>
                      <a:r>
                        <a:rPr sz="1100" b="1" dirty="0"/>
                        <a:t>ого</a:t>
                      </a:r>
                      <a:r>
                        <a:rPr sz="1100" b="1" spc="5" dirty="0"/>
                        <a:t>в</a:t>
                      </a:r>
                      <a:r>
                        <a:rPr sz="1100" b="1" dirty="0"/>
                        <a:t>ые</a:t>
                      </a:r>
                      <a:r>
                        <a:rPr sz="1100" b="1" spc="-60" dirty="0"/>
                        <a:t> </a:t>
                      </a:r>
                      <a:r>
                        <a:rPr sz="1100" b="1" dirty="0"/>
                        <a:t>до</a:t>
                      </a:r>
                      <a:r>
                        <a:rPr sz="1100" b="1" spc="-15" dirty="0"/>
                        <a:t>х</a:t>
                      </a:r>
                      <a:r>
                        <a:rPr sz="1100" b="1" dirty="0"/>
                        <a:t>оды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latin typeface="Times New Roman"/>
                          <a:cs typeface="Times New Roman"/>
                        </a:rPr>
                        <a:t>14,6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latin typeface="Times New Roman"/>
                          <a:cs typeface="Times New Roman"/>
                        </a:rPr>
                        <a:t>11,5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latin typeface="Times New Roman"/>
                          <a:cs typeface="Times New Roman"/>
                        </a:rPr>
                        <a:t>10,7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latin typeface="Times New Roman"/>
                          <a:cs typeface="Times New Roman"/>
                        </a:rPr>
                        <a:t>10,3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22939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Аре</a:t>
                      </a:r>
                      <a:r>
                        <a:rPr sz="1100" spc="-5" dirty="0"/>
                        <a:t>н</a:t>
                      </a:r>
                      <a:r>
                        <a:rPr sz="1100" dirty="0"/>
                        <a:t>дная</a:t>
                      </a:r>
                      <a:r>
                        <a:rPr sz="1100" spc="-30" dirty="0"/>
                        <a:t> </a:t>
                      </a:r>
                      <a:r>
                        <a:rPr sz="1100" dirty="0"/>
                        <a:t>плата</a:t>
                      </a:r>
                      <a:r>
                        <a:rPr sz="1100" spc="-15" dirty="0"/>
                        <a:t> </a:t>
                      </a:r>
                      <a:r>
                        <a:rPr sz="1100" spc="-5" dirty="0"/>
                        <a:t>з</a:t>
                      </a:r>
                      <a:r>
                        <a:rPr sz="1100" dirty="0"/>
                        <a:t>а земельные</a:t>
                      </a:r>
                      <a:r>
                        <a:rPr sz="1100" spc="-25" dirty="0"/>
                        <a:t> </a:t>
                      </a:r>
                      <a:r>
                        <a:rPr sz="1100" spc="-15" dirty="0"/>
                        <a:t>у</a:t>
                      </a:r>
                      <a:r>
                        <a:rPr sz="1100" spc="-5" dirty="0"/>
                        <a:t>ч</a:t>
                      </a:r>
                      <a:r>
                        <a:rPr sz="1100" dirty="0"/>
                        <a:t>астки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6,5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6,2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6,8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6,6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Аре</a:t>
                      </a:r>
                      <a:r>
                        <a:rPr sz="1100" spc="-5" dirty="0"/>
                        <a:t>н</a:t>
                      </a:r>
                      <a:r>
                        <a:rPr sz="1100" dirty="0"/>
                        <a:t>да</a:t>
                      </a:r>
                      <a:r>
                        <a:rPr sz="1100" spc="-20" dirty="0"/>
                        <a:t> </a:t>
                      </a:r>
                      <a:r>
                        <a:rPr sz="1100" dirty="0"/>
                        <a:t>им</a:t>
                      </a:r>
                      <a:r>
                        <a:rPr sz="1100" spc="-20" dirty="0"/>
                        <a:t>у</a:t>
                      </a:r>
                      <a:r>
                        <a:rPr sz="1100" dirty="0"/>
                        <a:t>щест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а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1,0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0,9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0,9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0,7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Платежи от МУП</a:t>
                      </a:r>
                      <a:endParaRPr sz="11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0,1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0,1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0,1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0,1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35716">
                <a:tc>
                  <a:txBody>
                    <a:bodyPr/>
                    <a:lstStyle/>
                    <a:p>
                      <a:pPr marL="23495" marR="746760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Плата за воздействие на окружающую среду</a:t>
                      </a:r>
                      <a:endParaRPr sz="11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0,3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0,3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0,3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35716">
                <a:tc>
                  <a:txBody>
                    <a:bodyPr/>
                    <a:lstStyle/>
                    <a:p>
                      <a:pPr marL="23495" marR="746760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Доход от оказания платных услуг и компенсации затрат</a:t>
                      </a:r>
                      <a:endParaRPr sz="11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0,5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0,3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0,3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0,3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50062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Реализация</a:t>
                      </a:r>
                      <a:r>
                        <a:rPr sz="1100" spc="-30" dirty="0"/>
                        <a:t> </a:t>
                      </a:r>
                      <a:r>
                        <a:rPr sz="1100" dirty="0"/>
                        <a:t>им</a:t>
                      </a:r>
                      <a:r>
                        <a:rPr sz="1100" spc="-20" dirty="0"/>
                        <a:t>у</a:t>
                      </a:r>
                      <a:r>
                        <a:rPr sz="1100" dirty="0"/>
                        <a:t>щест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а, прода</a:t>
                      </a:r>
                      <a:r>
                        <a:rPr sz="1100" spc="10" dirty="0"/>
                        <a:t>ж</a:t>
                      </a:r>
                      <a:r>
                        <a:rPr sz="1100" dirty="0"/>
                        <a:t>а</a:t>
                      </a:r>
                      <a:r>
                        <a:rPr sz="1100" spc="-25" dirty="0"/>
                        <a:t> </a:t>
                      </a:r>
                      <a:r>
                        <a:rPr sz="1100" spc="-5" dirty="0"/>
                        <a:t>з</a:t>
                      </a:r>
                      <a:r>
                        <a:rPr sz="1100" dirty="0"/>
                        <a:t>емли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4,9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2,0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0,5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0,4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11962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 err="1"/>
                        <a:t>Штра</a:t>
                      </a:r>
                      <a:r>
                        <a:rPr sz="1100" spc="5" dirty="0" err="1"/>
                        <a:t>ф</a:t>
                      </a:r>
                      <a:r>
                        <a:rPr sz="1100" dirty="0" err="1"/>
                        <a:t>ы</a:t>
                      </a:r>
                      <a:r>
                        <a:rPr sz="1100" dirty="0" smtClean="0"/>
                        <a:t>,</a:t>
                      </a:r>
                      <a:r>
                        <a:rPr sz="1100" spc="-50" dirty="0" smtClean="0"/>
                        <a:t> </a:t>
                      </a:r>
                      <a:r>
                        <a:rPr sz="1100" dirty="0"/>
                        <a:t>санкц</a:t>
                      </a:r>
                      <a:r>
                        <a:rPr sz="1100" spc="-5" dirty="0"/>
                        <a:t>и</a:t>
                      </a:r>
                      <a:r>
                        <a:rPr sz="1100" dirty="0"/>
                        <a:t>и,</a:t>
                      </a:r>
                      <a:r>
                        <a:rPr sz="1100" spc="-15" dirty="0"/>
                        <a:t> 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о</a:t>
                      </a:r>
                      <a:r>
                        <a:rPr sz="1100" spc="-5" dirty="0"/>
                        <a:t>з</a:t>
                      </a:r>
                      <a:r>
                        <a:rPr sz="1100" dirty="0"/>
                        <a:t>мещен</a:t>
                      </a:r>
                      <a:r>
                        <a:rPr sz="1100" spc="-5" dirty="0"/>
                        <a:t>и</a:t>
                      </a:r>
                      <a:r>
                        <a:rPr sz="1100" dirty="0"/>
                        <a:t>е </a:t>
                      </a:r>
                      <a:r>
                        <a:rPr sz="1100" spc="-10" dirty="0"/>
                        <a:t>у</a:t>
                      </a:r>
                      <a:r>
                        <a:rPr sz="1100" dirty="0"/>
                        <a:t>щерба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1,4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1,8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1,9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1,7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Про</a:t>
                      </a:r>
                      <a:r>
                        <a:rPr sz="1100" spc="-10" dirty="0"/>
                        <a:t>ч</a:t>
                      </a:r>
                      <a:r>
                        <a:rPr sz="1100" dirty="0"/>
                        <a:t>ие</a:t>
                      </a:r>
                      <a:r>
                        <a:rPr sz="1100" spc="-15" dirty="0"/>
                        <a:t> </a:t>
                      </a:r>
                      <a:r>
                        <a:rPr sz="1100" dirty="0"/>
                        <a:t>не</a:t>
                      </a:r>
                      <a:r>
                        <a:rPr sz="1100" spc="-5" dirty="0"/>
                        <a:t>н</a:t>
                      </a:r>
                      <a:r>
                        <a:rPr sz="1100" dirty="0"/>
                        <a:t>ало</a:t>
                      </a:r>
                      <a:r>
                        <a:rPr sz="1100" spc="5" dirty="0"/>
                        <a:t>г</a:t>
                      </a:r>
                      <a:r>
                        <a:rPr sz="1100" dirty="0"/>
                        <a:t>о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ые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В</a:t>
                      </a:r>
                      <a:r>
                        <a:rPr sz="1100" spc="5" dirty="0"/>
                        <a:t>с</a:t>
                      </a:r>
                      <a:r>
                        <a:rPr sz="1100" spc="-5" dirty="0"/>
                        <a:t>е</a:t>
                      </a:r>
                      <a:r>
                        <a:rPr sz="1100" dirty="0"/>
                        <a:t>го</a:t>
                      </a:r>
                      <a:r>
                        <a:rPr sz="1100" spc="-50" dirty="0"/>
                        <a:t> </a:t>
                      </a:r>
                      <a:r>
                        <a:rPr sz="1100" dirty="0"/>
                        <a:t>н</a:t>
                      </a:r>
                      <a:r>
                        <a:rPr sz="1100" spc="-10" dirty="0"/>
                        <a:t>ало</a:t>
                      </a:r>
                      <a:r>
                        <a:rPr sz="1100" dirty="0"/>
                        <a:t>г</a:t>
                      </a:r>
                      <a:r>
                        <a:rPr sz="1100" spc="-5" dirty="0"/>
                        <a:t>о</a:t>
                      </a:r>
                      <a:r>
                        <a:rPr sz="1100" dirty="0"/>
                        <a:t>в</a:t>
                      </a:r>
                      <a:r>
                        <a:rPr sz="1100" spc="5" dirty="0"/>
                        <a:t>ы</a:t>
                      </a:r>
                      <a:r>
                        <a:rPr sz="1100" dirty="0"/>
                        <a:t>х</a:t>
                      </a:r>
                      <a:r>
                        <a:rPr sz="1100" spc="-25" dirty="0"/>
                        <a:t> </a:t>
                      </a:r>
                      <a:r>
                        <a:rPr sz="1100" dirty="0"/>
                        <a:t>и</a:t>
                      </a:r>
                      <a:r>
                        <a:rPr sz="1100" spc="-5" dirty="0"/>
                        <a:t> </a:t>
                      </a:r>
                      <a:r>
                        <a:rPr sz="1100" dirty="0"/>
                        <a:t>н</a:t>
                      </a:r>
                      <a:r>
                        <a:rPr sz="1100" spc="-10" dirty="0"/>
                        <a:t>е</a:t>
                      </a:r>
                      <a:r>
                        <a:rPr sz="1100" dirty="0"/>
                        <a:t>н</a:t>
                      </a:r>
                      <a:r>
                        <a:rPr sz="1100" spc="-10" dirty="0"/>
                        <a:t>ало</a:t>
                      </a:r>
                      <a:r>
                        <a:rPr sz="1100" dirty="0"/>
                        <a:t>г</a:t>
                      </a:r>
                      <a:r>
                        <a:rPr sz="1100" spc="-5" dirty="0"/>
                        <a:t>о</a:t>
                      </a:r>
                      <a:r>
                        <a:rPr sz="1100" dirty="0"/>
                        <a:t>в</a:t>
                      </a:r>
                      <a:r>
                        <a:rPr sz="1100" spc="5" dirty="0"/>
                        <a:t>ы</a:t>
                      </a:r>
                      <a:r>
                        <a:rPr sz="1100" dirty="0"/>
                        <a:t>х</a:t>
                      </a:r>
                      <a:r>
                        <a:rPr sz="1100" spc="-25" dirty="0"/>
                        <a:t> </a:t>
                      </a:r>
                      <a:r>
                        <a:rPr sz="1100" dirty="0"/>
                        <a:t>д</a:t>
                      </a:r>
                      <a:r>
                        <a:rPr sz="1100" spc="-10" dirty="0"/>
                        <a:t>о</a:t>
                      </a:r>
                      <a:r>
                        <a:rPr sz="1100" spc="-5" dirty="0"/>
                        <a:t>х</a:t>
                      </a:r>
                      <a:r>
                        <a:rPr sz="1100" spc="-10" dirty="0"/>
                        <a:t>о</a:t>
                      </a:r>
                      <a:r>
                        <a:rPr sz="1100" dirty="0"/>
                        <a:t>д</a:t>
                      </a:r>
                      <a:r>
                        <a:rPr sz="1100" spc="-10" dirty="0"/>
                        <a:t>о</a:t>
                      </a:r>
                      <a:r>
                        <a:rPr sz="1100" dirty="0"/>
                        <a:t>в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08860" y="111252"/>
            <a:ext cx="2406395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2590" y="1209802"/>
            <a:ext cx="6219682" cy="40051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497330" y="217931"/>
            <a:ext cx="4893945" cy="935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880744" algn="ctr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ЦИАЛЬНАЯ </a:t>
            </a:r>
            <a:r>
              <a:rPr sz="1800" b="1" spc="-30" dirty="0">
                <a:solidFill>
                  <a:srgbClr val="FF0000"/>
                </a:solidFill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ФЕ</a:t>
            </a:r>
            <a:r>
              <a:rPr sz="1800" b="1" spc="-95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endParaRPr sz="1800">
              <a:latin typeface="Calibri"/>
              <a:cs typeface="Calibri"/>
            </a:endParaRPr>
          </a:p>
          <a:p>
            <a:pPr marR="880744" algn="ctr">
              <a:lnSpc>
                <a:spcPct val="100000"/>
              </a:lnSpc>
              <a:spcBef>
                <a:spcPts val="120"/>
              </a:spcBef>
            </a:pPr>
            <a:r>
              <a:rPr sz="1400" b="1" spc="-10" dirty="0">
                <a:latin typeface="Calibri"/>
                <a:cs typeface="Calibri"/>
              </a:rPr>
              <a:t>1</a:t>
            </a:r>
            <a:r>
              <a:rPr sz="1400" b="1" dirty="0">
                <a:latin typeface="Calibri"/>
                <a:cs typeface="Calibri"/>
              </a:rPr>
              <a:t>.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5" dirty="0">
                <a:latin typeface="Calibri"/>
                <a:cs typeface="Calibri"/>
              </a:rPr>
              <a:t>х</a:t>
            </a:r>
            <a:r>
              <a:rPr sz="1400" b="1" spc="-40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ды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5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ниципа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</a:t>
            </a:r>
            <a:r>
              <a:rPr sz="1400" b="1" spc="-15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" dirty="0">
                <a:latin typeface="Calibri"/>
                <a:cs typeface="Calibri"/>
              </a:rPr>
              <a:t>б</a:t>
            </a:r>
            <a:r>
              <a:rPr sz="1400" b="1" dirty="0">
                <a:latin typeface="Calibri"/>
                <a:cs typeface="Calibri"/>
              </a:rPr>
              <a:t>разования</a:t>
            </a:r>
            <a:endParaRPr sz="1400">
              <a:latin typeface="Calibri"/>
              <a:cs typeface="Calibri"/>
            </a:endParaRPr>
          </a:p>
          <a:p>
            <a:pPr marR="880744" algn="ctr">
              <a:lnSpc>
                <a:spcPct val="100000"/>
              </a:lnSpc>
            </a:pP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сфе</a:t>
            </a:r>
            <a:r>
              <a:rPr sz="1400" b="1" spc="-10" dirty="0">
                <a:latin typeface="Calibri"/>
                <a:cs typeface="Calibri"/>
              </a:rPr>
              <a:t>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600"/>
              </a:spcBef>
            </a:pPr>
            <a:r>
              <a:rPr sz="1100" b="1" dirty="0">
                <a:latin typeface="Calibri"/>
                <a:cs typeface="Calibri"/>
              </a:rPr>
              <a:t>м</a:t>
            </a:r>
            <a:r>
              <a:rPr sz="1100" b="1" spc="-5" dirty="0">
                <a:latin typeface="Calibri"/>
                <a:cs typeface="Calibri"/>
              </a:rPr>
              <a:t>л</a:t>
            </a:r>
            <a:r>
              <a:rPr sz="1100" b="1" dirty="0">
                <a:latin typeface="Calibri"/>
                <a:cs typeface="Calibri"/>
              </a:rPr>
              <a:t>н.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уб.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302258" y="5352796"/>
            <a:ext cx="4986655" cy="5886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96265" indent="194945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ды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</a:t>
            </a:r>
            <a:r>
              <a:rPr sz="1400" b="1" spc="-10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сфе</a:t>
            </a:r>
            <a:r>
              <a:rPr sz="1400" b="1" spc="-10" dirty="0">
                <a:latin typeface="Calibri"/>
                <a:cs typeface="Calibri"/>
              </a:rPr>
              <a:t>р</a:t>
            </a:r>
            <a:r>
              <a:rPr sz="1400" b="1" dirty="0">
                <a:latin typeface="Calibri"/>
                <a:cs typeface="Calibri"/>
              </a:rPr>
              <a:t>у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1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ж</a:t>
            </a:r>
            <a:r>
              <a:rPr sz="1400" b="1" spc="-5" dirty="0">
                <a:latin typeface="Calibri"/>
                <a:cs typeface="Calibri"/>
              </a:rPr>
              <a:t>и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spc="-25" dirty="0">
                <a:latin typeface="Calibri"/>
                <a:cs typeface="Calibri"/>
              </a:rPr>
              <a:t>е</a:t>
            </a:r>
            <a:r>
              <a:rPr sz="1400" b="1" dirty="0">
                <a:latin typeface="Calibri"/>
                <a:cs typeface="Calibri"/>
              </a:rPr>
              <a:t>ля</a:t>
            </a:r>
            <a:endParaRPr sz="1400" dirty="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40"/>
              </a:spcBef>
            </a:pPr>
            <a:r>
              <a:rPr sz="1100" b="1" spc="-10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уб.</a:t>
            </a:r>
            <a:endParaRPr sz="1100" dirty="0">
              <a:latin typeface="Calibri"/>
              <a:cs typeface="Calibri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157955"/>
              </p:ext>
            </p:extLst>
          </p:nvPr>
        </p:nvGraphicFramePr>
        <p:xfrm>
          <a:off x="357166" y="1214414"/>
          <a:ext cx="6143668" cy="4058979"/>
        </p:xfrm>
        <a:graphic>
          <a:graphicData uri="http://schemas.openxmlformats.org/drawingml/2006/table">
            <a:tbl>
              <a:tblPr/>
              <a:tblGrid>
                <a:gridCol w="1000132"/>
                <a:gridCol w="428628"/>
                <a:gridCol w="428628"/>
                <a:gridCol w="391525"/>
                <a:gridCol w="413295"/>
                <a:gridCol w="463051"/>
                <a:gridCol w="375203"/>
                <a:gridCol w="514590"/>
                <a:gridCol w="426742"/>
                <a:gridCol w="344552"/>
                <a:gridCol w="527758"/>
                <a:gridCol w="450500"/>
                <a:gridCol w="379064"/>
              </a:tblGrid>
              <a:tr h="34179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/>
                          <a:ea typeface="Calibri"/>
                        </a:rPr>
                        <a:t>Исполнено 2018 г.</a:t>
                      </a:r>
                      <a:endParaRPr lang="ru-RU" sz="800" b="1" dirty="0">
                        <a:latin typeface="Times New Roman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+mn-lt"/>
                          <a:ea typeface="Calibri"/>
                        </a:rPr>
                        <a:t>2019 </a:t>
                      </a:r>
                      <a:r>
                        <a:rPr lang="ru-RU" sz="8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8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8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5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484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Расходы всего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729,6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100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+mn-lt"/>
                          <a:ea typeface="Calibri"/>
                        </a:rPr>
                        <a:t>*</a:t>
                      </a:r>
                      <a:endParaRPr lang="ru-RU" sz="100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691,1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100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+mn-lt"/>
                          <a:ea typeface="Calibri"/>
                        </a:rPr>
                        <a:t>*</a:t>
                      </a:r>
                      <a:endParaRPr lang="ru-RU" sz="100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614,9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*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630,8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*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9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в том числе на социальную сферу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610,3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568,9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509,2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511,6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8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из них образование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491,1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466,2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438,4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438,0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здравоохранение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40,7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20,1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0,0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0,0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8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социальная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политика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43,4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49,2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45,7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46,8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культура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10,5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8,6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7,7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8,2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8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физкультура и спорт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24,7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24,7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17,4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18,6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143253"/>
              </p:ext>
            </p:extLst>
          </p:nvPr>
        </p:nvGraphicFramePr>
        <p:xfrm>
          <a:off x="352590" y="5971137"/>
          <a:ext cx="6143668" cy="2643204"/>
        </p:xfrm>
        <a:graphic>
          <a:graphicData uri="http://schemas.openxmlformats.org/drawingml/2006/table">
            <a:tbl>
              <a:tblPr/>
              <a:tblGrid>
                <a:gridCol w="2135730"/>
                <a:gridCol w="1008112"/>
                <a:gridCol w="1008112"/>
                <a:gridCol w="1008112"/>
                <a:gridCol w="983602"/>
              </a:tblGrid>
              <a:tr h="7908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Исполнено </a:t>
                      </a:r>
                      <a:br>
                        <a:rPr lang="ru-RU" sz="1000" b="1" dirty="0" smtClean="0">
                          <a:latin typeface="Times New Roman"/>
                          <a:ea typeface="Calibri"/>
                        </a:rPr>
                      </a:b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2018 г.</a:t>
                      </a:r>
                      <a:endParaRPr lang="ru-RU" sz="1000" b="1" dirty="0">
                        <a:latin typeface="Times New Roman"/>
                        <a:ea typeface="Calibri"/>
                      </a:endParaRPr>
                    </a:p>
                  </a:txBody>
                  <a:tcPr marL="4823" marR="4823" marT="482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2019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839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социальную сферу, в расчете на 1 жителя, руб.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17 102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16 015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14 335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14 402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из них: образование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13 762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12 342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12 330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здравоохранение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социальная политика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1 385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1 287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1 317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культура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физическая культура и спорт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17"/>
          <p:cNvSpPr txBox="1"/>
          <p:nvPr/>
        </p:nvSpPr>
        <p:spPr>
          <a:xfrm>
            <a:off x="1186383" y="227329"/>
            <a:ext cx="4628515" cy="684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72285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Б</a:t>
            </a:r>
            <a:r>
              <a:rPr sz="1800" b="1" spc="-95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АЗ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spc="-30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АНИЕ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45"/>
              </a:spcBef>
            </a:pPr>
            <a:r>
              <a:rPr sz="1400" b="1" spc="-10" dirty="0">
                <a:latin typeface="Calibri"/>
                <a:cs typeface="Calibri"/>
              </a:rPr>
              <a:t>1</a:t>
            </a:r>
            <a:r>
              <a:rPr sz="1400" b="1" dirty="0">
                <a:latin typeface="Calibri"/>
                <a:cs typeface="Calibri"/>
              </a:rPr>
              <a:t>.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10" dirty="0">
                <a:latin typeface="Calibri"/>
                <a:cs typeface="Calibri"/>
              </a:rPr>
              <a:t>б</a:t>
            </a:r>
            <a:r>
              <a:rPr sz="1400" b="1" spc="-5" dirty="0">
                <a:latin typeface="Calibri"/>
                <a:cs typeface="Calibri"/>
              </a:rPr>
              <a:t>ъ</a:t>
            </a:r>
            <a:r>
              <a:rPr sz="1400" b="1" spc="-15" dirty="0">
                <a:latin typeface="Calibri"/>
                <a:cs typeface="Calibri"/>
              </a:rPr>
              <a:t>ё</a:t>
            </a:r>
            <a:r>
              <a:rPr sz="1400" b="1" dirty="0">
                <a:latin typeface="Calibri"/>
                <a:cs typeface="Calibri"/>
              </a:rPr>
              <a:t>м</a:t>
            </a:r>
            <a:r>
              <a:rPr sz="1400" b="1" spc="-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40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5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ниципа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" dirty="0">
                <a:latin typeface="Calibri"/>
                <a:cs typeface="Calibri"/>
              </a:rPr>
              <a:t>б</a:t>
            </a:r>
            <a:r>
              <a:rPr sz="1400" b="1" dirty="0">
                <a:latin typeface="Calibri"/>
                <a:cs typeface="Calibri"/>
              </a:rPr>
              <a:t>разования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71546" y="3071802"/>
            <a:ext cx="4861560" cy="41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8055" marR="5080" indent="-93599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814827" y="120395"/>
            <a:ext cx="1775460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359962"/>
              </p:ext>
            </p:extLst>
          </p:nvPr>
        </p:nvGraphicFramePr>
        <p:xfrm>
          <a:off x="428604" y="1000100"/>
          <a:ext cx="6000790" cy="1779178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866000"/>
                <a:gridCol w="651216"/>
                <a:gridCol w="651216"/>
                <a:gridCol w="651216"/>
              </a:tblGrid>
              <a:tr h="28575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2019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3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509,2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образование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466,2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438,4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438,0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474706"/>
              </p:ext>
            </p:extLst>
          </p:nvPr>
        </p:nvGraphicFramePr>
        <p:xfrm>
          <a:off x="428604" y="3786182"/>
          <a:ext cx="6000790" cy="4273653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2019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образование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образование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образование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образование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438,4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дошкольное образование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157,1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общее образование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95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дополнительное образование детей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87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молодежная политика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5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другие вопросы в области образования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85860" y="500034"/>
            <a:ext cx="4449445" cy="9387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24305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ЗД</a:t>
            </a:r>
            <a:r>
              <a:rPr sz="1800" b="1" spc="-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АВ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5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800" b="1" spc="-9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АНЕНИЕ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"/>
              </a:spcBef>
            </a:pPr>
            <a:endParaRPr sz="1500">
              <a:latin typeface="Times New Roman"/>
              <a:cs typeface="Times New Roman"/>
            </a:endParaRPr>
          </a:p>
          <a:p>
            <a:pPr marL="559435" marR="5080" indent="-54737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Об</a:t>
            </a:r>
            <a:r>
              <a:rPr sz="1400" b="1" spc="-10" dirty="0">
                <a:latin typeface="Calibri"/>
                <a:cs typeface="Calibri"/>
              </a:rPr>
              <a:t>ъё</a:t>
            </a:r>
            <a:r>
              <a:rPr sz="1400" b="1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</a:t>
            </a:r>
            <a:r>
              <a:rPr sz="1400" b="1" spc="-10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з</a:t>
            </a:r>
            <a:r>
              <a:rPr sz="1400" b="1" dirty="0">
                <a:latin typeface="Calibri"/>
                <a:cs typeface="Calibri"/>
              </a:rPr>
              <a:t>драво</a:t>
            </a:r>
            <a:r>
              <a:rPr sz="1400" b="1" spc="-2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хр</a:t>
            </a:r>
            <a:r>
              <a:rPr sz="1400" b="1" spc="-10" dirty="0">
                <a:latin typeface="Calibri"/>
                <a:cs typeface="Calibri"/>
              </a:rPr>
              <a:t>ан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ие</a:t>
            </a:r>
            <a:endParaRPr sz="1400">
              <a:latin typeface="Calibri"/>
              <a:cs typeface="Calibri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059835"/>
              </p:ext>
            </p:extLst>
          </p:nvPr>
        </p:nvGraphicFramePr>
        <p:xfrm>
          <a:off x="500042" y="2000232"/>
          <a:ext cx="6000790" cy="2731362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605072"/>
                <a:gridCol w="785818"/>
                <a:gridCol w="642942"/>
                <a:gridCol w="785816"/>
              </a:tblGrid>
              <a:tr h="64294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2019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32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5150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509,2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здравоохранение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20,1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76272" y="0"/>
            <a:ext cx="2875788" cy="3520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86383" y="74930"/>
            <a:ext cx="4628515" cy="836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4745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ЦИАЛЬНАЯ П</a:t>
            </a:r>
            <a:r>
              <a:rPr sz="1800" b="1" spc="-6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ЛИТИ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245"/>
              </a:spcBef>
            </a:pPr>
            <a:r>
              <a:rPr sz="1400" b="1" spc="-10" dirty="0">
                <a:latin typeface="Calibri"/>
                <a:cs typeface="Calibri"/>
              </a:rPr>
              <a:t>1</a:t>
            </a:r>
            <a:r>
              <a:rPr sz="1400" b="1" dirty="0">
                <a:latin typeface="Calibri"/>
                <a:cs typeface="Calibri"/>
              </a:rPr>
              <a:t>.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10" dirty="0">
                <a:latin typeface="Calibri"/>
                <a:cs typeface="Calibri"/>
              </a:rPr>
              <a:t>б</a:t>
            </a:r>
            <a:r>
              <a:rPr sz="1400" b="1" spc="-5" dirty="0">
                <a:latin typeface="Calibri"/>
                <a:cs typeface="Calibri"/>
              </a:rPr>
              <a:t>ъ</a:t>
            </a:r>
            <a:r>
              <a:rPr sz="1400" b="1" spc="-15" dirty="0">
                <a:latin typeface="Calibri"/>
                <a:cs typeface="Calibri"/>
              </a:rPr>
              <a:t>ё</a:t>
            </a:r>
            <a:r>
              <a:rPr sz="1400" b="1" dirty="0">
                <a:latin typeface="Calibri"/>
                <a:cs typeface="Calibri"/>
              </a:rPr>
              <a:t>м</a:t>
            </a:r>
            <a:r>
              <a:rPr sz="1400" b="1" spc="-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40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5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ниципа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" dirty="0">
                <a:latin typeface="Calibri"/>
                <a:cs typeface="Calibri"/>
              </a:rPr>
              <a:t>б</a:t>
            </a:r>
            <a:r>
              <a:rPr sz="1400" b="1" dirty="0">
                <a:latin typeface="Calibri"/>
                <a:cs typeface="Calibri"/>
              </a:rPr>
              <a:t>разования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</a:t>
            </a:r>
            <a:r>
              <a:rPr sz="1400" b="1" spc="-2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литику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71546" y="3500430"/>
            <a:ext cx="4861560" cy="417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6265" marR="5080" indent="-5842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</a:t>
            </a:r>
            <a:r>
              <a:rPr sz="1400" b="1" spc="-2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литику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28604" y="7643834"/>
            <a:ext cx="6060440" cy="72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Б</a:t>
            </a:r>
            <a:r>
              <a:rPr sz="1200" spc="-2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льшая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ть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рас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в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оциаль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ую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лити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я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-5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м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ирова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 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омочий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орга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ам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мест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ом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dirty="0">
                <a:latin typeface="Calibri"/>
                <a:cs typeface="Calibri"/>
              </a:rPr>
              <a:t>ра</a:t>
            </a:r>
            <a:r>
              <a:rPr sz="1200" spc="-10" dirty="0">
                <a:latin typeface="Calibri"/>
                <a:cs typeface="Calibri"/>
              </a:rPr>
              <a:t>в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 </a:t>
            </a:r>
            <a:r>
              <a:rPr sz="1200" spc="-6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(</a:t>
            </a:r>
            <a:r>
              <a:rPr sz="1200" dirty="0">
                <a:latin typeface="Calibri"/>
                <a:cs typeface="Calibri"/>
              </a:rPr>
              <a:t>в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ом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ле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</a:t>
            </a:r>
            <a:r>
              <a:rPr sz="1200" spc="5" dirty="0">
                <a:latin typeface="Calibri"/>
                <a:cs typeface="Calibri"/>
              </a:rPr>
              <a:t>ес</a:t>
            </a:r>
            <a:r>
              <a:rPr sz="1200" dirty="0">
                <a:latin typeface="Calibri"/>
                <a:cs typeface="Calibri"/>
              </a:rPr>
              <a:t>пече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выплаты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- пе</a:t>
            </a:r>
            <a:r>
              <a:rPr sz="1200" spc="-5" dirty="0">
                <a:latin typeface="Calibri"/>
                <a:cs typeface="Calibri"/>
              </a:rPr>
              <a:t>нс</a:t>
            </a:r>
            <a:r>
              <a:rPr sz="1200" dirty="0">
                <a:latin typeface="Calibri"/>
                <a:cs typeface="Calibri"/>
              </a:rPr>
              <a:t>ации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ой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платы,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выплата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й</a:t>
            </a:r>
            <a:r>
              <a:rPr sz="1200" dirty="0">
                <a:latin typeface="Calibri"/>
                <a:cs typeface="Calibri"/>
              </a:rPr>
              <a:t>-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ир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т </a:t>
            </a:r>
            <a:r>
              <a:rPr sz="1200" spc="10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ей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тавши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я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без попече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лей).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97739"/>
              </p:ext>
            </p:extLst>
          </p:nvPr>
        </p:nvGraphicFramePr>
        <p:xfrm>
          <a:off x="428604" y="1071538"/>
          <a:ext cx="6000790" cy="1750145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605072"/>
                <a:gridCol w="785818"/>
                <a:gridCol w="642942"/>
                <a:gridCol w="785816"/>
              </a:tblGrid>
              <a:tr h="28575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2019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3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509,2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/>
                        <a:t>социал</a:t>
                      </a:r>
                      <a:r>
                        <a:rPr lang="ru-RU" sz="1200" spc="-5" dirty="0" smtClean="0"/>
                        <a:t>ь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ю </a:t>
                      </a:r>
                      <a:r>
                        <a:rPr lang="ru-RU" sz="1200" spc="-5" dirty="0" smtClean="0"/>
                        <a:t>п</a:t>
                      </a:r>
                      <a:r>
                        <a:rPr lang="ru-RU" sz="1200" spc="-25" dirty="0" smtClean="0"/>
                        <a:t>о</a:t>
                      </a:r>
                      <a:r>
                        <a:rPr lang="ru-RU" sz="1200" dirty="0" smtClean="0"/>
                        <a:t>лити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dirty="0" smtClean="0"/>
                        <a:t>у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49,2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45,7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46,8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776984"/>
              </p:ext>
            </p:extLst>
          </p:nvPr>
        </p:nvGraphicFramePr>
        <p:xfrm>
          <a:off x="428604" y="4143372"/>
          <a:ext cx="6000790" cy="3381574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endParaRPr lang="ru-RU" sz="1000" dirty="0" smtClean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2019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endParaRPr lang="ru-RU" sz="1000" dirty="0" smtClean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baseline="0" dirty="0" smtClean="0">
                          <a:latin typeface="+mn-lt"/>
                          <a:ea typeface="Calibri"/>
                        </a:rPr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baseline="0" dirty="0" smtClean="0">
                          <a:latin typeface="+mn-lt"/>
                          <a:ea typeface="Calibri"/>
                        </a:rPr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baseline="0" dirty="0" smtClean="0">
                          <a:latin typeface="+mn-lt"/>
                          <a:ea typeface="Calibri"/>
                        </a:rPr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социальную политику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49,2</a:t>
                      </a:r>
                      <a:endParaRPr lang="ru-RU" sz="1200" b="1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45,7</a:t>
                      </a:r>
                      <a:endParaRPr lang="ru-RU" sz="1200" b="1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46,8</a:t>
                      </a:r>
                      <a:endParaRPr lang="ru-RU" sz="1200" b="1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пенсионное обеспечение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социальное обеспечение населения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95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охрана семьи и детства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0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другие вопросы в области социальной политики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83155" y="351281"/>
            <a:ext cx="3234055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Обеспечение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ж</a:t>
            </a:r>
            <a:r>
              <a:rPr sz="1400" b="1" spc="-5" dirty="0">
                <a:latin typeface="Calibri"/>
                <a:cs typeface="Calibri"/>
              </a:rPr>
              <a:t>и</a:t>
            </a:r>
            <a:r>
              <a:rPr sz="1400" b="1" dirty="0">
                <a:latin typeface="Calibri"/>
                <a:cs typeface="Calibri"/>
              </a:rPr>
              <a:t>льё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dirty="0">
                <a:latin typeface="Calibri"/>
                <a:cs typeface="Calibri"/>
              </a:rPr>
              <a:t>ей-сир</a:t>
            </a:r>
            <a:r>
              <a:rPr sz="1400" b="1" spc="-10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dirty="0">
                <a:latin typeface="Calibri"/>
                <a:cs typeface="Calibri"/>
              </a:rPr>
              <a:t>ей, оставши</a:t>
            </a:r>
            <a:r>
              <a:rPr sz="1400" b="1" spc="-35" dirty="0">
                <a:latin typeface="Calibri"/>
                <a:cs typeface="Calibri"/>
              </a:rPr>
              <a:t>х</a:t>
            </a:r>
            <a:r>
              <a:rPr sz="1400" b="1" dirty="0">
                <a:latin typeface="Calibri"/>
                <a:cs typeface="Calibri"/>
              </a:rPr>
              <a:t>ся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>
                <a:latin typeface="Calibri"/>
                <a:cs typeface="Calibri"/>
              </a:rPr>
              <a:t>без</a:t>
            </a:r>
            <a:r>
              <a:rPr sz="1400" b="1" spc="-5">
                <a:latin typeface="Calibri"/>
                <a:cs typeface="Calibri"/>
              </a:rPr>
              <a:t> </a:t>
            </a:r>
            <a:r>
              <a:rPr sz="1400" b="1" smtClean="0">
                <a:latin typeface="Calibri"/>
                <a:cs typeface="Calibri"/>
              </a:rPr>
              <a:t>по</a:t>
            </a:r>
            <a:r>
              <a:rPr sz="1400" b="1" spc="5" smtClean="0">
                <a:latin typeface="Calibri"/>
                <a:cs typeface="Calibri"/>
              </a:rPr>
              <a:t>п</a:t>
            </a:r>
            <a:r>
              <a:rPr sz="1400" b="1" smtClean="0">
                <a:latin typeface="Calibri"/>
                <a:cs typeface="Calibri"/>
              </a:rPr>
              <a:t>ечения</a:t>
            </a:r>
            <a:r>
              <a:rPr lang="ru-RU" sz="1400" b="1" dirty="0" smtClean="0">
                <a:latin typeface="Calibri"/>
                <a:cs typeface="Calibri"/>
              </a:rPr>
              <a:t> </a:t>
            </a:r>
            <a:r>
              <a:rPr sz="1400" b="1" spc="-50" smtClean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ди</a:t>
            </a:r>
            <a:r>
              <a:rPr sz="1400" b="1" spc="-15" dirty="0">
                <a:latin typeface="Calibri"/>
                <a:cs typeface="Calibri"/>
              </a:rPr>
              <a:t>т</a:t>
            </a:r>
            <a:r>
              <a:rPr sz="1400" b="1" spc="-25" dirty="0">
                <a:latin typeface="Calibri"/>
                <a:cs typeface="Calibri"/>
              </a:rPr>
              <a:t>е</a:t>
            </a:r>
            <a:r>
              <a:rPr sz="1400" b="1" dirty="0">
                <a:latin typeface="Calibri"/>
                <a:cs typeface="Calibri"/>
              </a:rPr>
              <a:t>лей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5965" y="3066414"/>
            <a:ext cx="598614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В </a:t>
            </a:r>
            <a:r>
              <a:rPr sz="1400" spc="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ам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ах </a:t>
            </a:r>
            <a:r>
              <a:rPr sz="1400" spc="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краевой, </a:t>
            </a:r>
            <a:r>
              <a:rPr sz="1400" spc="4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5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да</a:t>
            </a:r>
            <a:r>
              <a:rPr sz="1400" spc="-10" dirty="0">
                <a:latin typeface="Calibri"/>
                <a:cs typeface="Calibri"/>
              </a:rPr>
              <a:t>рс</a:t>
            </a:r>
            <a:r>
              <a:rPr sz="1400" dirty="0">
                <a:latin typeface="Calibri"/>
                <a:cs typeface="Calibri"/>
              </a:rPr>
              <a:t>тв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нной </a:t>
            </a:r>
            <a:r>
              <a:rPr sz="1400" spc="4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п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ог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м </a:t>
            </a:r>
            <a:r>
              <a:rPr sz="1400" spc="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н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да</a:t>
            </a:r>
            <a:r>
              <a:rPr sz="1400" spc="-10" dirty="0">
                <a:latin typeface="Calibri"/>
                <a:cs typeface="Calibri"/>
              </a:rPr>
              <a:t>рс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ая 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15" dirty="0">
                <a:latin typeface="Calibri"/>
                <a:cs typeface="Calibri"/>
              </a:rPr>
              <a:t>на 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100" dirty="0">
                <a:latin typeface="Calibri"/>
                <a:cs typeface="Calibri"/>
              </a:rPr>
              <a:t> </a:t>
            </a:r>
            <a:r>
              <a:rPr sz="1400" spc="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айона</a:t>
            </a:r>
            <a:r>
              <a:rPr sz="1400" spc="10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10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10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с</a:t>
            </a:r>
            <a:r>
              <a:rPr sz="1400" spc="95" dirty="0">
                <a:latin typeface="Calibri"/>
                <a:cs typeface="Calibri"/>
              </a:rPr>
              <a:t> </a:t>
            </a:r>
            <a:r>
              <a:rPr sz="1400" dirty="0" smtClean="0">
                <a:latin typeface="Calibri"/>
                <a:cs typeface="Calibri"/>
              </a:rPr>
              <a:t>2</a:t>
            </a:r>
            <a:r>
              <a:rPr sz="1400" spc="-10" dirty="0" smtClean="0">
                <a:latin typeface="Calibri"/>
                <a:cs typeface="Calibri"/>
              </a:rPr>
              <a:t>0</a:t>
            </a:r>
            <a:r>
              <a:rPr sz="1400" spc="5" dirty="0" smtClean="0">
                <a:latin typeface="Calibri"/>
                <a:cs typeface="Calibri"/>
              </a:rPr>
              <a:t>1</a:t>
            </a:r>
            <a:r>
              <a:rPr lang="ru-RU" sz="1400" spc="5" dirty="0" smtClean="0">
                <a:latin typeface="Calibri"/>
                <a:cs typeface="Calibri"/>
              </a:rPr>
              <a:t>5</a:t>
            </a:r>
            <a:r>
              <a:rPr sz="1400" spc="100" dirty="0" smtClean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по</a:t>
            </a:r>
            <a:r>
              <a:rPr sz="1400" spc="105" dirty="0">
                <a:latin typeface="Calibri"/>
                <a:cs typeface="Calibri"/>
              </a:rPr>
              <a:t> </a:t>
            </a:r>
            <a:r>
              <a:rPr sz="1400" spc="-5" dirty="0" smtClean="0">
                <a:latin typeface="Calibri"/>
                <a:cs typeface="Calibri"/>
              </a:rPr>
              <a:t>201</a:t>
            </a:r>
            <a:r>
              <a:rPr lang="ru-RU" sz="1400" spc="-5" dirty="0" smtClean="0">
                <a:latin typeface="Calibri"/>
                <a:cs typeface="Calibri"/>
              </a:rPr>
              <a:t>8 годы</a:t>
            </a:r>
            <a:r>
              <a:rPr sz="1400" spc="100" dirty="0" smtClean="0">
                <a:latin typeface="Calibri"/>
                <a:cs typeface="Calibri"/>
              </a:rPr>
              <a:t> </a:t>
            </a:r>
            <a:r>
              <a:rPr lang="ru-RU" sz="1400" dirty="0" smtClean="0">
                <a:latin typeface="Calibri"/>
                <a:cs typeface="Calibri"/>
              </a:rPr>
              <a:t>приобретено</a:t>
            </a:r>
            <a:r>
              <a:rPr sz="1400" spc="110" dirty="0" smtClean="0">
                <a:latin typeface="Calibri"/>
                <a:cs typeface="Calibri"/>
              </a:rPr>
              <a:t> </a:t>
            </a:r>
            <a:r>
              <a:rPr lang="ru-RU" sz="1400" spc="-5" dirty="0" smtClean="0">
                <a:latin typeface="Calibri"/>
                <a:cs typeface="Calibri"/>
              </a:rPr>
              <a:t>14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dirty="0" err="1" smtClean="0">
                <a:latin typeface="Calibri"/>
                <a:cs typeface="Calibri"/>
              </a:rPr>
              <a:t>кв</a:t>
            </a:r>
            <a:r>
              <a:rPr sz="1400" spc="5" dirty="0" err="1" smtClean="0">
                <a:latin typeface="Calibri"/>
                <a:cs typeface="Calibri"/>
              </a:rPr>
              <a:t>а</a:t>
            </a:r>
            <a:r>
              <a:rPr sz="1400" spc="-10" dirty="0" err="1" smtClean="0">
                <a:latin typeface="Calibri"/>
                <a:cs typeface="Calibri"/>
              </a:rPr>
              <a:t>р</a:t>
            </a:r>
            <a:r>
              <a:rPr sz="1400" dirty="0" err="1" smtClean="0">
                <a:latin typeface="Calibri"/>
                <a:cs typeface="Calibri"/>
              </a:rPr>
              <a:t>т</a:t>
            </a:r>
            <a:r>
              <a:rPr sz="1400" spc="-10" dirty="0" err="1" smtClean="0">
                <a:latin typeface="Calibri"/>
                <a:cs typeface="Calibri"/>
              </a:rPr>
              <a:t>и</a:t>
            </a:r>
            <a:r>
              <a:rPr sz="1400" spc="5" dirty="0" err="1" smtClean="0">
                <a:latin typeface="Calibri"/>
                <a:cs typeface="Calibri"/>
              </a:rPr>
              <a:t>р</a:t>
            </a:r>
            <a:r>
              <a:rPr sz="1400" spc="105" dirty="0" smtClean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для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ро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ш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5" dirty="0">
                <a:latin typeface="Calibri"/>
                <a:cs typeface="Calibri"/>
              </a:rPr>
              <a:t>х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ез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попеч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ния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ле</a:t>
            </a:r>
            <a:r>
              <a:rPr sz="1400" spc="-5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.</a:t>
            </a:r>
          </a:p>
          <a:p>
            <a:pPr marL="12700" marR="6350" indent="264795" algn="just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В 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lang="ru-RU" sz="1400" spc="-5" dirty="0" smtClean="0">
                <a:latin typeface="Calibri"/>
                <a:cs typeface="Calibri"/>
              </a:rPr>
              <a:t>2019-2021 </a:t>
            </a:r>
            <a:r>
              <a:rPr sz="1400" spc="-20" dirty="0" err="1" smtClean="0">
                <a:latin typeface="Calibri"/>
                <a:cs typeface="Calibri"/>
              </a:rPr>
              <a:t>г</a:t>
            </a:r>
            <a:r>
              <a:rPr sz="1400" spc="-35" dirty="0" err="1" smtClean="0">
                <a:latin typeface="Calibri"/>
                <a:cs typeface="Calibri"/>
              </a:rPr>
              <a:t>о</a:t>
            </a:r>
            <a:r>
              <a:rPr sz="1400" dirty="0" err="1" smtClean="0">
                <a:latin typeface="Calibri"/>
                <a:cs typeface="Calibri"/>
              </a:rPr>
              <a:t>д</a:t>
            </a:r>
            <a:r>
              <a:rPr lang="ru-RU" sz="1400" spc="5" dirty="0" smtClean="0">
                <a:latin typeface="Calibri"/>
                <a:cs typeface="Calibri"/>
              </a:rPr>
              <a:t>ах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25" dirty="0" smtClean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плани</a:t>
            </a:r>
            <a:r>
              <a:rPr sz="1400" spc="-25" dirty="0">
                <a:latin typeface="Calibri"/>
                <a:cs typeface="Calibri"/>
              </a:rPr>
              <a:t>р</a:t>
            </a:r>
            <a:r>
              <a:rPr sz="1400" spc="-15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печ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ть 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жиль</a:t>
            </a:r>
            <a:r>
              <a:rPr sz="1400" spc="-15" dirty="0" err="1">
                <a:latin typeface="Calibri"/>
                <a:cs typeface="Calibri"/>
              </a:rPr>
              <a:t>ё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lang="ru-RU" sz="1400" spc="-5" dirty="0" smtClean="0">
                <a:latin typeface="Calibri"/>
                <a:cs typeface="Calibri"/>
              </a:rPr>
              <a:t>21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25" dirty="0" smtClean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ро</a:t>
            </a:r>
            <a:r>
              <a:rPr sz="1400" dirty="0">
                <a:latin typeface="Calibri"/>
                <a:cs typeface="Calibri"/>
              </a:rPr>
              <a:t>т 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ш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5" dirty="0">
                <a:latin typeface="Calibri"/>
                <a:cs typeface="Calibri"/>
              </a:rPr>
              <a:t>х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ез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попеч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ния</a:t>
            </a:r>
            <a:r>
              <a:rPr sz="1400" spc="-10" dirty="0">
                <a:latin typeface="Calibri"/>
                <a:cs typeface="Calibri"/>
              </a:rPr>
              <a:t> р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лей.</a:t>
            </a:r>
          </a:p>
        </p:txBody>
      </p:sp>
      <p:sp>
        <p:nvSpPr>
          <p:cNvPr id="9" name="object 9"/>
          <p:cNvSpPr/>
          <p:nvPr/>
        </p:nvSpPr>
        <p:spPr>
          <a:xfrm>
            <a:off x="3786251" y="4286199"/>
            <a:ext cx="2881376" cy="38427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2849" y="4286250"/>
            <a:ext cx="3524250" cy="2643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381384"/>
              </p:ext>
            </p:extLst>
          </p:nvPr>
        </p:nvGraphicFramePr>
        <p:xfrm>
          <a:off x="428604" y="1000100"/>
          <a:ext cx="6000790" cy="1857388"/>
        </p:xfrm>
        <a:graphic>
          <a:graphicData uri="http://schemas.openxmlformats.org/drawingml/2006/table">
            <a:tbl>
              <a:tblPr/>
              <a:tblGrid>
                <a:gridCol w="939883"/>
                <a:gridCol w="361493"/>
                <a:gridCol w="289195"/>
                <a:gridCol w="361493"/>
                <a:gridCol w="289195"/>
                <a:gridCol w="304508"/>
                <a:gridCol w="335486"/>
                <a:gridCol w="335486"/>
                <a:gridCol w="340043"/>
                <a:gridCol w="347347"/>
                <a:gridCol w="433792"/>
                <a:gridCol w="361493"/>
                <a:gridCol w="433792"/>
                <a:gridCol w="433792"/>
                <a:gridCol w="433792"/>
              </a:tblGrid>
              <a:tr h="24832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Наименование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показателя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2015 г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2016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2017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2018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План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2019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План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План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</a:tr>
              <a:tr h="11948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</a:rPr>
                        <a:t>Обеспечение жильем детей- сирот и детей, оставшихся без попечения родителей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/>
                          <a:ea typeface="Calibri"/>
                        </a:rPr>
                        <a:t>3,4</a:t>
                      </a:r>
                      <a:endParaRPr lang="ru-RU" sz="105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/>
                          <a:ea typeface="Calibri"/>
                        </a:rPr>
                        <a:t>3</a:t>
                      </a:r>
                      <a:endParaRPr lang="ru-RU" sz="105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/>
                          <a:ea typeface="Calibri"/>
                        </a:rPr>
                        <a:t>2,3</a:t>
                      </a:r>
                      <a:endParaRPr lang="ru-RU" sz="105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/>
                          <a:ea typeface="Calibri"/>
                        </a:rPr>
                        <a:t>2</a:t>
                      </a:r>
                      <a:endParaRPr lang="ru-RU" sz="105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4,8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5,9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11,6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7,8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7,8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68751" y="0"/>
            <a:ext cx="1292352" cy="3520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86383" y="74930"/>
            <a:ext cx="4627245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6375" algn="ctr">
              <a:lnSpc>
                <a:spcPct val="100000"/>
              </a:lnSpc>
            </a:pP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1800" b="1" spc="-135" dirty="0">
                <a:solidFill>
                  <a:srgbClr val="FF0000"/>
                </a:solidFill>
                <a:latin typeface="Calibri"/>
                <a:cs typeface="Calibri"/>
              </a:rPr>
              <a:t>У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Л</a:t>
            </a:r>
            <a:r>
              <a:rPr sz="1800" b="1" spc="-135" dirty="0">
                <a:solidFill>
                  <a:srgbClr val="FF0000"/>
                </a:solidFill>
                <a:latin typeface="Calibri"/>
                <a:cs typeface="Calibri"/>
              </a:rPr>
              <a:t>Ь</a:t>
            </a:r>
            <a:r>
              <a:rPr sz="1800" b="1" spc="15" dirty="0">
                <a:solidFill>
                  <a:srgbClr val="FF0000"/>
                </a:solidFill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У</a:t>
            </a:r>
            <a:r>
              <a:rPr sz="1800" b="1" spc="-95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endParaRPr sz="1800" dirty="0">
              <a:latin typeface="Calibri"/>
              <a:cs typeface="Calibri"/>
            </a:endParaRPr>
          </a:p>
          <a:p>
            <a:pPr marL="998855" marR="5080" indent="-986790">
              <a:lnSpc>
                <a:spcPct val="100000"/>
              </a:lnSpc>
              <a:spcBef>
                <a:spcPts val="680"/>
              </a:spcBef>
            </a:pPr>
            <a:r>
              <a:rPr sz="1400" b="1" dirty="0">
                <a:latin typeface="Calibri"/>
                <a:cs typeface="Calibri"/>
              </a:rPr>
              <a:t>1.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</a:t>
            </a:r>
            <a:r>
              <a:rPr sz="1400" b="1" spc="-10" dirty="0">
                <a:latin typeface="Calibri"/>
                <a:cs typeface="Calibri"/>
              </a:rPr>
              <a:t>ъё</a:t>
            </a:r>
            <a:r>
              <a:rPr sz="1400" b="1" dirty="0">
                <a:latin typeface="Calibri"/>
                <a:cs typeface="Calibri"/>
              </a:rPr>
              <a:t>м 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40663" y="2637663"/>
            <a:ext cx="4861560" cy="41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5695" marR="5080" indent="-110363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500124" y="5786445"/>
            <a:ext cx="3857702" cy="29987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068563"/>
              </p:ext>
            </p:extLst>
          </p:nvPr>
        </p:nvGraphicFramePr>
        <p:xfrm>
          <a:off x="500042" y="928662"/>
          <a:ext cx="6000790" cy="1613212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866000"/>
                <a:gridCol w="651216"/>
                <a:gridCol w="651216"/>
                <a:gridCol w="651216"/>
              </a:tblGrid>
              <a:tr h="14287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2019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0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51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509,2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культуру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8,6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7,7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8,2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524035"/>
              </p:ext>
            </p:extLst>
          </p:nvPr>
        </p:nvGraphicFramePr>
        <p:xfrm>
          <a:off x="500042" y="3143240"/>
          <a:ext cx="6000790" cy="2392631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2019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культуру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культуру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культуру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культуру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8,6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7,7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n-lt"/>
                          <a:ea typeface="Calibri"/>
                        </a:rPr>
                        <a:t>100</a:t>
                      </a:r>
                      <a:endParaRPr lang="ru-RU" sz="120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8,2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n-lt"/>
                          <a:ea typeface="Calibri"/>
                        </a:rPr>
                        <a:t>100</a:t>
                      </a:r>
                      <a:endParaRPr lang="ru-RU" sz="120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чр</a:t>
                      </a:r>
                      <a:r>
                        <a:rPr lang="ru-RU" sz="1200" spc="-20" dirty="0" smtClean="0"/>
                        <a:t>е</a:t>
                      </a:r>
                      <a:r>
                        <a:rPr lang="ru-RU" sz="1200" dirty="0" smtClean="0"/>
                        <a:t>ж</a:t>
                      </a:r>
                      <a:r>
                        <a:rPr lang="ru-RU" sz="1200" spc="-15" dirty="0" smtClean="0"/>
                        <a:t>д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ния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ры</a:t>
                      </a:r>
                      <a:r>
                        <a:rPr lang="ru-RU" sz="1200" spc="-50" dirty="0" smtClean="0"/>
                        <a:t> </a:t>
                      </a:r>
                      <a:r>
                        <a:rPr lang="ru-RU" sz="1200" dirty="0" smtClean="0"/>
                        <a:t>и м</a:t>
                      </a:r>
                      <a:r>
                        <a:rPr lang="ru-RU" sz="1200" spc="-10" dirty="0" smtClean="0"/>
                        <a:t>е</a:t>
                      </a:r>
                      <a:r>
                        <a:rPr lang="ru-RU" sz="1200" dirty="0" smtClean="0"/>
                        <a:t>роприятия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dirty="0" smtClean="0"/>
                        <a:t>в</a:t>
                      </a:r>
                      <a:r>
                        <a:rPr lang="ru-RU" sz="1200" spc="-5" dirty="0" smtClean="0"/>
                        <a:t> 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5" dirty="0" smtClean="0"/>
                        <a:t>ф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ре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ры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marL="1905" marR="294005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д</a:t>
                      </a:r>
                      <a:r>
                        <a:rPr lang="ru-RU" sz="1200" spc="-15" dirty="0" smtClean="0"/>
                        <a:t>р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spc="-10" dirty="0" smtClean="0"/>
                        <a:t>г</a:t>
                      </a:r>
                      <a:r>
                        <a:rPr lang="ru-RU" sz="1200" dirty="0" smtClean="0"/>
                        <a:t>ие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spc="-10" dirty="0" smtClean="0"/>
                        <a:t>в</a:t>
                      </a:r>
                      <a:r>
                        <a:rPr lang="ru-RU" sz="1200" dirty="0" smtClean="0"/>
                        <a:t>опросы в о</a:t>
                      </a:r>
                      <a:r>
                        <a:rPr lang="ru-RU" sz="1200" spc="-25" dirty="0" smtClean="0"/>
                        <a:t>б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сти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ры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14422" y="142844"/>
            <a:ext cx="4627245" cy="7976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6619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Ф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ЗИ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Ч</a:t>
            </a:r>
            <a:r>
              <a:rPr sz="1800" b="1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АЯ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800" b="1" spc="-1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spc="-1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800" b="1" spc="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800" b="1" spc="-9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b="1" spc="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 С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200025" marR="5080" indent="-187960">
              <a:lnSpc>
                <a:spcPct val="100000"/>
              </a:lnSpc>
              <a:spcBef>
                <a:spcPts val="680"/>
              </a:spcBef>
            </a:pPr>
            <a:r>
              <a:rPr sz="1400" b="1" dirty="0">
                <a:latin typeface="Calibri"/>
                <a:cs typeface="Calibri"/>
              </a:rPr>
              <a:t>1.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</a:t>
            </a:r>
            <a:r>
              <a:rPr sz="1400" b="1" spc="-10" dirty="0">
                <a:latin typeface="Calibri"/>
                <a:cs typeface="Calibri"/>
              </a:rPr>
              <a:t>ъё</a:t>
            </a:r>
            <a:r>
              <a:rPr sz="1400" b="1" dirty="0">
                <a:latin typeface="Calibri"/>
                <a:cs typeface="Calibri"/>
              </a:rPr>
              <a:t>м 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физи</a:t>
            </a:r>
            <a:r>
              <a:rPr sz="1400" b="1" spc="-5" dirty="0">
                <a:latin typeface="Calibri"/>
                <a:cs typeface="Calibri"/>
              </a:rPr>
              <a:t>ч</a:t>
            </a:r>
            <a:r>
              <a:rPr sz="1400" b="1" dirty="0">
                <a:latin typeface="Calibri"/>
                <a:cs typeface="Calibri"/>
              </a:rPr>
              <a:t>ескую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орт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785926" y="6500826"/>
            <a:ext cx="3500462" cy="23574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530964"/>
              </p:ext>
            </p:extLst>
          </p:nvPr>
        </p:nvGraphicFramePr>
        <p:xfrm>
          <a:off x="500042" y="3428992"/>
          <a:ext cx="6000790" cy="2855518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2019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физическую культуру  и спорт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24,7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17,4 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18,6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0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 dirty="0" smtClean="0"/>
                        <a:t>физическая культура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marL="1905" marR="294005" algn="l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массовый спорт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marL="1905" marR="294005" algn="l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+mn-lt"/>
                          <a:cs typeface="Calibri"/>
                        </a:rPr>
                        <a:t>другие вопросы в области физической культуры и спорта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object 10"/>
          <p:cNvSpPr txBox="1"/>
          <p:nvPr/>
        </p:nvSpPr>
        <p:spPr>
          <a:xfrm>
            <a:off x="1071546" y="2928926"/>
            <a:ext cx="4861560" cy="41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5695" marR="5080" indent="-110363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>
              <a:latin typeface="Calibri"/>
              <a:cs typeface="Calibri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833265"/>
              </p:ext>
            </p:extLst>
          </p:nvPr>
        </p:nvGraphicFramePr>
        <p:xfrm>
          <a:off x="500042" y="1000100"/>
          <a:ext cx="6000790" cy="1562212"/>
        </p:xfrm>
        <a:graphic>
          <a:graphicData uri="http://schemas.openxmlformats.org/drawingml/2006/table">
            <a:tbl>
              <a:tblPr/>
              <a:tblGrid>
                <a:gridCol w="1643074"/>
                <a:gridCol w="714380"/>
                <a:gridCol w="823688"/>
                <a:gridCol w="605072"/>
                <a:gridCol w="785818"/>
                <a:gridCol w="642942"/>
                <a:gridCol w="785816"/>
              </a:tblGrid>
              <a:tr h="14287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2019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0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51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509,2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/>
                        <a:t>физ</a:t>
                      </a:r>
                      <a:r>
                        <a:rPr lang="ru-RU" sz="1200" spc="5" dirty="0" smtClean="0"/>
                        <a:t>и</a:t>
                      </a:r>
                      <a:r>
                        <a:rPr lang="ru-RU" sz="1200" dirty="0" smtClean="0"/>
                        <a:t>чес</a:t>
                      </a:r>
                      <a:r>
                        <a:rPr lang="ru-RU" sz="1200" spc="-5" dirty="0" smtClean="0"/>
                        <a:t>ку</a:t>
                      </a:r>
                      <a:r>
                        <a:rPr lang="ru-RU" sz="1200" dirty="0" smtClean="0"/>
                        <a:t>ю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spc="-10" dirty="0" smtClean="0"/>
                        <a:t>р</a:t>
                      </a:r>
                      <a:r>
                        <a:rPr lang="ru-RU" sz="1200" dirty="0" smtClean="0"/>
                        <a:t>у</a:t>
                      </a:r>
                      <a:r>
                        <a:rPr lang="ru-RU" sz="1200" spc="-50" dirty="0" smtClean="0"/>
                        <a:t> </a:t>
                      </a:r>
                      <a:r>
                        <a:rPr lang="ru-RU" sz="1200" dirty="0" smtClean="0"/>
                        <a:t>и спорт</a:t>
                      </a:r>
                      <a:endParaRPr lang="ru-RU" sz="1200" dirty="0" smtClean="0">
                        <a:latin typeface="+mn-lt"/>
                        <a:cs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24,7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4,4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17,4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3,4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18,6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3,6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85728" y="142844"/>
            <a:ext cx="63417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НАЦИОНАЛЬНАЯ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НА</a:t>
            </a:r>
            <a:r>
              <a:rPr sz="1800" b="1" spc="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 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АЦ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ОНАЛЬНАЯ БЕ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СНО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ТЬ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857364" y="4929190"/>
            <a:ext cx="32302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МЕЖ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ДЖЕТНЫЕ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spc="-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АН</a:t>
            </a:r>
            <a:r>
              <a:rPr sz="1800" b="1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ФЕ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ТЫ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735959"/>
              </p:ext>
            </p:extLst>
          </p:nvPr>
        </p:nvGraphicFramePr>
        <p:xfrm>
          <a:off x="357166" y="5572132"/>
          <a:ext cx="6215106" cy="3000396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611324"/>
                <a:gridCol w="2148431"/>
                <a:gridCol w="844027"/>
                <a:gridCol w="767297"/>
                <a:gridCol w="844027"/>
              </a:tblGrid>
              <a:tr h="51959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Вид финансовой помощи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Целевое</a:t>
                      </a:r>
                      <a:r>
                        <a:rPr lang="ru-RU" sz="1400" baseline="0" dirty="0" smtClean="0"/>
                        <a:t> назначение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План 2019</a:t>
                      </a:r>
                      <a:r>
                        <a:rPr lang="ru-RU" sz="1400" baseline="0" dirty="0" smtClean="0"/>
                        <a:t> г.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План</a:t>
                      </a:r>
                    </a:p>
                    <a:p>
                      <a:pPr algn="ctr"/>
                      <a:r>
                        <a:rPr lang="ru-RU" sz="1400" dirty="0" smtClean="0"/>
                        <a:t>2020</a:t>
                      </a:r>
                      <a:r>
                        <a:rPr lang="ru-RU" sz="1400" baseline="0" dirty="0" smtClean="0"/>
                        <a:t> г.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План</a:t>
                      </a:r>
                    </a:p>
                    <a:p>
                      <a:pPr algn="ctr"/>
                      <a:r>
                        <a:rPr lang="ru-RU" sz="1400" dirty="0" smtClean="0"/>
                        <a:t>2021</a:t>
                      </a:r>
                      <a:r>
                        <a:rPr lang="ru-RU" sz="1400" baseline="0" dirty="0" smtClean="0"/>
                        <a:t> г.</a:t>
                      </a:r>
                      <a:endParaRPr lang="ru-RU" sz="1400" dirty="0"/>
                    </a:p>
                  </a:txBody>
                  <a:tcPr/>
                </a:tc>
              </a:tr>
              <a:tr h="1589344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Дотация на выравнивание уровня </a:t>
                      </a:r>
                      <a:r>
                        <a:rPr lang="ru-RU" sz="1400" b="1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бюджетной</a:t>
                      </a:r>
                      <a:r>
                        <a:rPr lang="ru-RU" sz="1400" b="1" dirty="0" smtClean="0"/>
                        <a:t> обеспеченности сельских поселений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Сокращение различия</a:t>
                      </a:r>
                      <a:r>
                        <a:rPr lang="ru-RU" sz="1400" b="1" baseline="0" dirty="0" smtClean="0"/>
                        <a:t> в бюджетной обеспеченности между сельскими поселениями </a:t>
                      </a:r>
                      <a:r>
                        <a:rPr lang="ru-RU" sz="1400" b="1" baseline="0" dirty="0" err="1" smtClean="0"/>
                        <a:t>Щербиновского</a:t>
                      </a:r>
                      <a:r>
                        <a:rPr lang="ru-RU" sz="1400" b="1" baseline="0" dirty="0" smtClean="0"/>
                        <a:t> района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b="1" dirty="0" smtClean="0"/>
                        <a:t>7,0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b="1" dirty="0" smtClean="0"/>
                        <a:t>0,0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b="1" dirty="0" smtClean="0"/>
                        <a:t>0,0</a:t>
                      </a:r>
                      <a:endParaRPr lang="ru-RU" sz="1400" b="1" dirty="0"/>
                    </a:p>
                  </a:txBody>
                  <a:tcPr/>
                </a:tc>
              </a:tr>
              <a:tr h="519593">
                <a:tc gridSpan="2">
                  <a:txBody>
                    <a:bodyPr/>
                    <a:lstStyle/>
                    <a:p>
                      <a:r>
                        <a:rPr lang="ru-RU" sz="1400" dirty="0" smtClean="0"/>
                        <a:t>в том числе за счет субсидий из краевого бюджета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</a:tr>
              <a:tr h="371866">
                <a:tc gridSpan="2">
                  <a:txBody>
                    <a:bodyPr/>
                    <a:lstStyle/>
                    <a:p>
                      <a:r>
                        <a:rPr lang="ru-RU" sz="1400" dirty="0" smtClean="0"/>
                        <a:t>за счет районного бюджета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7,0</a:t>
                      </a:r>
                      <a:endParaRPr lang="ru-RU" sz="14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0766"/>
              </p:ext>
            </p:extLst>
          </p:nvPr>
        </p:nvGraphicFramePr>
        <p:xfrm>
          <a:off x="357166" y="642910"/>
          <a:ext cx="6215106" cy="3967993"/>
        </p:xfrm>
        <a:graphic>
          <a:graphicData uri="http://schemas.openxmlformats.org/drawingml/2006/table">
            <a:tbl>
              <a:tblPr/>
              <a:tblGrid>
                <a:gridCol w="1807827"/>
                <a:gridCol w="707411"/>
                <a:gridCol w="786012"/>
                <a:gridCol w="628809"/>
                <a:gridCol w="786012"/>
                <a:gridCol w="707411"/>
                <a:gridCol w="791624"/>
              </a:tblGrid>
              <a:tr h="21343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2019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6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724890">
                <a:tc>
                  <a:txBody>
                    <a:bodyPr/>
                    <a:lstStyle/>
                    <a:p>
                      <a:pPr marL="635" marR="139700">
                        <a:lnSpc>
                          <a:spcPct val="100000"/>
                        </a:lnSpc>
                      </a:pPr>
                      <a:r>
                        <a:rPr lang="ru-RU" sz="1200" b="1" dirty="0" smtClean="0"/>
                        <a:t>Все</a:t>
                      </a:r>
                      <a:r>
                        <a:rPr lang="ru-RU" sz="1200" b="1" spc="-25" dirty="0" smtClean="0"/>
                        <a:t>г</a:t>
                      </a:r>
                      <a:r>
                        <a:rPr lang="ru-RU" sz="1200" b="1" dirty="0" smtClean="0"/>
                        <a:t>о</a:t>
                      </a:r>
                      <a:r>
                        <a:rPr lang="ru-RU" sz="1200" b="1" spc="5" dirty="0" smtClean="0"/>
                        <a:t> </a:t>
                      </a:r>
                      <a:r>
                        <a:rPr lang="ru-RU" sz="1200" b="1" dirty="0" smtClean="0"/>
                        <a:t>р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с</a:t>
                      </a:r>
                      <a:r>
                        <a:rPr lang="ru-RU" sz="1200" b="1" spc="-25" dirty="0" smtClean="0"/>
                        <a:t>хо</a:t>
                      </a:r>
                      <a:r>
                        <a:rPr lang="ru-RU" sz="1200" b="1" spc="-15" dirty="0" smtClean="0"/>
                        <a:t>д</a:t>
                      </a:r>
                      <a:r>
                        <a:rPr lang="ru-RU" sz="1200" b="1" dirty="0" smtClean="0"/>
                        <a:t>ов на 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цион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л</a:t>
                      </a:r>
                      <a:r>
                        <a:rPr lang="ru-RU" sz="1200" b="1" spc="-10" dirty="0" smtClean="0"/>
                        <a:t>ьн</a:t>
                      </a:r>
                      <a:r>
                        <a:rPr lang="ru-RU" sz="1200" b="1" spc="-5" dirty="0" smtClean="0"/>
                        <a:t>у</a:t>
                      </a:r>
                      <a:r>
                        <a:rPr lang="ru-RU" sz="1200" b="1" dirty="0" smtClean="0"/>
                        <a:t>ю</a:t>
                      </a:r>
                      <a:r>
                        <a:rPr lang="ru-RU" sz="1200" b="1" spc="-50" dirty="0" smtClean="0"/>
                        <a:t> </a:t>
                      </a:r>
                      <a:r>
                        <a:rPr lang="ru-RU" sz="1200" b="1" dirty="0" smtClean="0"/>
                        <a:t>оборо</a:t>
                      </a:r>
                      <a:r>
                        <a:rPr lang="ru-RU" sz="1200" b="1" spc="5" dirty="0" smtClean="0"/>
                        <a:t>н</a:t>
                      </a:r>
                      <a:r>
                        <a:rPr lang="ru-RU" sz="1200" b="1" dirty="0" smtClean="0"/>
                        <a:t>у</a:t>
                      </a:r>
                      <a:r>
                        <a:rPr lang="ru-RU" sz="1200" b="1" spc="-5" dirty="0" smtClean="0"/>
                        <a:t> </a:t>
                      </a:r>
                      <a:r>
                        <a:rPr lang="ru-RU" sz="1200" b="1" dirty="0" smtClean="0"/>
                        <a:t>и 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цион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л</a:t>
                      </a:r>
                      <a:r>
                        <a:rPr lang="ru-RU" sz="1200" b="1" spc="-10" dirty="0" smtClean="0"/>
                        <a:t>ьн</a:t>
                      </a:r>
                      <a:r>
                        <a:rPr lang="ru-RU" sz="1200" b="1" spc="-5" dirty="0" smtClean="0"/>
                        <a:t>у</a:t>
                      </a:r>
                      <a:r>
                        <a:rPr lang="ru-RU" sz="1200" b="1" dirty="0" smtClean="0"/>
                        <a:t>ю</a:t>
                      </a:r>
                      <a:r>
                        <a:rPr lang="ru-RU" sz="1200" b="1" spc="-50" dirty="0" smtClean="0"/>
                        <a:t> </a:t>
                      </a:r>
                      <a:r>
                        <a:rPr lang="ru-RU" sz="1200" b="1" dirty="0" smtClean="0"/>
                        <a:t>б</a:t>
                      </a:r>
                      <a:r>
                        <a:rPr lang="ru-RU" sz="1200" b="1" spc="-10" dirty="0" smtClean="0"/>
                        <a:t>е</a:t>
                      </a:r>
                      <a:r>
                        <a:rPr lang="ru-RU" sz="1200" b="1" dirty="0" smtClean="0"/>
                        <a:t>зо</a:t>
                      </a:r>
                      <a:r>
                        <a:rPr lang="ru-RU" sz="1200" b="1" spc="-5" dirty="0" smtClean="0"/>
                        <a:t>па</a:t>
                      </a:r>
                      <a:r>
                        <a:rPr lang="ru-RU" sz="1200" b="1" dirty="0" smtClean="0"/>
                        <a:t>с</a:t>
                      </a:r>
                      <a:r>
                        <a:rPr lang="ru-RU" sz="1200" b="1" spc="5" dirty="0" smtClean="0"/>
                        <a:t>н</a:t>
                      </a:r>
                      <a:r>
                        <a:rPr lang="ru-RU" sz="1200" b="1" dirty="0" smtClean="0"/>
                        <a:t>ость</a:t>
                      </a:r>
                      <a:endParaRPr lang="ru-RU" sz="1200" b="1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7,0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6,0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n-lt"/>
                          <a:ea typeface="Calibri"/>
                        </a:rPr>
                        <a:t>100</a:t>
                      </a:r>
                      <a:endParaRPr lang="ru-RU" sz="120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6,4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724890">
                <a:tc>
                  <a:txBody>
                    <a:bodyPr/>
                    <a:lstStyle/>
                    <a:p>
                      <a:pPr marL="635" marR="17272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Р</a:t>
                      </a:r>
                      <a:r>
                        <a:rPr lang="ru-RU" sz="1200" spc="-10" dirty="0" smtClean="0"/>
                        <a:t>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-25" dirty="0" smtClean="0"/>
                        <a:t>хо</a:t>
                      </a:r>
                      <a:r>
                        <a:rPr lang="ru-RU" sz="1200" dirty="0" smtClean="0"/>
                        <a:t>ды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на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цион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10" dirty="0" smtClean="0"/>
                        <a:t>ь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ю оборо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у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(</a:t>
                      </a:r>
                      <a:r>
                        <a:rPr lang="ru-RU" sz="1200" spc="-10" dirty="0" smtClean="0"/>
                        <a:t>м</a:t>
                      </a:r>
                      <a:r>
                        <a:rPr lang="ru-RU" sz="1200" dirty="0" smtClean="0"/>
                        <a:t>обилиза</a:t>
                      </a:r>
                      <a:r>
                        <a:rPr lang="ru-RU" sz="1200" spc="-5" dirty="0" smtClean="0"/>
                        <a:t>ц</a:t>
                      </a:r>
                      <a:r>
                        <a:rPr lang="ru-RU" sz="1200" dirty="0" smtClean="0"/>
                        <a:t>ио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spc="-1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я </a:t>
                      </a:r>
                      <a:r>
                        <a:rPr lang="ru-RU" sz="1200" spc="-5" dirty="0" smtClean="0"/>
                        <a:t>п</a:t>
                      </a:r>
                      <a:r>
                        <a:rPr lang="ru-RU" sz="1200" spc="-25" dirty="0" smtClean="0"/>
                        <a:t>о</a:t>
                      </a:r>
                      <a:r>
                        <a:rPr lang="ru-RU" sz="1200" dirty="0" smtClean="0"/>
                        <a:t>д</a:t>
                      </a:r>
                      <a:r>
                        <a:rPr lang="ru-RU" sz="1200" spc="-25" dirty="0" smtClean="0"/>
                        <a:t>г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10" dirty="0" smtClean="0"/>
                        <a:t>т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5" dirty="0" smtClean="0"/>
                        <a:t>в</a:t>
                      </a:r>
                      <a:r>
                        <a:rPr lang="ru-RU" sz="1200" spc="-20" dirty="0" smtClean="0"/>
                        <a:t>к</a:t>
                      </a:r>
                      <a:r>
                        <a:rPr lang="ru-RU" sz="1200" dirty="0" smtClean="0"/>
                        <a:t>а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э</a:t>
                      </a:r>
                      <a:r>
                        <a:rPr lang="ru-RU" sz="1200" spc="-30" dirty="0" smtClean="0"/>
                        <a:t>к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оми</a:t>
                      </a:r>
                      <a:r>
                        <a:rPr lang="ru-RU" sz="1200" spc="-5" dirty="0" smtClean="0"/>
                        <a:t>к</a:t>
                      </a:r>
                      <a:r>
                        <a:rPr lang="ru-RU" sz="1200" dirty="0" smtClean="0"/>
                        <a:t>и)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40">
                <a:tc>
                  <a:txBody>
                    <a:bodyPr/>
                    <a:lstStyle/>
                    <a:p>
                      <a:pPr marL="635" marR="26797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Р</a:t>
                      </a:r>
                      <a:r>
                        <a:rPr lang="ru-RU" sz="1200" spc="-10" dirty="0" smtClean="0"/>
                        <a:t>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-25" dirty="0" smtClean="0"/>
                        <a:t>хо</a:t>
                      </a:r>
                      <a:r>
                        <a:rPr lang="ru-RU" sz="1200" dirty="0" smtClean="0"/>
                        <a:t>ды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на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цион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10" dirty="0" smtClean="0"/>
                        <a:t>ь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ю б</a:t>
                      </a:r>
                      <a:r>
                        <a:rPr lang="ru-RU" sz="1200" spc="-10" dirty="0" smtClean="0"/>
                        <a:t>е</a:t>
                      </a:r>
                      <a:r>
                        <a:rPr lang="ru-RU" sz="1200" dirty="0" smtClean="0"/>
                        <a:t>зо</a:t>
                      </a:r>
                      <a:r>
                        <a:rPr lang="ru-RU" sz="1200" spc="-5" dirty="0" smtClean="0"/>
                        <a:t>па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ость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086191">
                <a:tc>
                  <a:txBody>
                    <a:bodyPr/>
                    <a:lstStyle/>
                    <a:p>
                      <a:pPr marL="635" marR="9017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в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spc="-50" dirty="0" smtClean="0"/>
                        <a:t>т</a:t>
                      </a:r>
                      <a:r>
                        <a:rPr lang="ru-RU" sz="1200" dirty="0" smtClean="0"/>
                        <a:t>.ч.</a:t>
                      </a:r>
                      <a:r>
                        <a:rPr lang="ru-RU" sz="1200" spc="5" dirty="0" smtClean="0"/>
                        <a:t> </a:t>
                      </a:r>
                      <a:r>
                        <a:rPr lang="ru-RU" sz="1200" dirty="0" smtClean="0"/>
                        <a:t>защита</a:t>
                      </a:r>
                      <a:r>
                        <a:rPr lang="ru-RU" sz="1200" spc="-25" dirty="0" smtClean="0"/>
                        <a:t> 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-30" dirty="0" smtClean="0"/>
                        <a:t>е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ния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dirty="0" smtClean="0"/>
                        <a:t>и 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рри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dirty="0" smtClean="0"/>
                        <a:t>ории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dirty="0" smtClean="0"/>
                        <a:t>от</a:t>
                      </a:r>
                      <a:r>
                        <a:rPr lang="ru-RU" sz="1200" spc="-5" dirty="0" smtClean="0"/>
                        <a:t> </a:t>
                      </a:r>
                      <a:r>
                        <a:rPr lang="ru-RU" sz="1200" dirty="0" smtClean="0"/>
                        <a:t>чр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зв</a:t>
                      </a:r>
                      <a:r>
                        <a:rPr lang="ru-RU" sz="1200" spc="-5" dirty="0" smtClean="0"/>
                        <a:t>ы</a:t>
                      </a:r>
                      <a:r>
                        <a:rPr lang="ru-RU" sz="1200" dirty="0" smtClean="0"/>
                        <a:t>чай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ых сит</a:t>
                      </a:r>
                      <a:r>
                        <a:rPr lang="ru-RU" sz="1200" spc="-5" dirty="0" smtClean="0"/>
                        <a:t>уа</a:t>
                      </a:r>
                      <a:r>
                        <a:rPr lang="ru-RU" sz="1200" dirty="0" smtClean="0"/>
                        <a:t>ций</a:t>
                      </a:r>
                      <a:r>
                        <a:rPr lang="ru-RU" sz="1200" spc="-40" dirty="0" smtClean="0"/>
                        <a:t> </a:t>
                      </a:r>
                      <a:r>
                        <a:rPr lang="ru-RU" sz="1200" spc="-5" dirty="0" smtClean="0"/>
                        <a:t>п</a:t>
                      </a:r>
                      <a:r>
                        <a:rPr lang="ru-RU" sz="1200" dirty="0" smtClean="0"/>
                        <a:t>рир</a:t>
                      </a:r>
                      <a:r>
                        <a:rPr lang="ru-RU" sz="1200" spc="-25" dirty="0" smtClean="0"/>
                        <a:t>о</a:t>
                      </a:r>
                      <a:r>
                        <a:rPr lang="ru-RU" sz="1200" dirty="0" smtClean="0"/>
                        <a:t>дно</a:t>
                      </a:r>
                      <a:r>
                        <a:rPr lang="ru-RU" sz="1200" spc="-20" dirty="0" smtClean="0"/>
                        <a:t>г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5" dirty="0" smtClean="0"/>
                        <a:t> </a:t>
                      </a:r>
                      <a:r>
                        <a:rPr lang="ru-RU" sz="1200" dirty="0" smtClean="0"/>
                        <a:t>и 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spc="-20" dirty="0" smtClean="0"/>
                        <a:t>е</a:t>
                      </a:r>
                      <a:r>
                        <a:rPr lang="ru-RU" sz="1200" dirty="0" smtClean="0"/>
                        <a:t>х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20" dirty="0" smtClean="0"/>
                        <a:t>г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нно</a:t>
                      </a:r>
                      <a:r>
                        <a:rPr lang="ru-RU" sz="1200" spc="-20" dirty="0" smtClean="0"/>
                        <a:t>г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20" dirty="0" smtClean="0"/>
                        <a:t> </a:t>
                      </a:r>
                      <a:r>
                        <a:rPr lang="ru-RU" sz="1200" dirty="0" smtClean="0"/>
                        <a:t>хар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р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, </a:t>
                      </a:r>
                      <a:r>
                        <a:rPr lang="ru-RU" sz="1200" spc="-10" dirty="0" smtClean="0"/>
                        <a:t>г</a:t>
                      </a:r>
                      <a:r>
                        <a:rPr lang="ru-RU" sz="1200" dirty="0" smtClean="0"/>
                        <a:t>р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жд</a:t>
                      </a:r>
                      <a:r>
                        <a:rPr lang="ru-RU" sz="1200" spc="-10" dirty="0" smtClean="0"/>
                        <a:t>а</a:t>
                      </a:r>
                      <a:r>
                        <a:rPr lang="ru-RU" sz="1200" dirty="0" smtClean="0"/>
                        <a:t>нс</a:t>
                      </a:r>
                      <a:r>
                        <a:rPr lang="ru-RU" sz="1200" spc="-20" dirty="0" smtClean="0"/>
                        <a:t>к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я</a:t>
                      </a:r>
                      <a:r>
                        <a:rPr lang="ru-RU" sz="1200" spc="-20" dirty="0" smtClean="0"/>
                        <a:t> </a:t>
                      </a:r>
                      <a:r>
                        <a:rPr lang="ru-RU" sz="1200" dirty="0" smtClean="0"/>
                        <a:t>оборо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а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57166" y="511253"/>
            <a:ext cx="624141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3885" marR="5080" indent="-591820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РЕ</a:t>
            </a:r>
            <a:r>
              <a:rPr sz="1800" b="1" spc="-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</a:t>
            </a:r>
            <a:r>
              <a:rPr sz="1800" b="1" spc="-1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spc="-1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800" b="1" spc="-1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spc="-1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ТЫ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ВЫ</a:t>
            </a:r>
            <a:r>
              <a:rPr sz="1800" b="1" spc="-9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АВНИ</a:t>
            </a:r>
            <a:r>
              <a:rPr sz="1800" b="1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АНИЯ</a:t>
            </a:r>
            <a:r>
              <a:rPr sz="1800" b="1" spc="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5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ДЖЕТНОЙ 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4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Ч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ТИ С</a:t>
            </a:r>
            <a:r>
              <a:rPr sz="1800" b="1" spc="-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ЛЬ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СК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ИХ</a:t>
            </a:r>
            <a:r>
              <a:rPr sz="1800" b="1" spc="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</a:t>
            </a:r>
            <a:r>
              <a:rPr sz="1800" b="1" spc="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6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5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 </a:t>
            </a:r>
            <a:r>
              <a:rPr sz="1800" b="1" spc="-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АЙОНА</a:t>
            </a:r>
            <a:endParaRPr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2856" y="4499992"/>
            <a:ext cx="6200140" cy="19928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 indent="264795" algn="just">
              <a:lnSpc>
                <a:spcPct val="100000"/>
              </a:lnSpc>
            </a:pPr>
            <a:r>
              <a:rPr sz="1200" dirty="0" err="1" smtClean="0">
                <a:latin typeface="Calibri"/>
                <a:cs typeface="Calibri"/>
              </a:rPr>
              <a:t>Превыше</a:t>
            </a:r>
            <a:r>
              <a:rPr sz="1200" spc="-10" dirty="0" err="1" smtClean="0">
                <a:latin typeface="Calibri"/>
                <a:cs typeface="Calibri"/>
              </a:rPr>
              <a:t>н</a:t>
            </a:r>
            <a:r>
              <a:rPr sz="1200" dirty="0" err="1" smtClean="0">
                <a:latin typeface="Calibri"/>
                <a:cs typeface="Calibri"/>
              </a:rPr>
              <a:t>ие</a:t>
            </a:r>
            <a:r>
              <a:rPr sz="1200" dirty="0" smtClean="0">
                <a:latin typeface="Calibri"/>
                <a:cs typeface="Calibri"/>
              </a:rPr>
              <a:t> </a:t>
            </a:r>
            <a:r>
              <a:rPr sz="1200" spc="-70" dirty="0" smtClean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ма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ималь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-6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dirty="0">
                <a:latin typeface="Calibri"/>
                <a:cs typeface="Calibri"/>
              </a:rPr>
              <a:t>ров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8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2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ой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dirty="0" err="1">
                <a:latin typeface="Calibri"/>
                <a:cs typeface="Calibri"/>
              </a:rPr>
              <a:t>обе</a:t>
            </a:r>
            <a:r>
              <a:rPr sz="1200" spc="-5" dirty="0" err="1">
                <a:latin typeface="Calibri"/>
                <a:cs typeface="Calibri"/>
              </a:rPr>
              <a:t>с</a:t>
            </a:r>
            <a:r>
              <a:rPr sz="1200" dirty="0" err="1">
                <a:latin typeface="Calibri"/>
                <a:cs typeface="Calibri"/>
              </a:rPr>
              <a:t>пече</a:t>
            </a:r>
            <a:r>
              <a:rPr sz="1200" spc="-10" dirty="0" err="1">
                <a:latin typeface="Calibri"/>
                <a:cs typeface="Calibri"/>
              </a:rPr>
              <a:t>нн</a:t>
            </a:r>
            <a:r>
              <a:rPr sz="1200" spc="10" dirty="0" err="1">
                <a:latin typeface="Calibri"/>
                <a:cs typeface="Calibri"/>
              </a:rPr>
              <a:t>о</a:t>
            </a:r>
            <a:r>
              <a:rPr sz="1200" spc="-5" dirty="0" err="1">
                <a:latin typeface="Calibri"/>
                <a:cs typeface="Calibri"/>
              </a:rPr>
              <a:t>с</a:t>
            </a:r>
            <a:r>
              <a:rPr sz="1200" dirty="0" err="1">
                <a:latin typeface="Calibri"/>
                <a:cs typeface="Calibri"/>
              </a:rPr>
              <a:t>ти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10" dirty="0" err="1" smtClean="0">
                <a:latin typeface="Calibri"/>
                <a:cs typeface="Calibri"/>
              </a:rPr>
              <a:t>н</a:t>
            </a:r>
            <a:r>
              <a:rPr sz="1200" dirty="0" err="1" smtClean="0">
                <a:latin typeface="Calibri"/>
                <a:cs typeface="Calibri"/>
              </a:rPr>
              <a:t>ад</a:t>
            </a:r>
            <a:r>
              <a:rPr lang="ru-RU" sz="1200" dirty="0" smtClean="0">
                <a:latin typeface="Calibri"/>
                <a:cs typeface="Calibri"/>
              </a:rPr>
              <a:t> </a:t>
            </a:r>
            <a:r>
              <a:rPr sz="1200" dirty="0" smtClean="0">
                <a:latin typeface="Calibri"/>
                <a:cs typeface="Calibri"/>
              </a:rPr>
              <a:t> </a:t>
            </a:r>
            <a:r>
              <a:rPr sz="1200" spc="-70" dirty="0" smtClean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ималь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до </a:t>
            </a:r>
            <a:r>
              <a:rPr sz="1200" dirty="0" err="1">
                <a:latin typeface="Calibri"/>
                <a:cs typeface="Calibri"/>
              </a:rPr>
              <a:t>вырав</a:t>
            </a:r>
            <a:r>
              <a:rPr sz="1200" spc="-5" dirty="0" err="1">
                <a:latin typeface="Calibri"/>
                <a:cs typeface="Calibri"/>
              </a:rPr>
              <a:t>н</a:t>
            </a:r>
            <a:r>
              <a:rPr sz="1200" dirty="0" err="1">
                <a:latin typeface="Calibri"/>
                <a:cs typeface="Calibri"/>
              </a:rPr>
              <a:t>ива</a:t>
            </a:r>
            <a:r>
              <a:rPr sz="1200" spc="-5" dirty="0" err="1">
                <a:latin typeface="Calibri"/>
                <a:cs typeface="Calibri"/>
              </a:rPr>
              <a:t>н</a:t>
            </a:r>
            <a:r>
              <a:rPr sz="1200" dirty="0" err="1">
                <a:latin typeface="Calibri"/>
                <a:cs typeface="Calibri"/>
              </a:rPr>
              <a:t>ия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lang="ru-RU" sz="1200" spc="-10" dirty="0" smtClean="0">
                <a:latin typeface="Calibri"/>
                <a:cs typeface="Calibri"/>
              </a:rPr>
              <a:t>2,06</a:t>
            </a:r>
            <a:r>
              <a:rPr sz="1200" spc="5" dirty="0" smtClean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раза,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после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 err="1">
                <a:latin typeface="Calibri"/>
                <a:cs typeface="Calibri"/>
              </a:rPr>
              <a:t>вырав</a:t>
            </a:r>
            <a:r>
              <a:rPr sz="1200" spc="-5" dirty="0" err="1">
                <a:latin typeface="Calibri"/>
                <a:cs typeface="Calibri"/>
              </a:rPr>
              <a:t>н</a:t>
            </a:r>
            <a:r>
              <a:rPr sz="1200" dirty="0" err="1">
                <a:latin typeface="Calibri"/>
                <a:cs typeface="Calibri"/>
              </a:rPr>
              <a:t>ива</a:t>
            </a:r>
            <a:r>
              <a:rPr sz="1200" spc="-5" dirty="0" err="1">
                <a:latin typeface="Calibri"/>
                <a:cs typeface="Calibri"/>
              </a:rPr>
              <a:t>н</a:t>
            </a:r>
            <a:r>
              <a:rPr sz="1200" dirty="0" err="1">
                <a:latin typeface="Calibri"/>
                <a:cs typeface="Calibri"/>
              </a:rPr>
              <a:t>ия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lang="ru-RU" sz="1200" spc="-10" dirty="0" smtClean="0">
                <a:latin typeface="Calibri"/>
                <a:cs typeface="Calibri"/>
              </a:rPr>
              <a:t>1,73 </a:t>
            </a:r>
            <a:r>
              <a:rPr sz="1200" dirty="0" err="1" smtClean="0">
                <a:latin typeface="Calibri"/>
                <a:cs typeface="Calibri"/>
              </a:rPr>
              <a:t>раза</a:t>
            </a:r>
            <a:r>
              <a:rPr sz="1200" dirty="0">
                <a:latin typeface="Calibri"/>
                <a:cs typeface="Calibri"/>
              </a:rPr>
              <a:t>.</a:t>
            </a:r>
          </a:p>
          <a:p>
            <a:pPr marL="277495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С</a:t>
            </a:r>
            <a:r>
              <a:rPr sz="1200" spc="-15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епень </a:t>
            </a:r>
            <a:r>
              <a:rPr sz="1200" spc="-1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ра</a:t>
            </a:r>
            <a:r>
              <a:rPr sz="1200" spc="-10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10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1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личия </a:t>
            </a:r>
            <a:r>
              <a:rPr sz="1200" spc="-10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у </a:t>
            </a:r>
            <a:r>
              <a:rPr sz="1200" spc="-10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аи</a:t>
            </a:r>
            <a:r>
              <a:rPr sz="1200" spc="-5" dirty="0">
                <a:latin typeface="Calibri"/>
                <a:cs typeface="Calibri"/>
              </a:rPr>
              <a:t>б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лее </a:t>
            </a:r>
            <a:r>
              <a:rPr sz="1200" spc="-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10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аиме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ее </a:t>
            </a:r>
            <a:r>
              <a:rPr sz="1200" spc="-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обе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пече</a:t>
            </a:r>
            <a:r>
              <a:rPr sz="1200" spc="-10" dirty="0">
                <a:latin typeface="Calibri"/>
                <a:cs typeface="Calibri"/>
              </a:rPr>
              <a:t>нн</a:t>
            </a:r>
            <a:r>
              <a:rPr sz="1200" dirty="0">
                <a:latin typeface="Calibri"/>
                <a:cs typeface="Calibri"/>
              </a:rPr>
              <a:t>ыми </a:t>
            </a:r>
            <a:r>
              <a:rPr sz="1200" spc="-9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и</a:t>
            </a:r>
          </a:p>
          <a:p>
            <a:pPr marR="91440" algn="ctr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по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ми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ер</a:t>
            </a:r>
            <a:r>
              <a:rPr sz="1200" spc="-5" dirty="0">
                <a:latin typeface="Calibri"/>
                <a:cs typeface="Calibri"/>
              </a:rPr>
              <a:t>б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2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ле </a:t>
            </a:r>
            <a:r>
              <a:rPr sz="1200" dirty="0" err="1">
                <a:latin typeface="Calibri"/>
                <a:cs typeface="Calibri"/>
              </a:rPr>
              <a:t>ра</a:t>
            </a:r>
            <a:r>
              <a:rPr sz="1200" spc="-5" dirty="0" err="1">
                <a:latin typeface="Calibri"/>
                <a:cs typeface="Calibri"/>
              </a:rPr>
              <a:t>с</a:t>
            </a:r>
            <a:r>
              <a:rPr sz="1200" dirty="0" err="1">
                <a:latin typeface="Calibri"/>
                <a:cs typeface="Calibri"/>
              </a:rPr>
              <a:t>пр</a:t>
            </a:r>
            <a:r>
              <a:rPr sz="1200" spc="-10" dirty="0" err="1">
                <a:latin typeface="Calibri"/>
                <a:cs typeface="Calibri"/>
              </a:rPr>
              <a:t>е</a:t>
            </a:r>
            <a:r>
              <a:rPr sz="1200" spc="-15" dirty="0" err="1">
                <a:latin typeface="Calibri"/>
                <a:cs typeface="Calibri"/>
              </a:rPr>
              <a:t>д</a:t>
            </a:r>
            <a:r>
              <a:rPr sz="1200" spc="-25" dirty="0" err="1">
                <a:latin typeface="Calibri"/>
                <a:cs typeface="Calibri"/>
              </a:rPr>
              <a:t>е</a:t>
            </a:r>
            <a:r>
              <a:rPr sz="1200" dirty="0" err="1">
                <a:latin typeface="Calibri"/>
                <a:cs typeface="Calibri"/>
              </a:rPr>
              <a:t>ле</a:t>
            </a:r>
            <a:r>
              <a:rPr sz="1200" spc="-10" dirty="0" err="1">
                <a:latin typeface="Calibri"/>
                <a:cs typeface="Calibri"/>
              </a:rPr>
              <a:t>н</a:t>
            </a:r>
            <a:r>
              <a:rPr sz="1200" dirty="0" err="1">
                <a:latin typeface="Calibri"/>
                <a:cs typeface="Calibri"/>
              </a:rPr>
              <a:t>ия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15" dirty="0" err="1" smtClean="0">
                <a:latin typeface="Calibri"/>
                <a:cs typeface="Calibri"/>
              </a:rPr>
              <a:t>д</a:t>
            </a:r>
            <a:r>
              <a:rPr sz="1200" spc="-10" dirty="0" err="1" smtClean="0">
                <a:latin typeface="Calibri"/>
                <a:cs typeface="Calibri"/>
              </a:rPr>
              <a:t>о</a:t>
            </a:r>
            <a:r>
              <a:rPr sz="1200" dirty="0" err="1" smtClean="0">
                <a:latin typeface="Calibri"/>
                <a:cs typeface="Calibri"/>
              </a:rPr>
              <a:t>таци</a:t>
            </a:r>
            <a:r>
              <a:rPr lang="ru-RU" sz="1200" dirty="0" smtClean="0">
                <a:latin typeface="Calibri"/>
                <a:cs typeface="Calibri"/>
              </a:rPr>
              <a:t>и</a:t>
            </a:r>
            <a:r>
              <a:rPr sz="1200" spc="-5" dirty="0" smtClean="0">
                <a:latin typeface="Calibri"/>
                <a:cs typeface="Calibri"/>
              </a:rPr>
              <a:t> </a:t>
            </a:r>
            <a:r>
              <a:rPr sz="1200" spc="-5" dirty="0" err="1" smtClean="0">
                <a:latin typeface="Calibri"/>
                <a:cs typeface="Calibri"/>
              </a:rPr>
              <a:t>с</a:t>
            </a:r>
            <a:r>
              <a:rPr sz="1200" dirty="0" err="1" smtClean="0">
                <a:latin typeface="Calibri"/>
                <a:cs typeface="Calibri"/>
              </a:rPr>
              <a:t>остави</a:t>
            </a:r>
            <a:r>
              <a:rPr lang="ru-RU" sz="1200" dirty="0" smtClean="0">
                <a:latin typeface="Calibri"/>
                <a:cs typeface="Calibri"/>
              </a:rPr>
              <a:t>т</a:t>
            </a:r>
            <a:r>
              <a:rPr sz="1200" spc="15" dirty="0" smtClean="0">
                <a:latin typeface="Calibri"/>
                <a:cs typeface="Calibri"/>
              </a:rPr>
              <a:t> </a:t>
            </a:r>
            <a:r>
              <a:rPr lang="ru-RU" sz="1200" dirty="0" smtClean="0">
                <a:latin typeface="Calibri"/>
                <a:cs typeface="Calibri"/>
              </a:rPr>
              <a:t>1,19 </a:t>
            </a:r>
            <a:r>
              <a:rPr sz="1200" dirty="0" err="1" smtClean="0">
                <a:latin typeface="Calibri"/>
                <a:cs typeface="Calibri"/>
              </a:rPr>
              <a:t>ра</a:t>
            </a:r>
            <a:r>
              <a:rPr sz="1200" spc="-5" dirty="0" err="1" smtClean="0">
                <a:latin typeface="Calibri"/>
                <a:cs typeface="Calibri"/>
              </a:rPr>
              <a:t>з</a:t>
            </a:r>
            <a:r>
              <a:rPr sz="1200" dirty="0" err="1" smtClean="0">
                <a:latin typeface="Calibri"/>
                <a:cs typeface="Calibri"/>
              </a:rPr>
              <a:t>а</a:t>
            </a:r>
            <a:r>
              <a:rPr sz="1200" dirty="0" smtClean="0">
                <a:latin typeface="Calibri"/>
                <a:cs typeface="Calibri"/>
              </a:rPr>
              <a:t>.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lang="ru-RU" sz="950" dirty="0" smtClean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lang="ru-RU" sz="9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lang="ru-RU" sz="950" dirty="0" smtClean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lang="ru-RU" sz="9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sz="950" dirty="0">
              <a:latin typeface="Times New Roman"/>
              <a:cs typeface="Times New Roman"/>
            </a:endParaRPr>
          </a:p>
          <a:p>
            <a:pPr marR="205104" algn="ctr">
              <a:lnSpc>
                <a:spcPct val="100000"/>
              </a:lnSpc>
            </a:pP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МУНИ</a:t>
            </a:r>
            <a:r>
              <a:rPr sz="18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Ц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ИПА</a:t>
            </a:r>
            <a:r>
              <a:rPr sz="18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ЬН</a:t>
            </a:r>
            <a:r>
              <a:rPr sz="18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</a:t>
            </a:r>
            <a:r>
              <a:rPr sz="1800" b="1" spc="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ЛГ</a:t>
            </a:r>
            <a:endParaRPr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R="210185" algn="ctr">
              <a:lnSpc>
                <a:spcPct val="100000"/>
              </a:lnSpc>
              <a:spcBef>
                <a:spcPts val="20"/>
              </a:spcBef>
            </a:pP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9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МУНИЦИП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НО</a:t>
            </a:r>
            <a:r>
              <a:rPr sz="1600" b="1" spc="-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600" b="1" spc="-1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600" b="1" spc="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ЩЕРБИНОВС</a:t>
            </a:r>
            <a:r>
              <a:rPr sz="16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9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АЙОНА</a:t>
            </a:r>
            <a:endParaRPr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graphicFrame>
        <p:nvGraphicFramePr>
          <p:cNvPr id="13" name="object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929297"/>
              </p:ext>
            </p:extLst>
          </p:nvPr>
        </p:nvGraphicFramePr>
        <p:xfrm>
          <a:off x="334601" y="1259632"/>
          <a:ext cx="6286544" cy="300139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621809"/>
                <a:gridCol w="1832367"/>
                <a:gridCol w="1832368"/>
              </a:tblGrid>
              <a:tr h="706247">
                <a:tc>
                  <a:txBody>
                    <a:bodyPr/>
                    <a:lstStyle/>
                    <a:p>
                      <a:pPr marL="11303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им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ва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ние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ь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90195" marR="283845" algn="ctr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ю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я обес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ченность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3515" marR="175260" indent="-1270" algn="ctr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ю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я обес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ченность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осле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spc="-125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фиро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ое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2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Ейс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ое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Екатериновское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lang="ru-RU" sz="1200" spc="-3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ru-RU" sz="1200" spc="-25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lang="ru-RU" sz="1200" spc="-5" dirty="0" smtClean="0">
                          <a:solidFill>
                            <a:schemeClr val="tx1"/>
                          </a:solidFill>
                        </a:rPr>
                        <a:t>ае</a:t>
                      </a:r>
                      <a:r>
                        <a:rPr lang="ru-RU" sz="1200" spc="-1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lang="ru-RU" sz="1200" spc="-3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Новощербиновское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Старощербиновское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1,28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1,28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Шабельское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Щербиновское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21" name="object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214599"/>
              </p:ext>
            </p:extLst>
          </p:nvPr>
        </p:nvGraphicFramePr>
        <p:xfrm>
          <a:off x="584634" y="6804248"/>
          <a:ext cx="5786478" cy="1732057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214710"/>
                <a:gridCol w="642942"/>
                <a:gridCol w="642942"/>
                <a:gridCol w="571504"/>
                <a:gridCol w="714380"/>
              </a:tblGrid>
              <a:tr h="60648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им</a:t>
                      </a:r>
                      <a:r>
                        <a:rPr sz="1200" spc="-10" dirty="0"/>
                        <a:t>е</a:t>
                      </a:r>
                      <a:r>
                        <a:rPr sz="1200" dirty="0"/>
                        <a:t>но</a:t>
                      </a:r>
                      <a:r>
                        <a:rPr sz="1200" spc="-5" dirty="0"/>
                        <a:t>ва</a:t>
                      </a:r>
                      <a:r>
                        <a:rPr sz="1200" dirty="0"/>
                        <a:t>ние</a:t>
                      </a:r>
                      <a:r>
                        <a:rPr sz="1200" spc="-50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о</a:t>
                      </a:r>
                      <a:r>
                        <a:rPr sz="1200" spc="-20" dirty="0"/>
                        <a:t>к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за</a:t>
                      </a:r>
                      <a:r>
                        <a:rPr sz="1200" spc="-15" dirty="0"/>
                        <a:t>т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ля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indent="0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8</a:t>
                      </a:r>
                      <a:r>
                        <a:rPr lang="ru-RU" sz="1200" spc="5" baseline="0" dirty="0" smtClean="0"/>
                        <a:t> </a:t>
                      </a:r>
                      <a:r>
                        <a:rPr sz="1200" spc="-55" dirty="0" smtClean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indent="0" algn="ctr">
                        <a:lnSpc>
                          <a:spcPct val="100000"/>
                        </a:lnSpc>
                        <a:tabLst/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9</a:t>
                      </a:r>
                      <a:r>
                        <a:rPr lang="ru-RU" sz="1200" spc="5" baseline="0" dirty="0" smtClean="0"/>
                        <a:t> </a:t>
                      </a:r>
                      <a:r>
                        <a:rPr sz="1200" spc="-55" dirty="0" smtClean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2</a:t>
                      </a:r>
                      <a:r>
                        <a:rPr lang="ru-RU" sz="1200" spc="5" dirty="0" smtClean="0"/>
                        <a:t>0</a:t>
                      </a:r>
                      <a:r>
                        <a:rPr lang="ru-RU" sz="1200" spc="0" dirty="0" smtClean="0"/>
                        <a:t>20</a:t>
                      </a:r>
                      <a:r>
                        <a:rPr lang="ru-RU" sz="1200" spc="5" baseline="0" dirty="0" smtClean="0"/>
                        <a:t> </a:t>
                      </a:r>
                      <a:r>
                        <a:rPr lang="ru-RU" sz="1200" spc="-55" dirty="0" smtClean="0"/>
                        <a:t>г</a:t>
                      </a:r>
                      <a:r>
                        <a:rPr lang="ru-RU" sz="1200" dirty="0" smtClean="0"/>
                        <a:t>.</a:t>
                      </a:r>
                      <a:endParaRPr lang="ru-RU" sz="1200" dirty="0" smtClean="0"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+mn-lt"/>
                          <a:cs typeface="Calibri"/>
                        </a:rPr>
                        <a:t>2021 г.</a:t>
                      </a:r>
                    </a:p>
                  </a:txBody>
                  <a:tcPr marL="0" marR="0" marT="0" marB="0" anchor="ctr"/>
                </a:tc>
              </a:tr>
              <a:tr h="341116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dirty="0"/>
                        <a:t>Б</a:t>
                      </a:r>
                      <a:r>
                        <a:rPr sz="1200" spc="-30" dirty="0"/>
                        <a:t>ю</a:t>
                      </a:r>
                      <a:r>
                        <a:rPr sz="1200" dirty="0"/>
                        <a:t>д</a:t>
                      </a:r>
                      <a:r>
                        <a:rPr sz="1200" spc="-25" dirty="0"/>
                        <a:t>ж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тные</a:t>
                      </a:r>
                      <a:r>
                        <a:rPr sz="1200" spc="-40" dirty="0"/>
                        <a:t> </a:t>
                      </a:r>
                      <a:r>
                        <a:rPr sz="1200" spc="-10" dirty="0"/>
                        <a:t>к</a:t>
                      </a:r>
                      <a:r>
                        <a:rPr sz="1200" dirty="0"/>
                        <a:t>р</a:t>
                      </a:r>
                      <a:r>
                        <a:rPr sz="1200" spc="-20" dirty="0"/>
                        <a:t>е</a:t>
                      </a:r>
                      <a:r>
                        <a:rPr sz="1200" dirty="0"/>
                        <a:t>диты,</a:t>
                      </a:r>
                      <a:r>
                        <a:rPr sz="1200" spc="-20" dirty="0"/>
                        <a:t> </a:t>
                      </a:r>
                      <a:r>
                        <a:rPr sz="1200" dirty="0"/>
                        <a:t>мл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.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б.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84,76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44,56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35,65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28,52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481156">
                <a:tc>
                  <a:txBody>
                    <a:bodyPr/>
                    <a:lstStyle/>
                    <a:p>
                      <a:pPr marL="1270" marR="379730">
                        <a:lnSpc>
                          <a:spcPct val="100000"/>
                        </a:lnSpc>
                      </a:pPr>
                      <a:r>
                        <a:rPr sz="1200" dirty="0"/>
                        <a:t>Р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с</a:t>
                      </a:r>
                      <a:r>
                        <a:rPr sz="1200" spc="-25" dirty="0"/>
                        <a:t>хо</a:t>
                      </a:r>
                      <a:r>
                        <a:rPr sz="1200" dirty="0"/>
                        <a:t>ды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на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обс</a:t>
                      </a:r>
                      <a:r>
                        <a:rPr sz="1200" spc="5" dirty="0"/>
                        <a:t>л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жи</a:t>
                      </a:r>
                      <a:r>
                        <a:rPr sz="1200" spc="-10" dirty="0"/>
                        <a:t>в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ние </a:t>
                      </a:r>
                      <a:r>
                        <a:rPr sz="1200" spc="-20" dirty="0"/>
                        <a:t>м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ницип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л</a:t>
                      </a:r>
                      <a:r>
                        <a:rPr sz="1200" spc="-10" dirty="0"/>
                        <a:t>ьн</a:t>
                      </a:r>
                      <a:r>
                        <a:rPr sz="1200" dirty="0"/>
                        <a:t>о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30" dirty="0"/>
                        <a:t> 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л</a:t>
                      </a:r>
                      <a:r>
                        <a:rPr sz="1200" spc="-10" dirty="0"/>
                        <a:t>г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,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мл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.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б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smtClean="0">
                          <a:solidFill>
                            <a:schemeClr val="tx1"/>
                          </a:solidFill>
                        </a:rPr>
                        <a:t>0,04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0,04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303297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spc="-20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л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5" dirty="0"/>
                        <a:t>ва</a:t>
                      </a:r>
                      <a:r>
                        <a:rPr sz="1200" dirty="0"/>
                        <a:t>я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а</a:t>
                      </a:r>
                      <a:r>
                        <a:rPr sz="1200" spc="-10" dirty="0"/>
                        <a:t>гр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з</a:t>
                      </a:r>
                      <a:r>
                        <a:rPr sz="1200" spc="-15" dirty="0"/>
                        <a:t>к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,</a:t>
                      </a:r>
                      <a:r>
                        <a:rPr sz="1200" spc="-5" dirty="0"/>
                        <a:t> </a:t>
                      </a:r>
                      <a:r>
                        <a:rPr sz="1200" dirty="0"/>
                        <a:t>%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50,4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27,2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20,3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86125" y="214261"/>
            <a:ext cx="714375" cy="8924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8604" y="1428728"/>
            <a:ext cx="6130925" cy="41267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9215" algn="ctr">
              <a:lnSpc>
                <a:spcPct val="100000"/>
              </a:lnSpc>
            </a:pPr>
            <a:r>
              <a:rPr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2400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2400" spc="-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ЖАЕМЫЕ</a:t>
            </a:r>
            <a:r>
              <a:rPr sz="2400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ЩЕРБИНОВЦЫ!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8255" indent="358140" algn="just">
              <a:lnSpc>
                <a:spcPct val="100000"/>
              </a:lnSpc>
              <a:spcBef>
                <a:spcPts val="1115"/>
              </a:spcBef>
            </a:pPr>
            <a:r>
              <a:rPr sz="1600" spc="-10" dirty="0">
                <a:latin typeface="Calibri"/>
                <a:cs typeface="Calibri"/>
              </a:rPr>
              <a:t>Пе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вами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spc="-25" dirty="0">
                <a:latin typeface="Calibri"/>
                <a:cs typeface="Calibri"/>
              </a:rPr>
              <a:t>з</a:t>
            </a:r>
            <a:r>
              <a:rPr sz="1600" spc="-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ание,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к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5" dirty="0">
                <a:latin typeface="Calibri"/>
                <a:cs typeface="Calibri"/>
              </a:rPr>
              <a:t>о</a:t>
            </a:r>
            <a:r>
              <a:rPr sz="1600" spc="-15" dirty="0">
                <a:latin typeface="Calibri"/>
                <a:cs typeface="Calibri"/>
              </a:rPr>
              <a:t>м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к</a:t>
            </a:r>
            <a:r>
              <a:rPr sz="1600" spc="-20" dirty="0">
                <a:latin typeface="Calibri"/>
                <a:cs typeface="Calibri"/>
              </a:rPr>
              <a:t>р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35" dirty="0">
                <a:latin typeface="Calibri"/>
                <a:cs typeface="Calibri"/>
              </a:rPr>
              <a:t>к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ос</a:t>
            </a:r>
            <a:r>
              <a:rPr sz="160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у</a:t>
            </a:r>
            <a:r>
              <a:rPr sz="1600" spc="-20" dirty="0">
                <a:latin typeface="Calibri"/>
                <a:cs typeface="Calibri"/>
              </a:rPr>
              <a:t>п</a:t>
            </a:r>
            <a:r>
              <a:rPr sz="1600" spc="-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ф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10" dirty="0">
                <a:latin typeface="Calibri"/>
                <a:cs typeface="Calibri"/>
              </a:rPr>
              <a:t>ме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тра</a:t>
            </a:r>
            <a:r>
              <a:rPr sz="1600" spc="-35" dirty="0">
                <a:latin typeface="Calibri"/>
                <a:cs typeface="Calibri"/>
              </a:rPr>
              <a:t>ж</a:t>
            </a:r>
            <a:r>
              <a:rPr sz="1600" spc="-10" dirty="0">
                <a:latin typeface="Calibri"/>
                <a:cs typeface="Calibri"/>
              </a:rPr>
              <a:t>ены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пара</a:t>
            </a:r>
            <a:r>
              <a:rPr sz="1600" spc="-5" dirty="0">
                <a:latin typeface="Calibri"/>
                <a:cs typeface="Calibri"/>
              </a:rPr>
              <a:t>м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тры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10" dirty="0">
                <a:latin typeface="Calibri"/>
                <a:cs typeface="Calibri"/>
              </a:rPr>
              <a:t> 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25" dirty="0">
                <a:latin typeface="Calibri"/>
                <a:cs typeface="Calibri"/>
              </a:rPr>
              <a:t>же</a:t>
            </a:r>
            <a:r>
              <a:rPr sz="1600" spc="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30" dirty="0">
                <a:latin typeface="Calibri"/>
                <a:cs typeface="Calibri"/>
              </a:rPr>
              <a:t>м</a:t>
            </a:r>
            <a:r>
              <a:rPr sz="1600" spc="-10" dirty="0">
                <a:latin typeface="Calibri"/>
                <a:cs typeface="Calibri"/>
              </a:rPr>
              <a:t>у</a:t>
            </a:r>
            <a:r>
              <a:rPr sz="1600" spc="-1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иц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-10" dirty="0">
                <a:latin typeface="Calibri"/>
                <a:cs typeface="Calibri"/>
              </a:rPr>
              <a:t>паль</a:t>
            </a:r>
            <a:r>
              <a:rPr sz="1600" spc="-20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-25" dirty="0">
                <a:latin typeface="Calibri"/>
                <a:cs typeface="Calibri"/>
              </a:rPr>
              <a:t>г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обра</a:t>
            </a:r>
            <a:r>
              <a:rPr sz="1600" spc="-5" dirty="0">
                <a:latin typeface="Calibri"/>
                <a:cs typeface="Calibri"/>
              </a:rPr>
              <a:t>з</a:t>
            </a:r>
            <a:r>
              <a:rPr sz="1600" spc="-10" dirty="0">
                <a:latin typeface="Calibri"/>
                <a:cs typeface="Calibri"/>
              </a:rPr>
              <a:t>ован</a:t>
            </a:r>
            <a:r>
              <a:rPr sz="1600" spc="-25" dirty="0">
                <a:latin typeface="Calibri"/>
                <a:cs typeface="Calibri"/>
              </a:rPr>
              <a:t>и</a:t>
            </a:r>
            <a:r>
              <a:rPr sz="1600" spc="-10" dirty="0">
                <a:latin typeface="Calibri"/>
                <a:cs typeface="Calibri"/>
              </a:rPr>
              <a:t>я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Щ</a:t>
            </a:r>
            <a:r>
              <a:rPr sz="1600" spc="-10" dirty="0">
                <a:latin typeface="Calibri"/>
                <a:cs typeface="Calibri"/>
              </a:rPr>
              <a:t>ербиновский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район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5" dirty="0" err="1">
                <a:latin typeface="Calibri"/>
                <a:cs typeface="Calibri"/>
              </a:rPr>
              <a:t>н</a:t>
            </a:r>
            <a:r>
              <a:rPr sz="1600" spc="-10" dirty="0" err="1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15" dirty="0" smtClean="0">
                <a:latin typeface="Calibri"/>
                <a:cs typeface="Calibri"/>
              </a:rPr>
              <a:t>201</a:t>
            </a:r>
            <a:r>
              <a:rPr lang="ru-RU" sz="1600" spc="-15" dirty="0" smtClean="0">
                <a:latin typeface="Calibri"/>
                <a:cs typeface="Calibri"/>
              </a:rPr>
              <a:t>9</a:t>
            </a:r>
            <a:r>
              <a:rPr sz="1600" spc="25" dirty="0" smtClean="0">
                <a:latin typeface="Calibri"/>
                <a:cs typeface="Calibri"/>
              </a:rPr>
              <a:t> </a:t>
            </a:r>
            <a:r>
              <a:rPr lang="ru-RU" sz="1600" spc="-10" dirty="0" smtClean="0">
                <a:latin typeface="Calibri"/>
                <a:cs typeface="Calibri"/>
              </a:rPr>
              <a:t>год и на плановый период 2020 и 2021 годов.</a:t>
            </a:r>
            <a:endParaRPr sz="1600" dirty="0">
              <a:latin typeface="Calibri"/>
              <a:cs typeface="Calibri"/>
            </a:endParaRPr>
          </a:p>
          <a:p>
            <a:pPr marL="12700" marR="5080" indent="358140" algn="just">
              <a:lnSpc>
                <a:spcPct val="100000"/>
              </a:lnSpc>
              <a:spcBef>
                <a:spcPts val="990"/>
              </a:spcBef>
            </a:pPr>
            <a:r>
              <a:rPr sz="1600" spc="-10" dirty="0">
                <a:latin typeface="Calibri"/>
                <a:cs typeface="Calibri"/>
              </a:rPr>
              <a:t>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40" dirty="0">
                <a:latin typeface="Calibri"/>
                <a:cs typeface="Calibri"/>
              </a:rPr>
              <a:t>ж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5" dirty="0">
                <a:latin typeface="Calibri"/>
                <a:cs typeface="Calibri"/>
              </a:rPr>
              <a:t>л</a:t>
            </a:r>
            <a:r>
              <a:rPr sz="1600" spc="-10" dirty="0">
                <a:latin typeface="Calibri"/>
                <a:cs typeface="Calibri"/>
              </a:rPr>
              <a:t>я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граждан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–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ок</a:t>
            </a:r>
            <a:r>
              <a:rPr sz="1600" spc="-25" dirty="0">
                <a:latin typeface="Calibri"/>
                <a:cs typeface="Calibri"/>
              </a:rPr>
              <a:t>у</a:t>
            </a:r>
            <a:r>
              <a:rPr sz="1600" spc="-5" dirty="0">
                <a:latin typeface="Calibri"/>
                <a:cs typeface="Calibri"/>
              </a:rPr>
              <a:t>ме</a:t>
            </a:r>
            <a:r>
              <a:rPr sz="1600" spc="-10" dirty="0">
                <a:latin typeface="Calibri"/>
                <a:cs typeface="Calibri"/>
              </a:rPr>
              <a:t>нт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(анали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ич</a:t>
            </a:r>
            <a:r>
              <a:rPr sz="1600" spc="-2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ский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материал), разра</a:t>
            </a:r>
            <a:r>
              <a:rPr sz="1600" spc="-20" dirty="0">
                <a:latin typeface="Calibri"/>
                <a:cs typeface="Calibri"/>
              </a:rPr>
              <a:t>б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25" dirty="0">
                <a:latin typeface="Calibri"/>
                <a:cs typeface="Calibri"/>
              </a:rPr>
              <a:t>ы</a:t>
            </a:r>
            <a:r>
              <a:rPr sz="1600" spc="-10" dirty="0">
                <a:latin typeface="Calibri"/>
                <a:cs typeface="Calibri"/>
              </a:rPr>
              <a:t>ва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мый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п</a:t>
            </a:r>
            <a:r>
              <a:rPr sz="1600" spc="-20" dirty="0">
                <a:latin typeface="Calibri"/>
                <a:cs typeface="Calibri"/>
              </a:rPr>
              <a:t>у</a:t>
            </a:r>
            <a:r>
              <a:rPr sz="1600" spc="-35" dirty="0">
                <a:latin typeface="Calibri"/>
                <a:cs typeface="Calibri"/>
              </a:rPr>
              <a:t>б</a:t>
            </a:r>
            <a:r>
              <a:rPr sz="1600" spc="-10" dirty="0">
                <a:latin typeface="Calibri"/>
                <a:cs typeface="Calibri"/>
              </a:rPr>
              <a:t>лик</a:t>
            </a:r>
            <a:r>
              <a:rPr sz="1600" spc="-25" dirty="0">
                <a:latin typeface="Calibri"/>
                <a:cs typeface="Calibri"/>
              </a:rPr>
              <a:t>уе</a:t>
            </a:r>
            <a:r>
              <a:rPr sz="1600" spc="-5" dirty="0">
                <a:latin typeface="Calibri"/>
                <a:cs typeface="Calibri"/>
              </a:rPr>
              <a:t>м</a:t>
            </a:r>
            <a:r>
              <a:rPr sz="1600" spc="-10" dirty="0">
                <a:latin typeface="Calibri"/>
                <a:cs typeface="Calibri"/>
              </a:rPr>
              <a:t>ый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ткры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ом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60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ос</a:t>
            </a:r>
            <a:r>
              <a:rPr sz="1600" dirty="0">
                <a:latin typeface="Calibri"/>
                <a:cs typeface="Calibri"/>
              </a:rPr>
              <a:t>т</a:t>
            </a:r>
            <a:r>
              <a:rPr sz="1600" spc="-5" dirty="0">
                <a:latin typeface="Calibri"/>
                <a:cs typeface="Calibri"/>
              </a:rPr>
              <a:t>у</a:t>
            </a:r>
            <a:r>
              <a:rPr sz="1600" spc="-10" dirty="0">
                <a:latin typeface="Calibri"/>
                <a:cs typeface="Calibri"/>
              </a:rPr>
              <a:t>пе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ц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л</a:t>
            </a:r>
            <a:r>
              <a:rPr sz="1600" spc="-10" dirty="0">
                <a:latin typeface="Calibri"/>
                <a:cs typeface="Calibri"/>
              </a:rPr>
              <a:t>ях пр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до</a:t>
            </a:r>
            <a:r>
              <a:rPr sz="1600" spc="-20" dirty="0">
                <a:latin typeface="Calibri"/>
                <a:cs typeface="Calibri"/>
              </a:rPr>
              <a:t>с</a:t>
            </a:r>
            <a:r>
              <a:rPr sz="1600" spc="-10" dirty="0">
                <a:latin typeface="Calibri"/>
                <a:cs typeface="Calibri"/>
              </a:rPr>
              <a:t>та</a:t>
            </a:r>
            <a:r>
              <a:rPr sz="1600" spc="-15" dirty="0">
                <a:latin typeface="Calibri"/>
                <a:cs typeface="Calibri"/>
              </a:rPr>
              <a:t>в</a:t>
            </a:r>
            <a:r>
              <a:rPr sz="1600" spc="-10" dirty="0">
                <a:latin typeface="Calibri"/>
                <a:cs typeface="Calibri"/>
              </a:rPr>
              <a:t>ления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4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гр</a:t>
            </a:r>
            <a:r>
              <a:rPr sz="1600" spc="-20" dirty="0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жда</a:t>
            </a:r>
            <a:r>
              <a:rPr sz="1600" spc="-2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ам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акту</a:t>
            </a:r>
            <a:r>
              <a:rPr sz="1600" spc="-25" dirty="0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ль</a:t>
            </a:r>
            <a:r>
              <a:rPr sz="1600" spc="-20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ин</a:t>
            </a:r>
            <a:r>
              <a:rPr sz="1600" spc="-5" dirty="0">
                <a:latin typeface="Calibri"/>
                <a:cs typeface="Calibri"/>
              </a:rPr>
              <a:t>ф</a:t>
            </a:r>
            <a:r>
              <a:rPr sz="1600" spc="-10" dirty="0">
                <a:latin typeface="Calibri"/>
                <a:cs typeface="Calibri"/>
              </a:rPr>
              <a:t>ормации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25" dirty="0">
                <a:latin typeface="Calibri"/>
                <a:cs typeface="Calibri"/>
              </a:rPr>
              <a:t>же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тч</a:t>
            </a:r>
            <a:r>
              <a:rPr sz="1600" spc="-30" dirty="0">
                <a:latin typeface="Calibri"/>
                <a:cs typeface="Calibri"/>
              </a:rPr>
              <a:t>ё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spc="-25" dirty="0">
                <a:latin typeface="Calibri"/>
                <a:cs typeface="Calibri"/>
              </a:rPr>
              <a:t>г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ис</a:t>
            </a:r>
            <a:r>
              <a:rPr sz="1600" spc="-20" dirty="0">
                <a:latin typeface="Calibri"/>
                <a:cs typeface="Calibri"/>
              </a:rPr>
              <a:t>п</a:t>
            </a:r>
            <a:r>
              <a:rPr sz="1600" spc="-40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лнении</a:t>
            </a:r>
            <a:r>
              <a:rPr sz="1600" spc="-5" dirty="0">
                <a:latin typeface="Calibri"/>
                <a:cs typeface="Calibri"/>
              </a:rPr>
              <a:t>.</a:t>
            </a:r>
            <a:endParaRPr sz="1600" dirty="0">
              <a:latin typeface="Calibri"/>
              <a:cs typeface="Calibri"/>
            </a:endParaRPr>
          </a:p>
          <a:p>
            <a:pPr marL="67310" algn="ctr">
              <a:lnSpc>
                <a:spcPct val="100000"/>
              </a:lnSpc>
              <a:spcBef>
                <a:spcPts val="1300"/>
              </a:spcBef>
            </a:pP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«Б</a:t>
            </a:r>
            <a:r>
              <a:rPr sz="1800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я</a:t>
            </a:r>
            <a:r>
              <a:rPr sz="18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граждан» </a:t>
            </a:r>
            <a:r>
              <a:rPr sz="18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тра</a:t>
            </a:r>
            <a:r>
              <a:rPr sz="18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 сл</a:t>
            </a:r>
            <a:r>
              <a:rPr sz="18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ую</a:t>
            </a:r>
            <a:r>
              <a:rPr sz="18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ую и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фо</a:t>
            </a:r>
            <a:r>
              <a:rPr sz="1800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ма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ц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:</a:t>
            </a:r>
          </a:p>
          <a:p>
            <a:pPr marL="218440" indent="-205740">
              <a:lnSpc>
                <a:spcPct val="100000"/>
              </a:lnSpc>
              <a:spcBef>
                <a:spcPts val="670"/>
              </a:spcBef>
              <a:buFont typeface="Wingdings"/>
              <a:buChar char=""/>
              <a:tabLst>
                <a:tab pos="218440" algn="l"/>
              </a:tabLst>
            </a:pPr>
            <a:r>
              <a:rPr sz="1600" b="1" spc="-10" dirty="0">
                <a:latin typeface="Calibri"/>
                <a:cs typeface="Calibri"/>
              </a:rPr>
              <a:t>опис</a:t>
            </a:r>
            <a:r>
              <a:rPr sz="1600" b="1" spc="-5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ние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г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20" dirty="0">
                <a:latin typeface="Calibri"/>
                <a:cs typeface="Calibri"/>
              </a:rPr>
              <a:t>ц</a:t>
            </a:r>
            <a:r>
              <a:rPr sz="1600" b="1" spc="-10" dirty="0">
                <a:latin typeface="Calibri"/>
                <a:cs typeface="Calibri"/>
              </a:rPr>
              <a:t>е</a:t>
            </a:r>
            <a:r>
              <a:rPr sz="1600" b="1" spc="-20" dirty="0">
                <a:latin typeface="Calibri"/>
                <a:cs typeface="Calibri"/>
              </a:rPr>
              <a:t>с</a:t>
            </a:r>
            <a:r>
              <a:rPr sz="1600" b="1" spc="-10" dirty="0">
                <a:latin typeface="Calibri"/>
                <a:cs typeface="Calibri"/>
              </a:rPr>
              <a:t>са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в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оступной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ф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ме;</a:t>
            </a:r>
            <a:endParaRPr sz="1600" dirty="0">
              <a:latin typeface="Calibri"/>
              <a:cs typeface="Calibri"/>
            </a:endParaRPr>
          </a:p>
          <a:p>
            <a:pPr marL="218440" indent="-205740">
              <a:lnSpc>
                <a:spcPct val="100000"/>
              </a:lnSpc>
              <a:buFont typeface="Wingdings"/>
              <a:buChar char=""/>
              <a:tabLst>
                <a:tab pos="218440" algn="l"/>
              </a:tabLst>
            </a:pPr>
            <a:r>
              <a:rPr sz="1600" b="1" spc="-10" dirty="0">
                <a:latin typeface="Calibri"/>
                <a:cs typeface="Calibri"/>
              </a:rPr>
              <a:t>общие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ха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ак</a:t>
            </a:r>
            <a:r>
              <a:rPr sz="1600" b="1" spc="-25" dirty="0">
                <a:latin typeface="Calibri"/>
                <a:cs typeface="Calibri"/>
              </a:rPr>
              <a:t>т</a:t>
            </a:r>
            <a:r>
              <a:rPr sz="1600" b="1" spc="-10" dirty="0">
                <a:latin typeface="Calibri"/>
                <a:cs typeface="Calibri"/>
              </a:rPr>
              <a:t>ер</a:t>
            </a:r>
            <a:r>
              <a:rPr sz="1600" b="1" spc="-15" dirty="0">
                <a:latin typeface="Calibri"/>
                <a:cs typeface="Calibri"/>
              </a:rPr>
              <a:t>и</a:t>
            </a:r>
            <a:r>
              <a:rPr sz="1600" b="1" spc="-10" dirty="0">
                <a:latin typeface="Calibri"/>
                <a:cs typeface="Calibri"/>
              </a:rPr>
              <a:t>стики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до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ов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5" dirty="0">
                <a:latin typeface="Calibri"/>
                <a:cs typeface="Calibri"/>
              </a:rPr>
              <a:t>с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ов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ета;</a:t>
            </a:r>
            <a:endParaRPr sz="1600" dirty="0">
              <a:latin typeface="Calibri"/>
              <a:cs typeface="Calibri"/>
            </a:endParaRPr>
          </a:p>
          <a:p>
            <a:pPr marL="198120" marR="641985" indent="-186055">
              <a:lnSpc>
                <a:spcPct val="100000"/>
              </a:lnSpc>
            </a:pPr>
            <a:r>
              <a:rPr sz="1600" spc="-15" dirty="0">
                <a:latin typeface="Wingdings"/>
                <a:cs typeface="Wingdings"/>
              </a:rPr>
              <a:t></a:t>
            </a:r>
            <a:r>
              <a:rPr sz="1600" spc="-204" dirty="0">
                <a:latin typeface="Times New Roman"/>
                <a:cs typeface="Times New Roman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до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20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х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ета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г</a:t>
            </a:r>
            <a:r>
              <a:rPr sz="1600" b="1" spc="-3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уппам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рас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20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х</a:t>
            </a:r>
            <a:r>
              <a:rPr sz="1600" b="1" spc="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20" dirty="0">
                <a:latin typeface="Calibri"/>
                <a:cs typeface="Calibri"/>
              </a:rPr>
              <a:t>з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35" dirty="0">
                <a:latin typeface="Calibri"/>
                <a:cs typeface="Calibri"/>
              </a:rPr>
              <a:t>е</a:t>
            </a:r>
            <a:r>
              <a:rPr sz="1600" b="1" spc="-10" dirty="0">
                <a:latin typeface="Calibri"/>
                <a:cs typeface="Calibri"/>
              </a:rPr>
              <a:t>лам 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ой кла</a:t>
            </a:r>
            <a:r>
              <a:rPr sz="1600" b="1" spc="-20" dirty="0">
                <a:latin typeface="Calibri"/>
                <a:cs typeface="Calibri"/>
              </a:rPr>
              <a:t>с</a:t>
            </a:r>
            <a:r>
              <a:rPr sz="1600" b="1" spc="-10" dirty="0">
                <a:latin typeface="Calibri"/>
                <a:cs typeface="Calibri"/>
              </a:rPr>
              <a:t>сифи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ации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Р</a:t>
            </a:r>
            <a:r>
              <a:rPr sz="1600" b="1" spc="-125" dirty="0">
                <a:latin typeface="Calibri"/>
                <a:cs typeface="Calibri"/>
              </a:rPr>
              <a:t>Ф</a:t>
            </a:r>
            <a:r>
              <a:rPr sz="1600" b="1" spc="-5" dirty="0">
                <a:latin typeface="Calibri"/>
                <a:cs typeface="Calibri"/>
              </a:rPr>
              <a:t>.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33235" y="8644838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888888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0936" y="0"/>
            <a:ext cx="406908" cy="306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05271" y="644651"/>
            <a:ext cx="676655" cy="1005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1791" y="987552"/>
            <a:ext cx="5742432" cy="81473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6081" y="288036"/>
            <a:ext cx="0" cy="718185"/>
          </a:xfrm>
          <a:custGeom>
            <a:avLst/>
            <a:gdLst/>
            <a:ahLst/>
            <a:cxnLst/>
            <a:rect l="l" t="t" r="r" b="b"/>
            <a:pathLst>
              <a:path h="718185">
                <a:moveTo>
                  <a:pt x="0" y="717804"/>
                </a:moveTo>
                <a:lnTo>
                  <a:pt x="0" y="0"/>
                </a:lnTo>
              </a:path>
            </a:pathLst>
          </a:custGeom>
          <a:ln w="27432">
            <a:solidFill>
              <a:srgbClr val="97BC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96644" y="522723"/>
            <a:ext cx="120967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i="1" spc="-120" dirty="0">
                <a:solidFill>
                  <a:srgbClr val="5799C8"/>
                </a:solidFill>
                <a:latin typeface="Courier New"/>
                <a:cs typeface="Courier New"/>
              </a:rPr>
              <a:t>A</a:t>
            </a:r>
            <a:r>
              <a:rPr sz="2150" i="1" spc="-20" dirty="0">
                <a:solidFill>
                  <a:srgbClr val="5799C8"/>
                </a:solidFill>
                <a:latin typeface="Courier New"/>
                <a:cs typeface="Courier New"/>
              </a:rPr>
              <a:t>3</a:t>
            </a:r>
            <a:r>
              <a:rPr sz="2150" i="1" spc="-290" dirty="0">
                <a:solidFill>
                  <a:srgbClr val="5799C8"/>
                </a:solidFill>
                <a:latin typeface="Courier New"/>
                <a:cs typeface="Courier New"/>
              </a:rPr>
              <a:t>0</a:t>
            </a:r>
            <a:r>
              <a:rPr sz="2150" i="1" dirty="0">
                <a:solidFill>
                  <a:srgbClr val="5799C8"/>
                </a:solidFill>
                <a:latin typeface="Courier New"/>
                <a:cs typeface="Courier New"/>
              </a:rPr>
              <a:t>B</a:t>
            </a:r>
            <a:r>
              <a:rPr sz="2150" i="1" spc="-290" dirty="0">
                <a:solidFill>
                  <a:srgbClr val="5799C8"/>
                </a:solidFill>
                <a:latin typeface="Courier New"/>
                <a:cs typeface="Courier New"/>
              </a:rPr>
              <a:t>C</a:t>
            </a:r>
            <a:r>
              <a:rPr sz="2150" i="1" spc="-105" dirty="0">
                <a:solidFill>
                  <a:srgbClr val="5799C8"/>
                </a:solidFill>
                <a:latin typeface="Courier New"/>
                <a:cs typeface="Courier New"/>
              </a:rPr>
              <a:t>KOE</a:t>
            </a:r>
            <a:endParaRPr sz="215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00932" y="527295"/>
            <a:ext cx="66040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i="1" dirty="0">
                <a:solidFill>
                  <a:srgbClr val="5799C8"/>
                </a:solidFill>
                <a:latin typeface="Courier New"/>
                <a:cs typeface="Courier New"/>
              </a:rPr>
              <a:t>M</a:t>
            </a:r>
            <a:r>
              <a:rPr sz="2150" i="1" spc="80" dirty="0">
                <a:solidFill>
                  <a:srgbClr val="5799C8"/>
                </a:solidFill>
                <a:latin typeface="Courier New"/>
                <a:cs typeface="Courier New"/>
              </a:rPr>
              <a:t>O</a:t>
            </a:r>
            <a:r>
              <a:rPr sz="2150" i="1" spc="-215" dirty="0">
                <a:solidFill>
                  <a:srgbClr val="5799C8"/>
                </a:solidFill>
                <a:latin typeface="Courier New"/>
                <a:cs typeface="Courier New"/>
              </a:rPr>
              <a:t>P</a:t>
            </a:r>
            <a:r>
              <a:rPr sz="2150" i="1" spc="-40" dirty="0">
                <a:solidFill>
                  <a:srgbClr val="5799C8"/>
                </a:solidFill>
                <a:latin typeface="Courier New"/>
                <a:cs typeface="Courier New"/>
              </a:rPr>
              <a:t>E</a:t>
            </a:r>
            <a:endParaRPr sz="2150">
              <a:latin typeface="Courier New"/>
              <a:cs typeface="Courier Ne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25127" y="686275"/>
            <a:ext cx="171450" cy="295910"/>
          </a:xfrm>
          <a:custGeom>
            <a:avLst/>
            <a:gdLst/>
            <a:ahLst/>
            <a:cxnLst/>
            <a:rect l="l" t="t" r="r" b="b"/>
            <a:pathLst>
              <a:path w="171450" h="295909">
                <a:moveTo>
                  <a:pt x="0" y="0"/>
                </a:moveTo>
                <a:lnTo>
                  <a:pt x="170947" y="0"/>
                </a:lnTo>
                <a:lnTo>
                  <a:pt x="170947" y="295718"/>
                </a:lnTo>
                <a:lnTo>
                  <a:pt x="0" y="295718"/>
                </a:lnTo>
                <a:lnTo>
                  <a:pt x="0" y="0"/>
                </a:lnTo>
                <a:close/>
              </a:path>
            </a:pathLst>
          </a:custGeom>
          <a:solidFill>
            <a:srgbClr val="E1E9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32652" y="717035"/>
            <a:ext cx="190500" cy="247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50" spc="160" dirty="0">
                <a:solidFill>
                  <a:srgbClr val="ACB5A8"/>
                </a:solidFill>
                <a:latin typeface="Arial"/>
                <a:cs typeface="Arial"/>
              </a:rPr>
              <a:t>..</a:t>
            </a:r>
            <a:endParaRPr sz="17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14498" y="285622"/>
            <a:ext cx="2214626" cy="28211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38860" y="3429761"/>
            <a:ext cx="4710430" cy="9601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Разработчик: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>
              <a:latin typeface="Times New Roman"/>
              <a:cs typeface="Times New Roman"/>
            </a:endParaRPr>
          </a:p>
          <a:p>
            <a:pPr marL="12065" marR="5080" indent="-1905"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Финансов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е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уп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20" dirty="0">
                <a:latin typeface="Calibri"/>
                <a:cs typeface="Calibri"/>
              </a:rPr>
              <a:t>в</a:t>
            </a:r>
            <a:r>
              <a:rPr sz="1600" b="1" spc="-10" dirty="0">
                <a:latin typeface="Calibri"/>
                <a:cs typeface="Calibri"/>
              </a:rPr>
              <a:t>ле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ие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админист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ации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м</a:t>
            </a:r>
            <a:r>
              <a:rPr sz="1600" b="1" spc="-10" dirty="0">
                <a:latin typeface="Calibri"/>
                <a:cs typeface="Calibri"/>
              </a:rPr>
              <a:t>униципаль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г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образ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вания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3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вский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ай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н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51507" y="5144642"/>
            <a:ext cx="3627120" cy="16916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15" dirty="0">
                <a:latin typeface="Calibri"/>
                <a:cs typeface="Calibri"/>
              </a:rPr>
              <a:t>др</a:t>
            </a:r>
            <a:r>
              <a:rPr sz="1600" b="1" spc="-10" dirty="0">
                <a:latin typeface="Calibri"/>
                <a:cs typeface="Calibri"/>
              </a:rPr>
              <a:t>ес: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>
              <a:latin typeface="Times New Roman"/>
              <a:cs typeface="Times New Roman"/>
            </a:endParaRPr>
          </a:p>
          <a:p>
            <a:pPr marL="339725" marR="333375"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З</a:t>
            </a:r>
            <a:r>
              <a:rPr sz="1600" b="1" spc="-20" dirty="0">
                <a:latin typeface="Calibri"/>
                <a:cs typeface="Calibri"/>
              </a:rPr>
              <a:t>5</a:t>
            </a:r>
            <a:r>
              <a:rPr sz="1600" b="1" spc="-15" dirty="0">
                <a:latin typeface="Calibri"/>
                <a:cs typeface="Calibri"/>
              </a:rPr>
              <a:t>362</a:t>
            </a:r>
            <a:r>
              <a:rPr sz="1600" b="1" spc="-10" dirty="0">
                <a:latin typeface="Calibri"/>
                <a:cs typeface="Calibri"/>
              </a:rPr>
              <a:t>0</a:t>
            </a:r>
            <a:r>
              <a:rPr sz="1600" b="1" spc="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ст</a:t>
            </a:r>
            <a:r>
              <a:rPr sz="1600" b="1" dirty="0">
                <a:latin typeface="Calibri"/>
                <a:cs typeface="Calibri"/>
              </a:rPr>
              <a:t>-</a:t>
            </a:r>
            <a:r>
              <a:rPr sz="1600" b="1" spc="-10" dirty="0">
                <a:latin typeface="Calibri"/>
                <a:cs typeface="Calibri"/>
              </a:rPr>
              <a:t>ца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Старо</a:t>
            </a:r>
            <a:r>
              <a:rPr sz="1600" b="1" spc="-2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ая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75" dirty="0">
                <a:latin typeface="Calibri"/>
                <a:cs typeface="Calibri"/>
              </a:rPr>
              <a:t>у</a:t>
            </a:r>
            <a:r>
              <a:rPr sz="1600" b="1" spc="-10" dirty="0">
                <a:latin typeface="Calibri"/>
                <a:cs typeface="Calibri"/>
              </a:rPr>
              <a:t>л. Сове</a:t>
            </a:r>
            <a:r>
              <a:rPr sz="1600" b="1" spc="-20" dirty="0">
                <a:latin typeface="Calibri"/>
                <a:cs typeface="Calibri"/>
              </a:rPr>
              <a:t>т</a:t>
            </a:r>
            <a:r>
              <a:rPr sz="1600" b="1" spc="-10" dirty="0">
                <a:latin typeface="Calibri"/>
                <a:cs typeface="Calibri"/>
              </a:rPr>
              <a:t>ов,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д</a:t>
            </a:r>
            <a:r>
              <a:rPr sz="1600" b="1" spc="-5" dirty="0">
                <a:latin typeface="Calibri"/>
                <a:cs typeface="Calibri"/>
              </a:rPr>
              <a:t>.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6</a:t>
            </a:r>
            <a:r>
              <a:rPr sz="1600" b="1" spc="-10" dirty="0">
                <a:latin typeface="Calibri"/>
                <a:cs typeface="Calibri"/>
              </a:rPr>
              <a:t>8</a:t>
            </a:r>
            <a:endParaRPr sz="160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</a:pPr>
            <a:r>
              <a:rPr sz="1600" b="1" spc="-25" dirty="0">
                <a:latin typeface="Calibri"/>
                <a:cs typeface="Calibri"/>
              </a:rPr>
              <a:t>т</a:t>
            </a:r>
            <a:r>
              <a:rPr sz="1600" b="1" spc="-35" dirty="0">
                <a:latin typeface="Calibri"/>
                <a:cs typeface="Calibri"/>
              </a:rPr>
              <a:t>е</a:t>
            </a:r>
            <a:r>
              <a:rPr sz="1600" b="1" spc="-10" dirty="0">
                <a:latin typeface="Calibri"/>
                <a:cs typeface="Calibri"/>
              </a:rPr>
              <a:t>леф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н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(8615</a:t>
            </a:r>
            <a:r>
              <a:rPr sz="1600" b="1" spc="-10" dirty="0">
                <a:latin typeface="Calibri"/>
                <a:cs typeface="Calibri"/>
              </a:rPr>
              <a:t>1)</a:t>
            </a:r>
            <a:r>
              <a:rPr sz="1600" b="1" spc="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7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81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84</a:t>
            </a:r>
            <a:r>
              <a:rPr sz="1600" b="1" spc="-5" dirty="0">
                <a:latin typeface="Calibri"/>
                <a:cs typeface="Calibri"/>
              </a:rPr>
              <a:t>,</a:t>
            </a:r>
            <a:r>
              <a:rPr sz="1600" b="1" spc="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фа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с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7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81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84</a:t>
            </a:r>
            <a:r>
              <a:rPr sz="1600" b="1" spc="-10" dirty="0">
                <a:latin typeface="Calibri"/>
                <a:cs typeface="Calibri"/>
              </a:rPr>
              <a:t> ад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ес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40" dirty="0">
                <a:latin typeface="Calibri"/>
                <a:cs typeface="Calibri"/>
              </a:rPr>
              <a:t>э</a:t>
            </a:r>
            <a:r>
              <a:rPr sz="1600" b="1" spc="-10" dirty="0">
                <a:latin typeface="Calibri"/>
                <a:cs typeface="Calibri"/>
              </a:rPr>
              <a:t>лект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онной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почты:</a:t>
            </a:r>
            <a:r>
              <a:rPr sz="1600" b="1" spc="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  <a:hlinkClick r:id="rId4"/>
              </a:rPr>
              <a:t>fu</a:t>
            </a:r>
            <a:r>
              <a:rPr sz="1600" b="1" spc="-10" dirty="0">
                <a:latin typeface="Calibri"/>
                <a:cs typeface="Calibri"/>
                <a:hlinkClick r:id="rId4"/>
              </a:rPr>
              <a:t>sr</a:t>
            </a:r>
            <a:r>
              <a:rPr sz="1600" b="1" spc="-20" dirty="0">
                <a:latin typeface="Calibri"/>
                <a:cs typeface="Calibri"/>
                <a:hlinkClick r:id="rId4"/>
              </a:rPr>
              <a:t>b</a:t>
            </a:r>
            <a:r>
              <a:rPr sz="1600" b="1" spc="-15" dirty="0">
                <a:latin typeface="Calibri"/>
                <a:cs typeface="Calibri"/>
                <a:hlinkClick r:id="rId4"/>
              </a:rPr>
              <a:t>@</a:t>
            </a:r>
            <a:r>
              <a:rPr sz="1600" b="1" spc="-20" dirty="0">
                <a:latin typeface="Calibri"/>
                <a:cs typeface="Calibri"/>
                <a:hlinkClick r:id="rId4"/>
              </a:rPr>
              <a:t>ma</a:t>
            </a:r>
            <a:r>
              <a:rPr sz="1600" b="1" dirty="0">
                <a:latin typeface="Calibri"/>
                <a:cs typeface="Calibri"/>
                <a:hlinkClick r:id="rId4"/>
              </a:rPr>
              <a:t>i</a:t>
            </a:r>
            <a:r>
              <a:rPr sz="1600" b="1" spc="-5" dirty="0">
                <a:latin typeface="Calibri"/>
                <a:cs typeface="Calibri"/>
                <a:hlinkClick r:id="rId4"/>
              </a:rPr>
              <a:t>l</a:t>
            </a:r>
            <a:r>
              <a:rPr sz="1600" b="1" dirty="0">
                <a:latin typeface="Calibri"/>
                <a:cs typeface="Calibri"/>
                <a:hlinkClick r:id="rId4"/>
              </a:rPr>
              <a:t>.</a:t>
            </a:r>
            <a:r>
              <a:rPr sz="1600" b="1" spc="-15" dirty="0">
                <a:latin typeface="Calibri"/>
                <a:cs typeface="Calibri"/>
                <a:hlinkClick r:id="rId4"/>
              </a:rPr>
              <a:t>ru</a:t>
            </a:r>
            <a:r>
              <a:rPr sz="1600" b="1" spc="-10" dirty="0">
                <a:latin typeface="Calibri"/>
                <a:cs typeface="Calibri"/>
              </a:rPr>
              <a:t> сайт админист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ации:</a:t>
            </a:r>
            <a:r>
              <a:rPr sz="1600" b="1" spc="20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  <a:hlinkClick r:id="rId5"/>
              </a:rPr>
              <a:t>h</a:t>
            </a:r>
            <a:r>
              <a:rPr sz="1600" b="1" spc="-35" dirty="0">
                <a:latin typeface="Calibri"/>
                <a:cs typeface="Calibri"/>
                <a:hlinkClick r:id="rId5"/>
              </a:rPr>
              <a:t>t</a:t>
            </a:r>
            <a:r>
              <a:rPr sz="1600" b="1" spc="-10" dirty="0">
                <a:latin typeface="Calibri"/>
                <a:cs typeface="Calibri"/>
                <a:hlinkClick r:id="rId5"/>
              </a:rPr>
              <a:t>t</a:t>
            </a:r>
            <a:r>
              <a:rPr sz="1600" b="1" spc="-20" dirty="0">
                <a:latin typeface="Calibri"/>
                <a:cs typeface="Calibri"/>
                <a:hlinkClick r:id="rId5"/>
              </a:rPr>
              <a:t>p</a:t>
            </a:r>
            <a:r>
              <a:rPr sz="1600" b="1" spc="-10" dirty="0">
                <a:latin typeface="Calibri"/>
                <a:cs typeface="Calibri"/>
                <a:hlinkClick r:id="rId5"/>
              </a:rPr>
              <a:t>:/</a:t>
            </a:r>
            <a:r>
              <a:rPr sz="1600" b="1" spc="-60" dirty="0">
                <a:latin typeface="Calibri"/>
                <a:cs typeface="Calibri"/>
                <a:hlinkClick r:id="rId5"/>
              </a:rPr>
              <a:t>/</a:t>
            </a:r>
            <a:r>
              <a:rPr sz="1600" b="1" spc="-25" dirty="0">
                <a:latin typeface="Calibri"/>
                <a:cs typeface="Calibri"/>
                <a:hlinkClick r:id="rId5"/>
              </a:rPr>
              <a:t>st</a:t>
            </a:r>
            <a:r>
              <a:rPr sz="1600" b="1" spc="-10" dirty="0">
                <a:latin typeface="Calibri"/>
                <a:cs typeface="Calibri"/>
                <a:hlinkClick r:id="rId5"/>
              </a:rPr>
              <a:t>a</a:t>
            </a:r>
            <a:r>
              <a:rPr sz="1600" b="1" spc="-50" dirty="0">
                <a:latin typeface="Calibri"/>
                <a:cs typeface="Calibri"/>
                <a:hlinkClick r:id="rId5"/>
              </a:rPr>
              <a:t>r</a:t>
            </a:r>
            <a:r>
              <a:rPr sz="1600" b="1" spc="-10" dirty="0">
                <a:latin typeface="Calibri"/>
                <a:cs typeface="Calibri"/>
                <a:hlinkClick r:id="rId5"/>
              </a:rPr>
              <a:t>adm.ru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81504" y="7502525"/>
            <a:ext cx="2311400" cy="7463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ст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0" dirty="0">
                <a:latin typeface="Calibri"/>
                <a:cs typeface="Calibri"/>
              </a:rPr>
              <a:t>ца Старо</a:t>
            </a:r>
            <a:r>
              <a:rPr sz="1600" b="1" spc="-2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ая</a:t>
            </a:r>
            <a:endParaRPr sz="16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600" b="1" spc="-15" dirty="0" smtClean="0">
                <a:latin typeface="Calibri"/>
                <a:cs typeface="Calibri"/>
              </a:rPr>
              <a:t>декабрь </a:t>
            </a:r>
            <a:r>
              <a:rPr sz="1600" b="1" spc="-15" dirty="0" smtClean="0">
                <a:latin typeface="Calibri"/>
                <a:cs typeface="Calibri"/>
              </a:rPr>
              <a:t>201</a:t>
            </a:r>
            <a:r>
              <a:rPr lang="ru-RU" sz="1600" b="1" spc="-15" dirty="0" smtClean="0">
                <a:latin typeface="Calibri"/>
                <a:cs typeface="Calibri"/>
              </a:rPr>
              <a:t>8</a:t>
            </a:r>
            <a:r>
              <a:rPr sz="1600" b="1" spc="25" dirty="0" smtClean="0">
                <a:latin typeface="Calibri"/>
                <a:cs typeface="Calibri"/>
              </a:rPr>
              <a:t> </a:t>
            </a:r>
            <a:r>
              <a:rPr sz="1600" b="1" spc="-15" dirty="0" err="1" smtClean="0">
                <a:latin typeface="Calibri"/>
                <a:cs typeface="Calibri"/>
              </a:rPr>
              <a:t>г</a:t>
            </a:r>
            <a:r>
              <a:rPr sz="1600" b="1" spc="-45" dirty="0" err="1" smtClean="0">
                <a:latin typeface="Calibri"/>
                <a:cs typeface="Calibri"/>
              </a:rPr>
              <a:t>о</a:t>
            </a:r>
            <a:r>
              <a:rPr sz="1600" b="1" spc="-15" dirty="0" err="1" smtClean="0">
                <a:latin typeface="Calibri"/>
                <a:cs typeface="Calibri"/>
              </a:rPr>
              <a:t>д</a:t>
            </a:r>
            <a:r>
              <a:rPr lang="ru-RU" sz="1600" b="1" spc="-15" dirty="0" smtClean="0">
                <a:latin typeface="Calibri"/>
                <a:cs typeface="Calibri"/>
              </a:rPr>
              <a:t>а</a:t>
            </a:r>
            <a:endParaRPr sz="16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ject 28"/>
          <p:cNvSpPr/>
          <p:nvPr/>
        </p:nvSpPr>
        <p:spPr>
          <a:xfrm>
            <a:off x="2285992" y="7215206"/>
            <a:ext cx="2190750" cy="1781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1950" y="3381375"/>
            <a:ext cx="6267450" cy="11525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00042" y="142844"/>
            <a:ext cx="6066790" cy="4227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70" algn="ctr">
              <a:lnSpc>
                <a:spcPct val="100000"/>
              </a:lnSpc>
            </a:pP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600" spc="-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6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иципаль</a:t>
            </a:r>
            <a:r>
              <a:rPr sz="16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spc="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образования</a:t>
            </a:r>
            <a:r>
              <a:rPr sz="1600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ербиновский</a:t>
            </a:r>
            <a:r>
              <a:rPr sz="1600" spc="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район:</a:t>
            </a:r>
            <a:endParaRPr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98120" marR="561975" indent="-185420">
              <a:lnSpc>
                <a:spcPct val="100000"/>
              </a:lnSpc>
              <a:spcBef>
                <a:spcPts val="900"/>
              </a:spcBef>
              <a:buFont typeface="Wingdings"/>
              <a:buChar char=""/>
              <a:tabLst>
                <a:tab pos="236854" algn="l"/>
              </a:tabLst>
            </a:pP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щае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ай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ад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ини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ии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</a:t>
            </a:r>
          </a:p>
          <a:p>
            <a:pPr marL="198120" indent="-185420">
              <a:lnSpc>
                <a:spcPct val="100000"/>
              </a:lnSpc>
              <a:buFont typeface="Wingdings"/>
              <a:buChar char=""/>
              <a:tabLst>
                <a:tab pos="198755" algn="l"/>
              </a:tabLst>
            </a:pP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та</a:t>
            </a:r>
            <a:r>
              <a:rPr sz="1400" spc="-20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овет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</a:t>
            </a:r>
          </a:p>
          <a:p>
            <a:pPr marL="198120" marR="5080" indent="-185420">
              <a:lnSpc>
                <a:spcPct val="100000"/>
              </a:lnSpc>
              <a:buFont typeface="Wingdings"/>
              <a:buChar char=""/>
              <a:tabLst>
                <a:tab pos="236854" algn="l"/>
              </a:tabLst>
            </a:pPr>
            <a:r>
              <a:rPr sz="1400" dirty="0">
                <a:latin typeface="Calibri"/>
                <a:cs typeface="Calibri"/>
              </a:rPr>
              <a:t>пу</a:t>
            </a:r>
            <a:r>
              <a:rPr sz="1400" spc="-3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лик</a:t>
            </a:r>
            <a:r>
              <a:rPr sz="1400" spc="-2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ом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печа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ном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5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дании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«Информа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ионный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л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ень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анов м</a:t>
            </a:r>
            <a:r>
              <a:rPr sz="1400" spc="-10" dirty="0">
                <a:latin typeface="Calibri"/>
                <a:cs typeface="Calibri"/>
              </a:rPr>
              <a:t>ес</a:t>
            </a:r>
            <a:r>
              <a:rPr sz="1400" dirty="0">
                <a:latin typeface="Calibri"/>
                <a:cs typeface="Calibri"/>
              </a:rPr>
              <a:t>тно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ам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уп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ления</a:t>
            </a:r>
            <a:r>
              <a:rPr sz="1400" spc="-15" dirty="0">
                <a:latin typeface="Calibri"/>
                <a:cs typeface="Calibri"/>
              </a:rPr>
              <a:t> 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айон»</a:t>
            </a:r>
          </a:p>
          <a:p>
            <a:pPr marL="198120" indent="-185420">
              <a:lnSpc>
                <a:spcPct val="100000"/>
              </a:lnSpc>
              <a:buFont typeface="Wingdings"/>
              <a:buChar char=""/>
              <a:tabLst>
                <a:tab pos="198755" algn="l"/>
              </a:tabLst>
            </a:pPr>
            <a:r>
              <a:rPr sz="1400" dirty="0">
                <a:latin typeface="Calibri"/>
                <a:cs typeface="Calibri"/>
              </a:rPr>
              <a:t>выне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ение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пу</a:t>
            </a:r>
            <a:r>
              <a:rPr sz="1400" spc="-3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лич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ые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лушания</a:t>
            </a:r>
          </a:p>
          <a:p>
            <a:pPr marL="1323340">
              <a:lnSpc>
                <a:spcPct val="100000"/>
              </a:lnSpc>
              <a:spcBef>
                <a:spcPts val="1150"/>
              </a:spcBef>
            </a:pP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арак</a:t>
            </a:r>
            <a:r>
              <a:rPr sz="1800" b="1" spc="-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рные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че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рт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</a:t>
            </a:r>
            <a:r>
              <a:rPr sz="1800" b="1" spc="-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4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а:</a:t>
            </a:r>
            <a:endParaRPr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280670" lvl="1" indent="-196850">
              <a:lnSpc>
                <a:spcPct val="100000"/>
              </a:lnSpc>
              <a:spcBef>
                <a:spcPts val="114"/>
              </a:spcBef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ъек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ивная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э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омиче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ая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я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с</a:t>
            </a:r>
            <a:r>
              <a:rPr sz="1400" spc="-10" dirty="0">
                <a:latin typeface="Calibri"/>
                <a:cs typeface="Calibri"/>
              </a:rPr>
              <a:t>ис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ма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ен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жных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тнош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ний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основной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ф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нан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овый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план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инс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spc="-20" dirty="0">
                <a:latin typeface="Calibri"/>
                <a:cs typeface="Calibri"/>
              </a:rPr>
              <a:t>р</a:t>
            </a:r>
            <a:r>
              <a:rPr sz="1400" spc="-15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нт финан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лит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ки</a:t>
            </a:r>
          </a:p>
          <a:p>
            <a:pPr>
              <a:lnSpc>
                <a:spcPct val="100000"/>
              </a:lnSpc>
              <a:spcBef>
                <a:spcPts val="6"/>
              </a:spcBef>
            </a:pPr>
            <a:endParaRPr sz="1200" dirty="0">
              <a:latin typeface="Times New Roman"/>
              <a:cs typeface="Times New Roman"/>
            </a:endParaRPr>
          </a:p>
          <a:p>
            <a:pPr marL="61594" algn="ctr">
              <a:lnSpc>
                <a:spcPts val="1720"/>
              </a:lnSpc>
            </a:pP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5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ЩНОСТЬ</a:t>
            </a:r>
            <a:r>
              <a:rPr sz="1500" b="1" spc="-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5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500" b="1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ДЖЕ</a:t>
            </a:r>
            <a:r>
              <a:rPr sz="1500" b="1" spc="-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endParaRPr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363855" marR="297815" indent="2540" algn="ctr">
              <a:lnSpc>
                <a:spcPct val="91700"/>
              </a:lnSpc>
              <a:spcBef>
                <a:spcPts val="70"/>
              </a:spcBef>
            </a:pPr>
            <a:r>
              <a:rPr sz="1500" dirty="0">
                <a:latin typeface="Calibri"/>
                <a:cs typeface="Calibri"/>
              </a:rPr>
              <a:t>форма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образован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я</a:t>
            </a:r>
            <a:r>
              <a:rPr sz="1500" spc="-2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и рас</a:t>
            </a:r>
            <a:r>
              <a:rPr sz="1500" spc="-25" dirty="0">
                <a:latin typeface="Calibri"/>
                <a:cs typeface="Calibri"/>
              </a:rPr>
              <a:t>х</a:t>
            </a:r>
            <a:r>
              <a:rPr sz="1500" spc="-35" dirty="0">
                <a:latin typeface="Calibri"/>
                <a:cs typeface="Calibri"/>
              </a:rPr>
              <a:t>о</a:t>
            </a:r>
            <a:r>
              <a:rPr sz="1500" spc="-10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ования 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spc="-15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ен</a:t>
            </a:r>
            <a:r>
              <a:rPr sz="1500" spc="-30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жных ср</a:t>
            </a:r>
            <a:r>
              <a:rPr sz="1500" spc="-30" dirty="0">
                <a:latin typeface="Calibri"/>
                <a:cs typeface="Calibri"/>
              </a:rPr>
              <a:t>е</a:t>
            </a:r>
            <a:r>
              <a:rPr sz="1500" spc="-10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ств, пр</a:t>
            </a:r>
            <a:r>
              <a:rPr sz="1500" spc="-25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дназна</a:t>
            </a:r>
            <a:r>
              <a:rPr sz="1500" spc="5" dirty="0">
                <a:latin typeface="Calibri"/>
                <a:cs typeface="Calibri"/>
              </a:rPr>
              <a:t>ч</a:t>
            </a:r>
            <a:r>
              <a:rPr sz="1500" dirty="0">
                <a:latin typeface="Calibri"/>
                <a:cs typeface="Calibri"/>
              </a:rPr>
              <a:t>енная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для</a:t>
            </a:r>
            <a:r>
              <a:rPr sz="1500" spc="-1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финансово</a:t>
            </a:r>
            <a:r>
              <a:rPr sz="1500" spc="-15" dirty="0">
                <a:latin typeface="Calibri"/>
                <a:cs typeface="Calibri"/>
              </a:rPr>
              <a:t>г</a:t>
            </a:r>
            <a:r>
              <a:rPr sz="1500" dirty="0">
                <a:latin typeface="Calibri"/>
                <a:cs typeface="Calibri"/>
              </a:rPr>
              <a:t>о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обесп</a:t>
            </a:r>
            <a:r>
              <a:rPr sz="1500" spc="-10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чен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я 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задач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и </a:t>
            </a:r>
            <a:r>
              <a:rPr sz="1500" spc="-15" dirty="0">
                <a:latin typeface="Calibri"/>
                <a:cs typeface="Calibri"/>
              </a:rPr>
              <a:t>ф</a:t>
            </a:r>
            <a:r>
              <a:rPr sz="1500" dirty="0">
                <a:latin typeface="Calibri"/>
                <a:cs typeface="Calibri"/>
              </a:rPr>
              <a:t>ункц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й органов</a:t>
            </a:r>
            <a:r>
              <a:rPr sz="1500" spc="-1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мес</a:t>
            </a:r>
            <a:r>
              <a:rPr sz="1500" spc="-10" dirty="0">
                <a:latin typeface="Calibri"/>
                <a:cs typeface="Calibri"/>
              </a:rPr>
              <a:t>т</a:t>
            </a:r>
            <a:r>
              <a:rPr sz="1500" dirty="0">
                <a:latin typeface="Calibri"/>
                <a:cs typeface="Calibri"/>
              </a:rPr>
              <a:t>но</a:t>
            </a:r>
            <a:r>
              <a:rPr sz="1500" spc="-15" dirty="0">
                <a:latin typeface="Calibri"/>
                <a:cs typeface="Calibri"/>
              </a:rPr>
              <a:t>г</a:t>
            </a:r>
            <a:r>
              <a:rPr sz="1500" dirty="0">
                <a:latin typeface="Calibri"/>
                <a:cs typeface="Calibri"/>
              </a:rPr>
              <a:t>о са</a:t>
            </a:r>
            <a:r>
              <a:rPr sz="1500" spc="5" dirty="0">
                <a:latin typeface="Calibri"/>
                <a:cs typeface="Calibri"/>
              </a:rPr>
              <a:t>м</a:t>
            </a:r>
            <a:r>
              <a:rPr sz="1500" spc="-15" dirty="0">
                <a:latin typeface="Calibri"/>
                <a:cs typeface="Calibri"/>
              </a:rPr>
              <a:t>о</a:t>
            </a:r>
            <a:r>
              <a:rPr sz="1500" dirty="0">
                <a:latin typeface="Calibri"/>
                <a:cs typeface="Calibri"/>
              </a:rPr>
              <a:t>уп</a:t>
            </a:r>
            <a:r>
              <a:rPr sz="1500" spc="5" dirty="0">
                <a:latin typeface="Calibri"/>
                <a:cs typeface="Calibri"/>
              </a:rPr>
              <a:t>р</a:t>
            </a:r>
            <a:r>
              <a:rPr sz="1500" dirty="0">
                <a:latin typeface="Calibri"/>
                <a:cs typeface="Calibri"/>
              </a:rPr>
              <a:t>а</a:t>
            </a:r>
            <a:r>
              <a:rPr sz="1500" spc="-10" dirty="0">
                <a:latin typeface="Calibri"/>
                <a:cs typeface="Calibri"/>
              </a:rPr>
              <a:t>в</a:t>
            </a:r>
            <a:r>
              <a:rPr sz="1500" dirty="0">
                <a:latin typeface="Calibri"/>
                <a:cs typeface="Calibri"/>
              </a:rPr>
              <a:t>ления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07593" y="5710046"/>
            <a:ext cx="5986780" cy="843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В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лучае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евы</a:t>
            </a:r>
            <a:r>
              <a:rPr sz="1400" spc="-10" dirty="0">
                <a:latin typeface="Calibri"/>
                <a:cs typeface="Calibri"/>
              </a:rPr>
              <a:t>ш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1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над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да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ет </a:t>
            </a:r>
            <a:r>
              <a:rPr sz="1400" spc="-1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офи</a:t>
            </a:r>
            <a:r>
              <a:rPr sz="1400" spc="-5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- ным,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атном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лучае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еф</a:t>
            </a:r>
            <a:r>
              <a:rPr sz="1400" spc="-10" dirty="0">
                <a:latin typeface="Calibri"/>
                <a:cs typeface="Calibri"/>
              </a:rPr>
              <a:t>иц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ным</a:t>
            </a:r>
            <a:endParaRPr sz="1400">
              <a:latin typeface="Calibri"/>
              <a:cs typeface="Calibri"/>
            </a:endParaRPr>
          </a:p>
          <a:p>
            <a:pPr marL="12700" marR="5080" indent="264795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Сб</a:t>
            </a:r>
            <a:r>
              <a:rPr sz="1400" dirty="0">
                <a:latin typeface="Calibri"/>
                <a:cs typeface="Calibri"/>
              </a:rPr>
              <a:t>ала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нос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ь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35" dirty="0">
                <a:latin typeface="Calibri"/>
                <a:cs typeface="Calibri"/>
              </a:rPr>
              <a:t>хо</a:t>
            </a:r>
            <a:r>
              <a:rPr sz="1400" dirty="0">
                <a:latin typeface="Calibri"/>
                <a:cs typeface="Calibri"/>
              </a:rPr>
              <a:t>дам  </a:t>
            </a:r>
            <a:r>
              <a:rPr sz="1400" spc="-1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 </a:t>
            </a:r>
            <a:r>
              <a:rPr sz="1400" spc="-1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20" dirty="0">
                <a:latin typeface="Calibri"/>
                <a:cs typeface="Calibri"/>
              </a:rPr>
              <a:t>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ам  </a:t>
            </a:r>
            <a:r>
              <a:rPr sz="1400" spc="-1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  </a:t>
            </a:r>
            <a:r>
              <a:rPr sz="1400" spc="-1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осн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п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- 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ющ</a:t>
            </a:r>
            <a:r>
              <a:rPr sz="1400" dirty="0">
                <a:latin typeface="Calibri"/>
                <a:cs typeface="Calibri"/>
              </a:rPr>
              <a:t>ее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30" dirty="0">
                <a:latin typeface="Calibri"/>
                <a:cs typeface="Calibri"/>
              </a:rPr>
              <a:t>ед</a:t>
            </a:r>
            <a:r>
              <a:rPr sz="1400" dirty="0">
                <a:latin typeface="Calibri"/>
                <a:cs typeface="Calibri"/>
              </a:rPr>
              <a:t>ъя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мое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 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анам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тно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ам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уп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ления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7166" y="4572000"/>
            <a:ext cx="3067050" cy="11525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42918" y="4714876"/>
            <a:ext cx="2391410" cy="859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3020" algn="ctr">
              <a:lnSpc>
                <a:spcPts val="1380"/>
              </a:lnSpc>
            </a:pPr>
            <a:r>
              <a:rPr sz="1200" b="1" spc="-3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200" b="1" spc="-2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spc="-4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200" b="1" spc="-35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ДЫ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:</a:t>
            </a:r>
            <a:endParaRPr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5080" algn="ctr">
              <a:lnSpc>
                <a:spcPts val="1320"/>
              </a:lnSpc>
              <a:spcBef>
                <a:spcPts val="80"/>
              </a:spcBef>
            </a:pPr>
            <a:r>
              <a:rPr sz="1200" dirty="0">
                <a:latin typeface="Calibri"/>
                <a:cs typeface="Calibri"/>
              </a:rPr>
              <a:t>поступа</a:t>
            </a:r>
            <a:r>
              <a:rPr sz="1200" spc="-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щие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 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ые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тва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(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алоги юридиче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ичес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ли</a:t>
            </a:r>
            <a:r>
              <a:rPr sz="1200" spc="40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, штра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ы,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пла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жи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боры,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нс</a:t>
            </a:r>
            <a:r>
              <a:rPr sz="1200" dirty="0">
                <a:latin typeface="Calibri"/>
                <a:cs typeface="Calibri"/>
              </a:rPr>
              <a:t>овая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ощь)</a:t>
            </a:r>
          </a:p>
        </p:txBody>
      </p:sp>
      <p:sp>
        <p:nvSpPr>
          <p:cNvPr id="16" name="object 16"/>
          <p:cNvSpPr/>
          <p:nvPr/>
        </p:nvSpPr>
        <p:spPr>
          <a:xfrm>
            <a:off x="3571876" y="4572000"/>
            <a:ext cx="3076575" cy="11525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857628" y="4714876"/>
            <a:ext cx="2595245" cy="859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4290" algn="ctr">
              <a:lnSpc>
                <a:spcPts val="1380"/>
              </a:lnSpc>
            </a:pPr>
            <a:r>
              <a:rPr sz="1200" b="1" spc="-7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200" b="1" spc="-3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200" b="1" spc="-4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200" b="1" spc="-3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Ы:</a:t>
            </a:r>
            <a:endParaRPr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5080" algn="ctr">
              <a:lnSpc>
                <a:spcPts val="1320"/>
              </a:lnSpc>
              <a:spcBef>
                <a:spcPts val="85"/>
              </a:spcBef>
            </a:pPr>
            <a:r>
              <a:rPr sz="1200" dirty="0">
                <a:latin typeface="Calibri"/>
                <a:cs typeface="Calibri"/>
              </a:rPr>
              <a:t>выплачива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мые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из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ета</a:t>
            </a:r>
            <a:r>
              <a:rPr sz="1200" spc="-10" dirty="0">
                <a:latin typeface="Calibri"/>
                <a:cs typeface="Calibri"/>
              </a:rPr>
              <a:t> 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ые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тва</a:t>
            </a:r>
          </a:p>
          <a:p>
            <a:pPr marL="1270" algn="ctr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(с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</a:t>
            </a:r>
          </a:p>
          <a:p>
            <a:pPr marL="1905" algn="ctr">
              <a:lnSpc>
                <a:spcPts val="1380"/>
              </a:lnSpc>
            </a:pPr>
            <a:r>
              <a:rPr sz="1200" dirty="0">
                <a:latin typeface="Calibri"/>
                <a:cs typeface="Calibri"/>
              </a:rPr>
              <a:t>учр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ий)</a:t>
            </a:r>
          </a:p>
        </p:txBody>
      </p:sp>
      <p:sp>
        <p:nvSpPr>
          <p:cNvPr id="22" name="object 22"/>
          <p:cNvSpPr/>
          <p:nvPr/>
        </p:nvSpPr>
        <p:spPr>
          <a:xfrm>
            <a:off x="285750" y="6591300"/>
            <a:ext cx="6343650" cy="6381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85750" y="7239000"/>
            <a:ext cx="1123950" cy="173355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40232" y="7361681"/>
            <a:ext cx="80200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635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</a:t>
            </a:r>
            <a:r>
              <a:rPr sz="1100" b="1" spc="-2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ди</a:t>
            </a:r>
            <a:r>
              <a:rPr sz="1100" b="1" spc="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ст</a:t>
            </a:r>
            <a:r>
              <a:rPr sz="1100" b="1" spc="-5" dirty="0">
                <a:latin typeface="Calibri"/>
                <a:cs typeface="Calibri"/>
              </a:rPr>
              <a:t>в</a:t>
            </a:r>
            <a:r>
              <a:rPr sz="1100" b="1" dirty="0">
                <a:latin typeface="Calibri"/>
                <a:cs typeface="Calibri"/>
              </a:rPr>
              <a:t>а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тной сис</a:t>
            </a:r>
            <a:r>
              <a:rPr sz="1100" b="1" spc="-10" dirty="0">
                <a:latin typeface="Calibri"/>
                <a:cs typeface="Calibri"/>
              </a:rPr>
              <a:t>т</a:t>
            </a:r>
            <a:r>
              <a:rPr sz="1100" b="1" spc="-2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мы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323975" y="7239000"/>
            <a:ext cx="1143000" cy="17335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468627" y="7356093"/>
            <a:ext cx="833755" cy="12459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91600"/>
              </a:lnSpc>
            </a:pPr>
            <a:r>
              <a:rPr sz="1100" b="1" dirty="0">
                <a:latin typeface="Calibri"/>
                <a:cs typeface="Calibri"/>
              </a:rPr>
              <a:t>П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и</a:t>
            </a:r>
            <a:r>
              <a:rPr sz="1100" b="1" spc="-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цип 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а</a:t>
            </a:r>
            <a:r>
              <a:rPr sz="1100" b="1" spc="-5" dirty="0">
                <a:latin typeface="Calibri"/>
                <a:cs typeface="Calibri"/>
              </a:rPr>
              <a:t>з</a:t>
            </a:r>
            <a:r>
              <a:rPr sz="1100" b="1" dirty="0">
                <a:latin typeface="Calibri"/>
                <a:cs typeface="Calibri"/>
              </a:rPr>
              <a:t>г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чен ия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х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</a:t>
            </a:r>
            <a:r>
              <a:rPr sz="1100" b="1" spc="-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и 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а</a:t>
            </a:r>
            <a:r>
              <a:rPr sz="1100" b="1" spc="5" dirty="0">
                <a:latin typeface="Calibri"/>
                <a:cs typeface="Calibri"/>
              </a:rPr>
              <a:t>с</a:t>
            </a:r>
            <a:r>
              <a:rPr sz="1100" b="1" dirty="0">
                <a:latin typeface="Calibri"/>
                <a:cs typeface="Calibri"/>
              </a:rPr>
              <a:t>х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 м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ж</a:t>
            </a:r>
            <a:r>
              <a:rPr sz="1100" b="1" spc="5" dirty="0">
                <a:latin typeface="Calibri"/>
                <a:cs typeface="Calibri"/>
              </a:rPr>
              <a:t>д</a:t>
            </a:r>
            <a:r>
              <a:rPr sz="1100" b="1" dirty="0">
                <a:latin typeface="Calibri"/>
                <a:cs typeface="Calibri"/>
              </a:rPr>
              <a:t>у у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внями бюдж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тн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й </a:t>
            </a:r>
            <a:r>
              <a:rPr sz="1100" b="1" spc="5" dirty="0">
                <a:latin typeface="Calibri"/>
                <a:cs typeface="Calibri"/>
              </a:rPr>
              <a:t>с</a:t>
            </a:r>
            <a:r>
              <a:rPr sz="1100" b="1" dirty="0">
                <a:latin typeface="Calibri"/>
                <a:cs typeface="Calibri"/>
              </a:rPr>
              <a:t>истемы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428868" y="7358082"/>
            <a:ext cx="76263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635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са</a:t>
            </a:r>
            <a:r>
              <a:rPr sz="1100" b="1" spc="-10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ос</a:t>
            </a:r>
            <a:r>
              <a:rPr sz="1100" b="1" spc="-15" dirty="0">
                <a:latin typeface="Calibri"/>
                <a:cs typeface="Calibri"/>
              </a:rPr>
              <a:t>т</a:t>
            </a:r>
            <a:r>
              <a:rPr sz="1100" b="1" dirty="0">
                <a:latin typeface="Calibri"/>
                <a:cs typeface="Calibri"/>
              </a:rPr>
              <a:t>о- я</a:t>
            </a:r>
            <a:r>
              <a:rPr sz="1100" b="1" spc="-10" dirty="0">
                <a:latin typeface="Calibri"/>
                <a:cs typeface="Calibri"/>
              </a:rPr>
              <a:t>т</a:t>
            </a:r>
            <a:r>
              <a:rPr sz="1100" b="1" spc="-3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л</a:t>
            </a:r>
            <a:r>
              <a:rPr sz="1100" b="1" spc="-10" dirty="0">
                <a:latin typeface="Calibri"/>
                <a:cs typeface="Calibri"/>
              </a:rPr>
              <a:t>ь</a:t>
            </a:r>
            <a:r>
              <a:rPr sz="1100" b="1" dirty="0">
                <a:latin typeface="Calibri"/>
                <a:cs typeface="Calibri"/>
              </a:rPr>
              <a:t>ности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500438" y="7358082"/>
            <a:ext cx="84518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270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сб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л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нсир</a:t>
            </a:r>
            <a:r>
              <a:rPr sz="1100" b="1" spc="5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- </a:t>
            </a:r>
            <a:r>
              <a:rPr sz="1100" b="1" spc="-10" dirty="0">
                <a:latin typeface="Calibri"/>
                <a:cs typeface="Calibri"/>
              </a:rPr>
              <a:t>в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нности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6750" y="7239000"/>
            <a:ext cx="1104900" cy="17716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4694682" y="7361681"/>
            <a:ext cx="67881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35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</a:t>
            </a:r>
            <a:r>
              <a:rPr sz="1100" b="1" spc="-15" dirty="0">
                <a:latin typeface="Calibri"/>
                <a:cs typeface="Calibri"/>
              </a:rPr>
              <a:t>д</a:t>
            </a:r>
            <a:r>
              <a:rPr sz="1100" b="1" dirty="0">
                <a:latin typeface="Calibri"/>
                <a:cs typeface="Calibri"/>
              </a:rPr>
              <a:t>ос</a:t>
            </a:r>
            <a:r>
              <a:rPr sz="1100" b="1" spc="-15" dirty="0">
                <a:latin typeface="Calibri"/>
                <a:cs typeface="Calibri"/>
              </a:rPr>
              <a:t>т</a:t>
            </a:r>
            <a:r>
              <a:rPr sz="1100" b="1" dirty="0">
                <a:latin typeface="Calibri"/>
                <a:cs typeface="Calibri"/>
              </a:rPr>
              <a:t>о</a:t>
            </a:r>
            <a:r>
              <a:rPr sz="1100" b="1" spc="-5" dirty="0">
                <a:latin typeface="Calibri"/>
                <a:cs typeface="Calibri"/>
              </a:rPr>
              <a:t>ве</a:t>
            </a:r>
            <a:r>
              <a:rPr sz="1100" b="1" dirty="0">
                <a:latin typeface="Calibri"/>
                <a:cs typeface="Calibri"/>
              </a:rPr>
              <a:t>р- ности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534025" y="7239000"/>
            <a:ext cx="1095375" cy="177165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5750433" y="7361681"/>
            <a:ext cx="666115" cy="513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0955" algn="just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</a:t>
            </a:r>
            <a:r>
              <a:rPr sz="1100" b="1" spc="-55" dirty="0">
                <a:latin typeface="Calibri"/>
                <a:cs typeface="Calibri"/>
              </a:rPr>
              <a:t>г</a:t>
            </a:r>
            <a:r>
              <a:rPr sz="1100" b="1" dirty="0">
                <a:latin typeface="Calibri"/>
                <a:cs typeface="Calibri"/>
              </a:rPr>
              <a:t>л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с</a:t>
            </a:r>
            <a:r>
              <a:rPr sz="1100" b="1" spc="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20"/>
          <p:cNvSpPr/>
          <p:nvPr/>
        </p:nvSpPr>
        <p:spPr>
          <a:xfrm>
            <a:off x="5408295" y="4748148"/>
            <a:ext cx="20955" cy="22860"/>
          </a:xfrm>
          <a:custGeom>
            <a:avLst/>
            <a:gdLst/>
            <a:ahLst/>
            <a:cxnLst/>
            <a:rect l="l" t="t" r="r" b="b"/>
            <a:pathLst>
              <a:path w="20954" h="22860">
                <a:moveTo>
                  <a:pt x="10413" y="0"/>
                </a:moveTo>
                <a:lnTo>
                  <a:pt x="12445" y="0"/>
                </a:lnTo>
                <a:lnTo>
                  <a:pt x="14096" y="253"/>
                </a:lnTo>
                <a:lnTo>
                  <a:pt x="15366" y="634"/>
                </a:lnTo>
                <a:lnTo>
                  <a:pt x="16763" y="1015"/>
                </a:lnTo>
                <a:lnTo>
                  <a:pt x="20954" y="9270"/>
                </a:lnTo>
                <a:lnTo>
                  <a:pt x="20954" y="11429"/>
                </a:lnTo>
                <a:lnTo>
                  <a:pt x="20954" y="13461"/>
                </a:lnTo>
                <a:lnTo>
                  <a:pt x="15366" y="21970"/>
                </a:lnTo>
                <a:lnTo>
                  <a:pt x="14096" y="22351"/>
                </a:lnTo>
                <a:lnTo>
                  <a:pt x="12445" y="22478"/>
                </a:lnTo>
                <a:lnTo>
                  <a:pt x="10413" y="22478"/>
                </a:lnTo>
                <a:lnTo>
                  <a:pt x="8381" y="22478"/>
                </a:lnTo>
                <a:lnTo>
                  <a:pt x="6603" y="22351"/>
                </a:lnTo>
                <a:lnTo>
                  <a:pt x="5333" y="21970"/>
                </a:lnTo>
                <a:lnTo>
                  <a:pt x="3936" y="21589"/>
                </a:lnTo>
                <a:lnTo>
                  <a:pt x="380" y="16636"/>
                </a:lnTo>
                <a:lnTo>
                  <a:pt x="126" y="15239"/>
                </a:lnTo>
                <a:lnTo>
                  <a:pt x="0" y="13461"/>
                </a:lnTo>
                <a:lnTo>
                  <a:pt x="0" y="11429"/>
                </a:lnTo>
                <a:lnTo>
                  <a:pt x="0" y="9270"/>
                </a:lnTo>
                <a:lnTo>
                  <a:pt x="126" y="7492"/>
                </a:lnTo>
                <a:lnTo>
                  <a:pt x="380" y="6095"/>
                </a:lnTo>
                <a:lnTo>
                  <a:pt x="634" y="4698"/>
                </a:lnTo>
                <a:lnTo>
                  <a:pt x="5333" y="634"/>
                </a:lnTo>
                <a:lnTo>
                  <a:pt x="6603" y="253"/>
                </a:lnTo>
                <a:lnTo>
                  <a:pt x="8381" y="0"/>
                </a:lnTo>
                <a:lnTo>
                  <a:pt x="10413" y="0"/>
                </a:lnTo>
                <a:close/>
              </a:path>
            </a:pathLst>
          </a:custGeom>
          <a:ln w="18288">
            <a:solidFill>
              <a:srgbClr val="D639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7593" y="61976"/>
            <a:ext cx="5986780" cy="909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Б</a:t>
            </a:r>
            <a:r>
              <a:rPr sz="1200" spc="-4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 </a:t>
            </a:r>
            <a:r>
              <a:rPr sz="1200" spc="1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ма </a:t>
            </a:r>
            <a:r>
              <a:rPr sz="1200" spc="1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сс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5" dirty="0">
                <a:latin typeface="Calibri"/>
                <a:cs typeface="Calibri"/>
              </a:rPr>
              <a:t>й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ой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Ф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ации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э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15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ть </a:t>
            </a:r>
            <a:r>
              <a:rPr sz="1200" spc="1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ов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раз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 уров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ей,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оциаль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о-э</a:t>
            </a:r>
            <a:r>
              <a:rPr sz="1200" spc="-2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ономиче</a:t>
            </a:r>
            <a:r>
              <a:rPr sz="1200" spc="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10" dirty="0">
                <a:latin typeface="Calibri"/>
                <a:cs typeface="Calibri"/>
              </a:rPr>
              <a:t>в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аимо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тноше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ия</a:t>
            </a:r>
            <a:r>
              <a:rPr sz="1200" dirty="0">
                <a:latin typeface="Calibri"/>
                <a:cs typeface="Calibri"/>
              </a:rPr>
              <a:t>х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ом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о-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да</a:t>
            </a:r>
            <a:r>
              <a:rPr sz="1200" spc="-5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тве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20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ой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Ф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ации</a:t>
            </a:r>
            <a:endParaRPr sz="1200">
              <a:latin typeface="Calibri"/>
              <a:cs typeface="Calibri"/>
            </a:endParaRPr>
          </a:p>
          <a:p>
            <a:pPr marL="277495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Соверше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</a:t>
            </a:r>
            <a:r>
              <a:rPr sz="1200" spc="1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ой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овой</a:t>
            </a:r>
            <a:r>
              <a:rPr sz="1200" spc="1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лити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и,</a:t>
            </a:r>
            <a:r>
              <a:rPr sz="1200" spc="1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даль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ейш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1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её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реали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ация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важ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ейшее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апра</a:t>
            </a:r>
            <a:r>
              <a:rPr sz="1200" spc="-10" dirty="0">
                <a:latin typeface="Calibri"/>
                <a:cs typeface="Calibri"/>
              </a:rPr>
              <a:t>в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2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1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ости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ад</a:t>
            </a:r>
            <a:r>
              <a:rPr sz="1200" spc="1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ии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spc="-5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 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образова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07593" y="976630"/>
            <a:ext cx="470535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28115" algn="l"/>
                <a:tab pos="2292350" algn="l"/>
                <a:tab pos="3352165" algn="l"/>
                <a:tab pos="3928110" algn="l"/>
              </a:tabLst>
            </a:pP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	райо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.	</a:t>
            </a:r>
            <a:r>
              <a:rPr sz="1200" spc="-7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пеш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я	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х	реали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ация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83428" y="976630"/>
            <a:ext cx="911225" cy="543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3020" algn="r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1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 </a:t>
            </a:r>
            <a:r>
              <a:rPr sz="1200" spc="-4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лав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7593" y="1159510"/>
            <a:ext cx="495998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266825" algn="l"/>
                <a:tab pos="2568575" algn="l"/>
                <a:tab pos="3352165" algn="l"/>
                <a:tab pos="4022725" algn="l"/>
                <a:tab pos="4402455" algn="l"/>
              </a:tabLst>
            </a:pPr>
            <a:r>
              <a:rPr sz="1200" dirty="0">
                <a:latin typeface="Calibri"/>
                <a:cs typeface="Calibri"/>
              </a:rPr>
              <a:t>опр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лё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ти,	пр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ти,	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20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да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ию	у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ловий	д</a:t>
            </a:r>
            <a:r>
              <a:rPr sz="1200" spc="10" dirty="0">
                <a:latin typeface="Calibri"/>
                <a:cs typeface="Calibri"/>
              </a:rPr>
              <a:t>л</a:t>
            </a:r>
            <a:r>
              <a:rPr sz="1200" dirty="0">
                <a:latin typeface="Calibri"/>
                <a:cs typeface="Calibri"/>
              </a:rPr>
              <a:t>я	в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07593" y="1342389"/>
            <a:ext cx="501586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861185" algn="l"/>
                <a:tab pos="2832100" algn="l"/>
                <a:tab pos="4423410" algn="l"/>
              </a:tabLst>
            </a:pP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опла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льщи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ами,	</a:t>
            </a:r>
            <a:r>
              <a:rPr sz="1200" spc="-4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лав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ыми	ад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10" dirty="0">
                <a:latin typeface="Calibri"/>
                <a:cs typeface="Calibri"/>
              </a:rPr>
              <a:t>то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ми	</a:t>
            </a:r>
            <a:r>
              <a:rPr sz="1200" spc="-10" dirty="0">
                <a:latin typeface="Calibri"/>
                <a:cs typeface="Calibri"/>
              </a:rPr>
              <a:t>до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ов,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7593" y="1525269"/>
            <a:ext cx="598551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рас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dirty="0">
                <a:latin typeface="Calibri"/>
                <a:cs typeface="Calibri"/>
              </a:rPr>
              <a:t>ор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ми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spc="10" dirty="0">
                <a:latin typeface="Calibri"/>
                <a:cs typeface="Calibri"/>
              </a:rPr>
              <a:t>д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 </a:t>
            </a:r>
            <a:r>
              <a:rPr sz="1200" spc="114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ред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</a:t>
            </a:r>
            <a:r>
              <a:rPr sz="1200" spc="-5" dirty="0">
                <a:latin typeface="Calibri"/>
                <a:cs typeface="Calibri"/>
              </a:rPr>
              <a:t>,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114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 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5" dirty="0">
                <a:latin typeface="Calibri"/>
                <a:cs typeface="Calibri"/>
              </a:rPr>
              <a:t>ч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ми,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есть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вс</a:t>
            </a:r>
            <a:r>
              <a:rPr sz="1200" spc="-1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ми уча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тн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ам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про</a:t>
            </a:r>
            <a:r>
              <a:rPr sz="1200" spc="-15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9075" y="3095625"/>
            <a:ext cx="923925" cy="1485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17956" y="3296691"/>
            <a:ext cx="345440" cy="105283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26060" marR="5080" indent="-213360">
              <a:lnSpc>
                <a:spcPts val="1320"/>
              </a:lnSpc>
            </a:pPr>
            <a:r>
              <a:rPr sz="1200" b="1" spc="-5" dirty="0">
                <a:latin typeface="Calibri"/>
                <a:cs typeface="Calibri"/>
              </a:rPr>
              <a:t>Ф</a:t>
            </a:r>
            <a:r>
              <a:rPr sz="1200" b="1" dirty="0">
                <a:latin typeface="Calibri"/>
                <a:cs typeface="Calibri"/>
              </a:rPr>
              <a:t>ормиро</a:t>
            </a:r>
            <a:r>
              <a:rPr sz="1200" b="1" spc="-5" dirty="0">
                <a:latin typeface="Calibri"/>
                <a:cs typeface="Calibri"/>
              </a:rPr>
              <a:t>ва</a:t>
            </a:r>
            <a:r>
              <a:rPr sz="1200" b="1" dirty="0">
                <a:latin typeface="Calibri"/>
                <a:cs typeface="Calibri"/>
              </a:rPr>
              <a:t>ние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та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95375" y="3676650"/>
            <a:ext cx="304800" cy="3238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43025" y="3048000"/>
            <a:ext cx="923925" cy="15335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473453" y="3247161"/>
            <a:ext cx="681355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1270" algn="ctr">
              <a:lnSpc>
                <a:spcPct val="91700"/>
              </a:lnSpc>
            </a:pPr>
            <a:r>
              <a:rPr sz="1200" b="1" spc="-20" dirty="0">
                <a:latin typeface="Calibri"/>
                <a:cs typeface="Calibri"/>
              </a:rPr>
              <a:t>О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обр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ние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та 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219325" y="3676650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47925" y="3095625"/>
            <a:ext cx="923925" cy="1485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569464" y="3237645"/>
            <a:ext cx="710565" cy="11728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1270" algn="ctr">
              <a:lnSpc>
                <a:spcPct val="91600"/>
              </a:lnSpc>
            </a:pPr>
            <a:r>
              <a:rPr sz="1000" b="1" dirty="0">
                <a:latin typeface="Calibri"/>
                <a:cs typeface="Calibri"/>
              </a:rPr>
              <a:t>Внесен</a:t>
            </a:r>
            <a:r>
              <a:rPr sz="1000" b="1" spc="-10" dirty="0">
                <a:latin typeface="Calibri"/>
                <a:cs typeface="Calibri"/>
              </a:rPr>
              <a:t>и</a:t>
            </a:r>
            <a:r>
              <a:rPr sz="1000" b="1" dirty="0">
                <a:latin typeface="Calibri"/>
                <a:cs typeface="Calibri"/>
              </a:rPr>
              <a:t>е 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spc="-5" dirty="0">
                <a:latin typeface="Calibri"/>
                <a:cs typeface="Calibri"/>
              </a:rPr>
              <a:t>д</a:t>
            </a:r>
            <a:r>
              <a:rPr sz="1000" b="1" dirty="0">
                <a:latin typeface="Calibri"/>
                <a:cs typeface="Calibri"/>
              </a:rPr>
              <a:t>же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 </a:t>
            </a:r>
            <a:r>
              <a:rPr sz="1000" b="1" spc="-10" dirty="0">
                <a:latin typeface="Calibri"/>
                <a:cs typeface="Calibri"/>
              </a:rPr>
              <a:t>г</a:t>
            </a:r>
            <a:r>
              <a:rPr sz="1000" b="1" dirty="0">
                <a:latin typeface="Calibri"/>
                <a:cs typeface="Calibri"/>
              </a:rPr>
              <a:t>лавой </a:t>
            </a:r>
            <a:r>
              <a:rPr sz="1000" b="1" spc="-5" dirty="0">
                <a:latin typeface="Calibri"/>
                <a:cs typeface="Calibri"/>
              </a:rPr>
              <a:t>муни</a:t>
            </a:r>
            <a:r>
              <a:rPr sz="1000" b="1" dirty="0">
                <a:latin typeface="Calibri"/>
                <a:cs typeface="Calibri"/>
              </a:rPr>
              <a:t>ци</a:t>
            </a:r>
            <a:r>
              <a:rPr sz="1000" b="1" spc="-10" dirty="0">
                <a:latin typeface="Calibri"/>
                <a:cs typeface="Calibri"/>
              </a:rPr>
              <a:t>п</a:t>
            </a:r>
            <a:r>
              <a:rPr sz="1000" b="1" dirty="0">
                <a:latin typeface="Calibri"/>
                <a:cs typeface="Calibri"/>
              </a:rPr>
              <a:t>аль</a:t>
            </a:r>
            <a:r>
              <a:rPr sz="1000" b="1" spc="-5" dirty="0">
                <a:latin typeface="Calibri"/>
                <a:cs typeface="Calibri"/>
              </a:rPr>
              <a:t>н</a:t>
            </a: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dirty="0">
                <a:latin typeface="Calibri"/>
                <a:cs typeface="Calibri"/>
              </a:rPr>
              <a:t>о обра</a:t>
            </a:r>
            <a:r>
              <a:rPr sz="1000" b="1" spc="-5" dirty="0">
                <a:latin typeface="Calibri"/>
                <a:cs typeface="Calibri"/>
              </a:rPr>
              <a:t>з</a:t>
            </a:r>
            <a:r>
              <a:rPr sz="1000" b="1" dirty="0">
                <a:latin typeface="Calibri"/>
                <a:cs typeface="Calibri"/>
              </a:rPr>
              <a:t>ова</a:t>
            </a:r>
            <a:r>
              <a:rPr sz="1000" b="1" spc="-5" dirty="0">
                <a:latin typeface="Calibri"/>
                <a:cs typeface="Calibri"/>
              </a:rPr>
              <a:t>н</a:t>
            </a:r>
            <a:r>
              <a:rPr sz="1000" b="1" dirty="0">
                <a:latin typeface="Calibri"/>
                <a:cs typeface="Calibri"/>
              </a:rPr>
              <a:t>ия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Совет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1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ЩР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324225" y="3676650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562350" y="3095625"/>
            <a:ext cx="923925" cy="14859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864609" y="3265830"/>
            <a:ext cx="345440" cy="11156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77470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Р</a:t>
            </a:r>
            <a:r>
              <a:rPr sz="1200" b="1" spc="-10" dirty="0">
                <a:latin typeface="Calibri"/>
                <a:cs typeface="Calibri"/>
              </a:rPr>
              <a:t>ас</a:t>
            </a:r>
            <a:r>
              <a:rPr sz="1200" b="1" dirty="0">
                <a:latin typeface="Calibri"/>
                <a:cs typeface="Calibri"/>
              </a:rPr>
              <a:t>смотр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ние Со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ом</a:t>
            </a:r>
            <a:r>
              <a:rPr sz="1200" b="1" spc="-5" dirty="0">
                <a:latin typeface="Calibri"/>
                <a:cs typeface="Calibri"/>
              </a:rPr>
              <a:t> М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38650" y="3676650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676775" y="3095625"/>
            <a:ext cx="923925" cy="14859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976621" y="3248304"/>
            <a:ext cx="345440" cy="11499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39395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Пр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нятие Со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ом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МО 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553075" y="3676650"/>
            <a:ext cx="285750" cy="3238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781675" y="3086100"/>
            <a:ext cx="923925" cy="149542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912611" y="3247161"/>
            <a:ext cx="680720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исан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е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419225" y="1857375"/>
            <a:ext cx="4219575" cy="4953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400300" y="2352675"/>
            <a:ext cx="2047875" cy="4953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470404" y="2398776"/>
            <a:ext cx="435863" cy="34442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622804" y="2398776"/>
            <a:ext cx="1763268" cy="34442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616707" y="2536444"/>
            <a:ext cx="81280" cy="130175"/>
          </a:xfrm>
          <a:custGeom>
            <a:avLst/>
            <a:gdLst/>
            <a:ahLst/>
            <a:cxnLst/>
            <a:rect l="l" t="t" r="r" b="b"/>
            <a:pathLst>
              <a:path w="81280" h="130175">
                <a:moveTo>
                  <a:pt x="72136" y="99314"/>
                </a:moveTo>
                <a:lnTo>
                  <a:pt x="61086" y="99314"/>
                </a:lnTo>
                <a:lnTo>
                  <a:pt x="57150" y="100457"/>
                </a:lnTo>
                <a:lnTo>
                  <a:pt x="54991" y="102489"/>
                </a:lnTo>
                <a:lnTo>
                  <a:pt x="52832" y="104648"/>
                </a:lnTo>
                <a:lnTo>
                  <a:pt x="51908" y="108458"/>
                </a:lnTo>
                <a:lnTo>
                  <a:pt x="51816" y="120777"/>
                </a:lnTo>
                <a:lnTo>
                  <a:pt x="52832" y="124714"/>
                </a:lnTo>
                <a:lnTo>
                  <a:pt x="54991" y="126746"/>
                </a:lnTo>
                <a:lnTo>
                  <a:pt x="57023" y="128905"/>
                </a:lnTo>
                <a:lnTo>
                  <a:pt x="60833" y="129921"/>
                </a:lnTo>
                <a:lnTo>
                  <a:pt x="72009" y="129921"/>
                </a:lnTo>
                <a:lnTo>
                  <a:pt x="75819" y="128905"/>
                </a:lnTo>
                <a:lnTo>
                  <a:pt x="80137" y="124587"/>
                </a:lnTo>
                <a:lnTo>
                  <a:pt x="81089" y="120777"/>
                </a:lnTo>
                <a:lnTo>
                  <a:pt x="81153" y="108458"/>
                </a:lnTo>
                <a:lnTo>
                  <a:pt x="80137" y="104521"/>
                </a:lnTo>
                <a:lnTo>
                  <a:pt x="77978" y="102489"/>
                </a:lnTo>
                <a:lnTo>
                  <a:pt x="75946" y="100330"/>
                </a:lnTo>
                <a:lnTo>
                  <a:pt x="72136" y="99314"/>
                </a:lnTo>
                <a:close/>
              </a:path>
              <a:path w="81280" h="130175">
                <a:moveTo>
                  <a:pt x="13081" y="0"/>
                </a:moveTo>
                <a:lnTo>
                  <a:pt x="0" y="3429"/>
                </a:lnTo>
                <a:lnTo>
                  <a:pt x="0" y="125730"/>
                </a:lnTo>
                <a:lnTo>
                  <a:pt x="6858" y="128905"/>
                </a:lnTo>
                <a:lnTo>
                  <a:pt x="8509" y="129159"/>
                </a:lnTo>
                <a:lnTo>
                  <a:pt x="17780" y="129159"/>
                </a:lnTo>
                <a:lnTo>
                  <a:pt x="19431" y="128905"/>
                </a:lnTo>
                <a:lnTo>
                  <a:pt x="21082" y="128778"/>
                </a:lnTo>
                <a:lnTo>
                  <a:pt x="26162" y="125730"/>
                </a:lnTo>
                <a:lnTo>
                  <a:pt x="26162" y="3429"/>
                </a:lnTo>
                <a:lnTo>
                  <a:pt x="17780" y="127"/>
                </a:lnTo>
                <a:lnTo>
                  <a:pt x="13081" y="0"/>
                </a:lnTo>
                <a:close/>
              </a:path>
            </a:pathLst>
          </a:custGeom>
          <a:solidFill>
            <a:srgbClr val="F4F0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668523" y="2635757"/>
            <a:ext cx="29845" cy="31115"/>
          </a:xfrm>
          <a:custGeom>
            <a:avLst/>
            <a:gdLst/>
            <a:ahLst/>
            <a:cxnLst/>
            <a:rect l="l" t="t" r="r" b="b"/>
            <a:pathLst>
              <a:path w="29844" h="31114">
                <a:moveTo>
                  <a:pt x="14858" y="0"/>
                </a:moveTo>
                <a:lnTo>
                  <a:pt x="20319" y="0"/>
                </a:lnTo>
                <a:lnTo>
                  <a:pt x="24129" y="1016"/>
                </a:lnTo>
                <a:lnTo>
                  <a:pt x="26161" y="3175"/>
                </a:lnTo>
                <a:lnTo>
                  <a:pt x="28320" y="5207"/>
                </a:lnTo>
                <a:lnTo>
                  <a:pt x="29336" y="9144"/>
                </a:lnTo>
                <a:lnTo>
                  <a:pt x="29336" y="15113"/>
                </a:lnTo>
                <a:lnTo>
                  <a:pt x="29336" y="21209"/>
                </a:lnTo>
                <a:lnTo>
                  <a:pt x="28320" y="25273"/>
                </a:lnTo>
                <a:lnTo>
                  <a:pt x="26161" y="27432"/>
                </a:lnTo>
                <a:lnTo>
                  <a:pt x="24002" y="29591"/>
                </a:lnTo>
                <a:lnTo>
                  <a:pt x="20192" y="30607"/>
                </a:lnTo>
                <a:lnTo>
                  <a:pt x="14604" y="30607"/>
                </a:lnTo>
                <a:lnTo>
                  <a:pt x="9016" y="30607"/>
                </a:lnTo>
                <a:lnTo>
                  <a:pt x="5206" y="29591"/>
                </a:lnTo>
                <a:lnTo>
                  <a:pt x="3174" y="27432"/>
                </a:lnTo>
                <a:lnTo>
                  <a:pt x="1015" y="25400"/>
                </a:lnTo>
                <a:lnTo>
                  <a:pt x="0" y="21463"/>
                </a:lnTo>
                <a:lnTo>
                  <a:pt x="0" y="15621"/>
                </a:lnTo>
                <a:lnTo>
                  <a:pt x="0" y="9525"/>
                </a:lnTo>
                <a:lnTo>
                  <a:pt x="1015" y="5334"/>
                </a:lnTo>
                <a:lnTo>
                  <a:pt x="3174" y="3175"/>
                </a:lnTo>
                <a:lnTo>
                  <a:pt x="5333" y="1143"/>
                </a:lnTo>
                <a:lnTo>
                  <a:pt x="9270" y="0"/>
                </a:lnTo>
                <a:lnTo>
                  <a:pt x="14858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616707" y="2536444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1" y="0"/>
                </a:moveTo>
                <a:lnTo>
                  <a:pt x="15621" y="0"/>
                </a:lnTo>
                <a:lnTo>
                  <a:pt x="17780" y="127"/>
                </a:lnTo>
                <a:lnTo>
                  <a:pt x="26162" y="3429"/>
                </a:lnTo>
                <a:lnTo>
                  <a:pt x="26162" y="4191"/>
                </a:lnTo>
                <a:lnTo>
                  <a:pt x="26162" y="125095"/>
                </a:lnTo>
                <a:lnTo>
                  <a:pt x="26162" y="125730"/>
                </a:lnTo>
                <a:lnTo>
                  <a:pt x="25908" y="126365"/>
                </a:lnTo>
                <a:lnTo>
                  <a:pt x="25526" y="126873"/>
                </a:lnTo>
                <a:lnTo>
                  <a:pt x="25146" y="127381"/>
                </a:lnTo>
                <a:lnTo>
                  <a:pt x="24384" y="127762"/>
                </a:lnTo>
                <a:lnTo>
                  <a:pt x="23368" y="128143"/>
                </a:lnTo>
                <a:lnTo>
                  <a:pt x="22351" y="128524"/>
                </a:lnTo>
                <a:lnTo>
                  <a:pt x="21082" y="128778"/>
                </a:lnTo>
                <a:lnTo>
                  <a:pt x="19431" y="128905"/>
                </a:lnTo>
                <a:lnTo>
                  <a:pt x="17780" y="129159"/>
                </a:lnTo>
                <a:lnTo>
                  <a:pt x="15621" y="129286"/>
                </a:lnTo>
                <a:lnTo>
                  <a:pt x="13081" y="129286"/>
                </a:lnTo>
                <a:lnTo>
                  <a:pt x="10541" y="129286"/>
                </a:lnTo>
                <a:lnTo>
                  <a:pt x="8509" y="129159"/>
                </a:lnTo>
                <a:lnTo>
                  <a:pt x="6858" y="128905"/>
                </a:lnTo>
                <a:lnTo>
                  <a:pt x="5080" y="128778"/>
                </a:lnTo>
                <a:lnTo>
                  <a:pt x="3809" y="128524"/>
                </a:lnTo>
                <a:lnTo>
                  <a:pt x="2793" y="128143"/>
                </a:lnTo>
                <a:lnTo>
                  <a:pt x="1777" y="127762"/>
                </a:lnTo>
                <a:lnTo>
                  <a:pt x="1142" y="127381"/>
                </a:lnTo>
                <a:lnTo>
                  <a:pt x="634" y="126873"/>
                </a:lnTo>
                <a:lnTo>
                  <a:pt x="253" y="126365"/>
                </a:lnTo>
                <a:lnTo>
                  <a:pt x="0" y="125730"/>
                </a:lnTo>
                <a:lnTo>
                  <a:pt x="0" y="125095"/>
                </a:lnTo>
                <a:lnTo>
                  <a:pt x="0" y="4191"/>
                </a:lnTo>
                <a:lnTo>
                  <a:pt x="0" y="3429"/>
                </a:lnTo>
                <a:lnTo>
                  <a:pt x="253" y="2921"/>
                </a:lnTo>
                <a:lnTo>
                  <a:pt x="10541" y="0"/>
                </a:lnTo>
                <a:lnTo>
                  <a:pt x="13081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763011" y="2528697"/>
            <a:ext cx="1468882" cy="14471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8536" y="2772155"/>
            <a:ext cx="336804" cy="30022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645920" y="2772155"/>
            <a:ext cx="336804" cy="30022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718816" y="2772155"/>
            <a:ext cx="336804" cy="30022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884676" y="2772155"/>
            <a:ext cx="336803" cy="30022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050535" y="2772155"/>
            <a:ext cx="336803" cy="30022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044184" y="2772155"/>
            <a:ext cx="336803" cy="30022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578916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1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74663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81978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98564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4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151882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5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145784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543175" y="4572000"/>
            <a:ext cx="1695450" cy="49530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609088" y="4613147"/>
            <a:ext cx="489204" cy="34442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814827" y="4613147"/>
            <a:ext cx="1362455" cy="34442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755138" y="4750942"/>
            <a:ext cx="134620" cy="130175"/>
          </a:xfrm>
          <a:custGeom>
            <a:avLst/>
            <a:gdLst/>
            <a:ahLst/>
            <a:cxnLst/>
            <a:rect l="l" t="t" r="r" b="b"/>
            <a:pathLst>
              <a:path w="134619" h="130175">
                <a:moveTo>
                  <a:pt x="125475" y="99440"/>
                </a:moveTo>
                <a:lnTo>
                  <a:pt x="114299" y="99440"/>
                </a:lnTo>
                <a:lnTo>
                  <a:pt x="110489" y="100456"/>
                </a:lnTo>
                <a:lnTo>
                  <a:pt x="108330" y="102615"/>
                </a:lnTo>
                <a:lnTo>
                  <a:pt x="106171" y="104647"/>
                </a:lnTo>
                <a:lnTo>
                  <a:pt x="105217" y="108584"/>
                </a:lnTo>
                <a:lnTo>
                  <a:pt x="105155" y="120903"/>
                </a:lnTo>
                <a:lnTo>
                  <a:pt x="106171" y="124840"/>
                </a:lnTo>
                <a:lnTo>
                  <a:pt x="108330" y="126872"/>
                </a:lnTo>
                <a:lnTo>
                  <a:pt x="110362" y="128904"/>
                </a:lnTo>
                <a:lnTo>
                  <a:pt x="114172" y="130047"/>
                </a:lnTo>
                <a:lnTo>
                  <a:pt x="125348" y="130047"/>
                </a:lnTo>
                <a:lnTo>
                  <a:pt x="134492" y="108584"/>
                </a:lnTo>
                <a:lnTo>
                  <a:pt x="133476" y="104647"/>
                </a:lnTo>
                <a:lnTo>
                  <a:pt x="129285" y="100456"/>
                </a:lnTo>
                <a:lnTo>
                  <a:pt x="125475" y="99440"/>
                </a:lnTo>
                <a:close/>
              </a:path>
              <a:path w="134619" h="130175">
                <a:moveTo>
                  <a:pt x="66420" y="0"/>
                </a:moveTo>
                <a:lnTo>
                  <a:pt x="61848" y="126"/>
                </a:lnTo>
                <a:lnTo>
                  <a:pt x="60197" y="380"/>
                </a:lnTo>
                <a:lnTo>
                  <a:pt x="58546" y="507"/>
                </a:lnTo>
                <a:lnTo>
                  <a:pt x="53339" y="3555"/>
                </a:lnTo>
                <a:lnTo>
                  <a:pt x="53339" y="125856"/>
                </a:lnTo>
                <a:lnTo>
                  <a:pt x="63880" y="129285"/>
                </a:lnTo>
                <a:lnTo>
                  <a:pt x="68960" y="129285"/>
                </a:lnTo>
                <a:lnTo>
                  <a:pt x="78866" y="126872"/>
                </a:lnTo>
                <a:lnTo>
                  <a:pt x="79247" y="126364"/>
                </a:lnTo>
                <a:lnTo>
                  <a:pt x="79501" y="125856"/>
                </a:lnTo>
                <a:lnTo>
                  <a:pt x="79501" y="3555"/>
                </a:lnTo>
                <a:lnTo>
                  <a:pt x="72770" y="380"/>
                </a:lnTo>
                <a:lnTo>
                  <a:pt x="71119" y="126"/>
                </a:lnTo>
                <a:lnTo>
                  <a:pt x="66420" y="0"/>
                </a:lnTo>
                <a:close/>
              </a:path>
              <a:path w="134619" h="130175">
                <a:moveTo>
                  <a:pt x="13080" y="0"/>
                </a:moveTo>
                <a:lnTo>
                  <a:pt x="8508" y="126"/>
                </a:lnTo>
                <a:lnTo>
                  <a:pt x="6857" y="380"/>
                </a:lnTo>
                <a:lnTo>
                  <a:pt x="5206" y="507"/>
                </a:lnTo>
                <a:lnTo>
                  <a:pt x="0" y="3555"/>
                </a:lnTo>
                <a:lnTo>
                  <a:pt x="0" y="125856"/>
                </a:lnTo>
                <a:lnTo>
                  <a:pt x="10540" y="129285"/>
                </a:lnTo>
                <a:lnTo>
                  <a:pt x="15620" y="129285"/>
                </a:lnTo>
                <a:lnTo>
                  <a:pt x="25526" y="126872"/>
                </a:lnTo>
                <a:lnTo>
                  <a:pt x="25907" y="126364"/>
                </a:lnTo>
                <a:lnTo>
                  <a:pt x="26161" y="125856"/>
                </a:lnTo>
                <a:lnTo>
                  <a:pt x="26161" y="3555"/>
                </a:lnTo>
                <a:lnTo>
                  <a:pt x="19430" y="380"/>
                </a:lnTo>
                <a:lnTo>
                  <a:pt x="17779" y="126"/>
                </a:lnTo>
                <a:lnTo>
                  <a:pt x="13080" y="0"/>
                </a:lnTo>
                <a:close/>
              </a:path>
            </a:pathLst>
          </a:custGeom>
          <a:solidFill>
            <a:srgbClr val="F4F0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860294" y="4850384"/>
            <a:ext cx="29845" cy="31115"/>
          </a:xfrm>
          <a:custGeom>
            <a:avLst/>
            <a:gdLst/>
            <a:ahLst/>
            <a:cxnLst/>
            <a:rect l="l" t="t" r="r" b="b"/>
            <a:pathLst>
              <a:path w="29844" h="31114">
                <a:moveTo>
                  <a:pt x="14858" y="0"/>
                </a:moveTo>
                <a:lnTo>
                  <a:pt x="20319" y="0"/>
                </a:lnTo>
                <a:lnTo>
                  <a:pt x="24129" y="1016"/>
                </a:lnTo>
                <a:lnTo>
                  <a:pt x="26161" y="3048"/>
                </a:lnTo>
                <a:lnTo>
                  <a:pt x="28320" y="5207"/>
                </a:lnTo>
                <a:lnTo>
                  <a:pt x="29336" y="9144"/>
                </a:lnTo>
                <a:lnTo>
                  <a:pt x="29336" y="14986"/>
                </a:lnTo>
                <a:lnTo>
                  <a:pt x="29336" y="21209"/>
                </a:lnTo>
                <a:lnTo>
                  <a:pt x="28320" y="25273"/>
                </a:lnTo>
                <a:lnTo>
                  <a:pt x="26161" y="27432"/>
                </a:lnTo>
                <a:lnTo>
                  <a:pt x="24002" y="29463"/>
                </a:lnTo>
                <a:lnTo>
                  <a:pt x="20192" y="30607"/>
                </a:lnTo>
                <a:lnTo>
                  <a:pt x="14604" y="30607"/>
                </a:lnTo>
                <a:lnTo>
                  <a:pt x="9016" y="30607"/>
                </a:lnTo>
                <a:lnTo>
                  <a:pt x="5206" y="29463"/>
                </a:lnTo>
                <a:lnTo>
                  <a:pt x="3174" y="27432"/>
                </a:lnTo>
                <a:lnTo>
                  <a:pt x="1015" y="25400"/>
                </a:lnTo>
                <a:lnTo>
                  <a:pt x="0" y="21463"/>
                </a:lnTo>
                <a:lnTo>
                  <a:pt x="0" y="15621"/>
                </a:lnTo>
                <a:lnTo>
                  <a:pt x="0" y="9398"/>
                </a:lnTo>
                <a:lnTo>
                  <a:pt x="1015" y="5207"/>
                </a:lnTo>
                <a:lnTo>
                  <a:pt x="3174" y="3175"/>
                </a:lnTo>
                <a:lnTo>
                  <a:pt x="5333" y="1016"/>
                </a:lnTo>
                <a:lnTo>
                  <a:pt x="9143" y="0"/>
                </a:lnTo>
                <a:lnTo>
                  <a:pt x="14858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808477" y="4750942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1" y="0"/>
                </a:moveTo>
                <a:lnTo>
                  <a:pt x="15621" y="0"/>
                </a:lnTo>
                <a:lnTo>
                  <a:pt x="17780" y="126"/>
                </a:lnTo>
                <a:lnTo>
                  <a:pt x="19431" y="380"/>
                </a:lnTo>
                <a:lnTo>
                  <a:pt x="21082" y="507"/>
                </a:lnTo>
                <a:lnTo>
                  <a:pt x="25526" y="2412"/>
                </a:lnTo>
                <a:lnTo>
                  <a:pt x="25908" y="2920"/>
                </a:lnTo>
                <a:lnTo>
                  <a:pt x="26162" y="3555"/>
                </a:lnTo>
                <a:lnTo>
                  <a:pt x="26162" y="4190"/>
                </a:lnTo>
                <a:lnTo>
                  <a:pt x="26162" y="125094"/>
                </a:lnTo>
                <a:lnTo>
                  <a:pt x="26162" y="125856"/>
                </a:lnTo>
                <a:lnTo>
                  <a:pt x="25908" y="126364"/>
                </a:lnTo>
                <a:lnTo>
                  <a:pt x="25526" y="126872"/>
                </a:lnTo>
                <a:lnTo>
                  <a:pt x="25146" y="127507"/>
                </a:lnTo>
                <a:lnTo>
                  <a:pt x="15621" y="129285"/>
                </a:lnTo>
                <a:lnTo>
                  <a:pt x="13081" y="129285"/>
                </a:lnTo>
                <a:lnTo>
                  <a:pt x="10541" y="129285"/>
                </a:lnTo>
                <a:lnTo>
                  <a:pt x="0" y="125856"/>
                </a:lnTo>
                <a:lnTo>
                  <a:pt x="0" y="125094"/>
                </a:lnTo>
                <a:lnTo>
                  <a:pt x="0" y="4190"/>
                </a:lnTo>
                <a:lnTo>
                  <a:pt x="0" y="3555"/>
                </a:lnTo>
                <a:lnTo>
                  <a:pt x="253" y="2920"/>
                </a:lnTo>
                <a:lnTo>
                  <a:pt x="6858" y="380"/>
                </a:lnTo>
                <a:lnTo>
                  <a:pt x="8509" y="126"/>
                </a:lnTo>
                <a:lnTo>
                  <a:pt x="10541" y="0"/>
                </a:lnTo>
                <a:lnTo>
                  <a:pt x="13081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755138" y="4750942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0" y="0"/>
                </a:moveTo>
                <a:lnTo>
                  <a:pt x="15620" y="0"/>
                </a:lnTo>
                <a:lnTo>
                  <a:pt x="17779" y="126"/>
                </a:lnTo>
                <a:lnTo>
                  <a:pt x="19430" y="380"/>
                </a:lnTo>
                <a:lnTo>
                  <a:pt x="21081" y="507"/>
                </a:lnTo>
                <a:lnTo>
                  <a:pt x="25526" y="2412"/>
                </a:lnTo>
                <a:lnTo>
                  <a:pt x="25907" y="2920"/>
                </a:lnTo>
                <a:lnTo>
                  <a:pt x="26161" y="3555"/>
                </a:lnTo>
                <a:lnTo>
                  <a:pt x="26161" y="4190"/>
                </a:lnTo>
                <a:lnTo>
                  <a:pt x="26161" y="125094"/>
                </a:lnTo>
                <a:lnTo>
                  <a:pt x="26161" y="125856"/>
                </a:lnTo>
                <a:lnTo>
                  <a:pt x="25907" y="126364"/>
                </a:lnTo>
                <a:lnTo>
                  <a:pt x="25526" y="126872"/>
                </a:lnTo>
                <a:lnTo>
                  <a:pt x="25145" y="127507"/>
                </a:lnTo>
                <a:lnTo>
                  <a:pt x="15620" y="129285"/>
                </a:lnTo>
                <a:lnTo>
                  <a:pt x="13080" y="129285"/>
                </a:lnTo>
                <a:lnTo>
                  <a:pt x="10540" y="129285"/>
                </a:lnTo>
                <a:lnTo>
                  <a:pt x="0" y="125856"/>
                </a:lnTo>
                <a:lnTo>
                  <a:pt x="0" y="125094"/>
                </a:lnTo>
                <a:lnTo>
                  <a:pt x="0" y="4190"/>
                </a:lnTo>
                <a:lnTo>
                  <a:pt x="0" y="3555"/>
                </a:lnTo>
                <a:lnTo>
                  <a:pt x="253" y="2920"/>
                </a:lnTo>
                <a:lnTo>
                  <a:pt x="6857" y="380"/>
                </a:lnTo>
                <a:lnTo>
                  <a:pt x="8508" y="126"/>
                </a:lnTo>
                <a:lnTo>
                  <a:pt x="10540" y="0"/>
                </a:lnTo>
                <a:lnTo>
                  <a:pt x="13080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954782" y="4744846"/>
            <a:ext cx="1069213" cy="14312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47700" y="5238750"/>
            <a:ext cx="1209675" cy="148590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923950" y="5547486"/>
            <a:ext cx="680720" cy="83946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1590" marR="5080" indent="-9525" algn="just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З</a:t>
            </a:r>
            <a:r>
              <a:rPr sz="1200" b="1" spc="-10" dirty="0">
                <a:latin typeface="Calibri"/>
                <a:cs typeface="Calibri"/>
              </a:rPr>
              <a:t>ак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чение </a:t>
            </a:r>
            <a:r>
              <a:rPr sz="1200" b="1" spc="-30" dirty="0">
                <a:latin typeface="Calibri"/>
                <a:cs typeface="Calibri"/>
              </a:rPr>
              <a:t>к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тр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к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, 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оро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, со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аше</a:t>
            </a:r>
            <a:r>
              <a:rPr sz="1200" b="1" dirty="0">
                <a:latin typeface="Calibri"/>
                <a:cs typeface="Calibri"/>
              </a:rPr>
              <a:t>ний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847850" y="5781675"/>
            <a:ext cx="361950" cy="40005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181225" y="5238750"/>
            <a:ext cx="1209675" cy="148590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2625089" y="5537885"/>
            <a:ext cx="345440" cy="85851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35890" marR="5080" indent="-123825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Социал</a:t>
            </a:r>
            <a:r>
              <a:rPr sz="1200" b="1" spc="-5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ные 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ы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ты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3371850" y="5781675"/>
            <a:ext cx="361950" cy="400050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695700" y="5238750"/>
            <a:ext cx="1219200" cy="1485900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4239514" y="5587267"/>
            <a:ext cx="152400" cy="7600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5" dirty="0">
                <a:latin typeface="Calibri"/>
                <a:cs typeface="Calibri"/>
              </a:rPr>
              <a:t>п</a:t>
            </a:r>
            <a:r>
              <a:rPr sz="1000" b="1" dirty="0">
                <a:latin typeface="Calibri"/>
                <a:cs typeface="Calibri"/>
              </a:rPr>
              <a:t>ла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тр</a:t>
            </a:r>
            <a:r>
              <a:rPr sz="1000" b="1" spc="-5" dirty="0">
                <a:latin typeface="Calibri"/>
                <a:cs typeface="Calibri"/>
              </a:rPr>
              <a:t>уд</a:t>
            </a:r>
            <a:r>
              <a:rPr sz="1000" b="1" dirty="0">
                <a:latin typeface="Calibri"/>
                <a:cs typeface="Calibri"/>
              </a:rPr>
              <a:t>а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4886325" y="5781675"/>
            <a:ext cx="352425" cy="40005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200650" y="5238750"/>
            <a:ext cx="1219200" cy="1485900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5648959" y="5526608"/>
            <a:ext cx="345440" cy="88011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33985" marR="5080" indent="-121920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та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иных 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с</a:t>
            </a:r>
            <a:r>
              <a:rPr sz="1200" b="1" spc="-25" dirty="0">
                <a:latin typeface="Calibri"/>
                <a:cs typeface="Calibri"/>
              </a:rPr>
              <a:t>хо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ов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222044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837814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362069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886450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4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2686050" y="6781800"/>
            <a:ext cx="1647825" cy="49530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752344" y="6829043"/>
            <a:ext cx="544068" cy="344424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012948" y="6829043"/>
            <a:ext cx="1266444" cy="344424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893186" y="6957821"/>
            <a:ext cx="1237615" cy="144780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52400" y="7524750"/>
            <a:ext cx="914400" cy="1485900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446633" y="7819593"/>
            <a:ext cx="345440" cy="86486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67310" marR="5080" indent="-55244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Соста</a:t>
            </a:r>
            <a:r>
              <a:rPr sz="1200" b="1" spc="-20" dirty="0">
                <a:latin typeface="Calibri"/>
                <a:cs typeface="Calibri"/>
              </a:rPr>
              <a:t>в</a:t>
            </a:r>
            <a:r>
              <a:rPr sz="1200" b="1" spc="5" dirty="0">
                <a:latin typeface="Calibri"/>
                <a:cs typeface="Calibri"/>
              </a:rPr>
              <a:t>л</a:t>
            </a:r>
            <a:r>
              <a:rPr sz="1200" b="1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ие от</a:t>
            </a:r>
            <a:r>
              <a:rPr sz="1200" b="1" spc="5" dirty="0">
                <a:latin typeface="Calibri"/>
                <a:cs typeface="Calibri"/>
              </a:rPr>
              <a:t>ч</a:t>
            </a:r>
            <a:r>
              <a:rPr sz="1200" b="1" dirty="0">
                <a:latin typeface="Calibri"/>
                <a:cs typeface="Calibri"/>
              </a:rPr>
              <a:t>ет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ости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1028700" y="8105775"/>
            <a:ext cx="295275" cy="323850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190625" y="7524750"/>
            <a:ext cx="1019175" cy="1485900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1318386" y="7672249"/>
            <a:ext cx="848994" cy="11569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-1270" algn="ctr">
              <a:lnSpc>
                <a:spcPct val="91700"/>
              </a:lnSpc>
            </a:pPr>
            <a:r>
              <a:rPr sz="1200" b="1" dirty="0">
                <a:latin typeface="Calibri"/>
                <a:cs typeface="Calibri"/>
              </a:rPr>
              <a:t>Фо</a:t>
            </a:r>
            <a:r>
              <a:rPr sz="1200" b="1" spc="5" dirty="0">
                <a:latin typeface="Calibri"/>
                <a:cs typeface="Calibri"/>
              </a:rPr>
              <a:t>р</a:t>
            </a:r>
            <a:r>
              <a:rPr sz="1200" b="1" dirty="0">
                <a:latin typeface="Calibri"/>
                <a:cs typeface="Calibri"/>
              </a:rPr>
              <a:t>миро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ание реш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ия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Со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ета МО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об исп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лн</a:t>
            </a:r>
            <a:r>
              <a:rPr sz="1200" b="1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ии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dirty="0">
                <a:latin typeface="Calibri"/>
                <a:cs typeface="Calibri"/>
              </a:rPr>
              <a:t>ета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2143125" y="8105775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381250" y="7515223"/>
            <a:ext cx="923925" cy="1504950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2567939" y="7633303"/>
            <a:ext cx="571500" cy="12388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4445" algn="ctr">
              <a:lnSpc>
                <a:spcPct val="91700"/>
              </a:lnSpc>
            </a:pPr>
            <a:r>
              <a:rPr sz="1000" b="1" dirty="0">
                <a:latin typeface="Calibri"/>
                <a:cs typeface="Calibri"/>
              </a:rPr>
              <a:t>Од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ение</a:t>
            </a:r>
            <a:r>
              <a:rPr sz="1000" b="1" spc="5" dirty="0">
                <a:latin typeface="Calibri"/>
                <a:cs typeface="Calibri"/>
              </a:rPr>
              <a:t> р</a:t>
            </a:r>
            <a:r>
              <a:rPr sz="1000" b="1" dirty="0">
                <a:latin typeface="Calibri"/>
                <a:cs typeface="Calibri"/>
              </a:rPr>
              <a:t>ешения 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и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по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нении 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dirty="0">
                <a:latin typeface="Calibri"/>
                <a:cs typeface="Calibri"/>
              </a:rPr>
              <a:t>джета 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ав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й</a:t>
            </a:r>
            <a:r>
              <a:rPr sz="1000" b="1" spc="1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Ще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бин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кий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ай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н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3257550" y="8105775"/>
            <a:ext cx="304800" cy="323850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495675" y="7496173"/>
            <a:ext cx="933450" cy="1524000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3618610" y="7633303"/>
            <a:ext cx="709930" cy="12388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ct val="91500"/>
              </a:lnSpc>
            </a:pPr>
            <a:r>
              <a:rPr sz="1000" b="1" spc="5" dirty="0">
                <a:latin typeface="Calibri"/>
                <a:cs typeface="Calibri"/>
              </a:rPr>
              <a:t>В</a:t>
            </a:r>
            <a:r>
              <a:rPr sz="1000" b="1" dirty="0">
                <a:latin typeface="Calibri"/>
                <a:cs typeface="Calibri"/>
              </a:rPr>
              <a:t>не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ение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ав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й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Ще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бин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кий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ай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н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ешения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 и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по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нении 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dirty="0">
                <a:latin typeface="Calibri"/>
                <a:cs typeface="Calibri"/>
              </a:rPr>
              <a:t>дж</a:t>
            </a:r>
            <a:r>
              <a:rPr sz="1000" b="1" spc="-10" dirty="0">
                <a:latin typeface="Calibri"/>
                <a:cs typeface="Calibri"/>
              </a:rPr>
              <a:t>е</a:t>
            </a:r>
            <a:r>
              <a:rPr sz="1000" b="1" dirty="0">
                <a:latin typeface="Calibri"/>
                <a:cs typeface="Calibri"/>
              </a:rPr>
              <a:t>- 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</a:t>
            </a:r>
            <a:r>
              <a:rPr sz="1000" b="1" spc="-1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С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е</a:t>
            </a:r>
            <a:r>
              <a:rPr sz="1000" b="1" dirty="0">
                <a:latin typeface="Calibri"/>
                <a:cs typeface="Calibri"/>
              </a:rPr>
              <a:t>т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ЩР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4371975" y="8105775"/>
            <a:ext cx="295275" cy="323850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562475" y="7477125"/>
            <a:ext cx="962025" cy="1533525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4687315" y="7664956"/>
            <a:ext cx="779780" cy="117602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-1270" algn="ctr">
              <a:lnSpc>
                <a:spcPct val="91600"/>
              </a:lnSpc>
            </a:pPr>
            <a:r>
              <a:rPr sz="1100" b="1" dirty="0">
                <a:latin typeface="Calibri"/>
                <a:cs typeface="Calibri"/>
              </a:rPr>
              <a:t>Р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spc="5" dirty="0">
                <a:latin typeface="Calibri"/>
                <a:cs typeface="Calibri"/>
              </a:rPr>
              <a:t>сс</a:t>
            </a:r>
            <a:r>
              <a:rPr sz="1100" b="1" dirty="0">
                <a:latin typeface="Calibri"/>
                <a:cs typeface="Calibri"/>
              </a:rPr>
              <a:t>м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т</a:t>
            </a:r>
            <a:r>
              <a:rPr sz="1100" b="1" spc="-5" dirty="0">
                <a:latin typeface="Calibri"/>
                <a:cs typeface="Calibri"/>
              </a:rPr>
              <a:t>ре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е</a:t>
            </a:r>
            <a:r>
              <a:rPr sz="1100" b="1" spc="-4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и п</a:t>
            </a:r>
            <a:r>
              <a:rPr sz="1100" b="1" spc="-10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и</a:t>
            </a:r>
            <a:r>
              <a:rPr sz="1100" b="1" spc="-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ятие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ре</a:t>
            </a:r>
            <a:r>
              <a:rPr sz="1100" b="1" dirty="0">
                <a:latin typeface="Calibri"/>
                <a:cs typeface="Calibri"/>
              </a:rPr>
              <a:t>ш</a:t>
            </a:r>
            <a:r>
              <a:rPr sz="1100" b="1" spc="-1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я 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б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исп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spc="-5" dirty="0">
                <a:latin typeface="Calibri"/>
                <a:cs typeface="Calibri"/>
              </a:rPr>
              <a:t>л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1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и бюдж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r>
              <a:rPr sz="1100" b="1" spc="-4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О ЩР С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</a:t>
            </a:r>
            <a:r>
              <a:rPr sz="1100" b="1" spc="-5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м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О ЩР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5476875" y="8105775"/>
            <a:ext cx="295275" cy="323850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619750" y="7515225"/>
            <a:ext cx="1028700" cy="1495425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5757417" y="7677098"/>
            <a:ext cx="848360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исан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е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>
              <a:latin typeface="Calibri"/>
              <a:cs typeface="Calibri"/>
            </a:endParaRPr>
          </a:p>
          <a:p>
            <a:pPr marL="2540" algn="ctr">
              <a:lnSpc>
                <a:spcPts val="1295"/>
              </a:lnSpc>
            </a:pPr>
            <a:r>
              <a:rPr sz="1200" b="1" spc="-5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О  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478536" y="7200900"/>
            <a:ext cx="336804" cy="300227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645920" y="7200900"/>
            <a:ext cx="336804" cy="300227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718816" y="7200900"/>
            <a:ext cx="336804" cy="300227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884676" y="7200900"/>
            <a:ext cx="336803" cy="300227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050535" y="7200900"/>
            <a:ext cx="336803" cy="300227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6044184" y="7200900"/>
            <a:ext cx="336803" cy="300227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 txBox="1"/>
          <p:nvPr/>
        </p:nvSpPr>
        <p:spPr>
          <a:xfrm>
            <a:off x="578916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1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174663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281978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398564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4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5151882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5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6145784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6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/>
          <p:nvPr/>
        </p:nvSpPr>
        <p:spPr>
          <a:xfrm>
            <a:off x="151003" y="381000"/>
            <a:ext cx="6496050" cy="14619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62050" marR="1120140" algn="ctr">
              <a:lnSpc>
                <a:spcPct val="100000"/>
              </a:lnSpc>
              <a:tabLst>
                <a:tab pos="6372225" algn="l"/>
              </a:tabLst>
            </a:pPr>
            <a:r>
              <a:rPr sz="1400" b="1" dirty="0">
                <a:latin typeface="Calibri"/>
                <a:cs typeface="Calibri"/>
              </a:rPr>
              <a:t>Из</a:t>
            </a:r>
            <a:r>
              <a:rPr sz="1400" b="1" spc="-10" dirty="0">
                <a:latin typeface="Calibri"/>
                <a:cs typeface="Calibri"/>
              </a:rPr>
              <a:t>м</a:t>
            </a:r>
            <a:r>
              <a:rPr sz="1400" b="1" dirty="0">
                <a:latin typeface="Calibri"/>
                <a:cs typeface="Calibri"/>
              </a:rPr>
              <a:t>енение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основных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харак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р</a:t>
            </a:r>
            <a:r>
              <a:rPr sz="1400" b="1" dirty="0">
                <a:latin typeface="Calibri"/>
                <a:cs typeface="Calibri"/>
              </a:rPr>
              <a:t>ист</a:t>
            </a:r>
            <a:r>
              <a:rPr sz="1400" b="1" spc="-10" dirty="0">
                <a:latin typeface="Calibri"/>
                <a:cs typeface="Calibri"/>
              </a:rPr>
              <a:t>и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 err="1">
                <a:latin typeface="Calibri"/>
                <a:cs typeface="Calibri"/>
              </a:rPr>
              <a:t>район</a:t>
            </a:r>
            <a:r>
              <a:rPr sz="1400" b="1" dirty="0">
                <a:latin typeface="Calibri"/>
                <a:cs typeface="Calibri"/>
              </a:rPr>
              <a:t> </a:t>
            </a:r>
            <a:endParaRPr lang="ru-RU" sz="1400" b="1" dirty="0" smtClean="0">
              <a:latin typeface="Calibri"/>
              <a:cs typeface="Calibri"/>
            </a:endParaRPr>
          </a:p>
          <a:p>
            <a:pPr marL="1162050" marR="1120140" algn="ctr">
              <a:lnSpc>
                <a:spcPct val="100000"/>
              </a:lnSpc>
              <a:tabLst>
                <a:tab pos="6372225" algn="l"/>
              </a:tabLst>
            </a:pPr>
            <a:r>
              <a:rPr lang="ru-RU" sz="1400" b="1" dirty="0" smtClean="0">
                <a:latin typeface="Calibri"/>
                <a:cs typeface="Calibri"/>
              </a:rPr>
              <a:t>на</a:t>
            </a:r>
            <a:r>
              <a:rPr sz="1400" b="1" spc="-25" dirty="0" smtClean="0">
                <a:latin typeface="Calibri"/>
                <a:cs typeface="Calibri"/>
              </a:rPr>
              <a:t> </a:t>
            </a:r>
            <a:r>
              <a:rPr sz="1400" b="1" dirty="0" smtClean="0">
                <a:latin typeface="Calibri"/>
                <a:cs typeface="Calibri"/>
              </a:rPr>
              <a:t>2</a:t>
            </a:r>
            <a:r>
              <a:rPr sz="1400" b="1" spc="-10" dirty="0" smtClean="0">
                <a:latin typeface="Calibri"/>
                <a:cs typeface="Calibri"/>
              </a:rPr>
              <a:t>0</a:t>
            </a:r>
            <a:r>
              <a:rPr sz="1400" b="1" dirty="0" smtClean="0">
                <a:latin typeface="Calibri"/>
                <a:cs typeface="Calibri"/>
              </a:rPr>
              <a:t>1</a:t>
            </a:r>
            <a:r>
              <a:rPr lang="ru-RU" sz="1400" b="1" dirty="0" smtClean="0">
                <a:latin typeface="Calibri"/>
                <a:cs typeface="Calibri"/>
              </a:rPr>
              <a:t>9 </a:t>
            </a:r>
            <a:r>
              <a:rPr sz="1400" b="1" spc="-20" dirty="0" err="1" smtClean="0">
                <a:latin typeface="Calibri"/>
                <a:cs typeface="Calibri"/>
              </a:rPr>
              <a:t>г</a:t>
            </a:r>
            <a:r>
              <a:rPr sz="1400" b="1" spc="-35" dirty="0" err="1" smtClean="0">
                <a:latin typeface="Calibri"/>
                <a:cs typeface="Calibri"/>
              </a:rPr>
              <a:t>о</a:t>
            </a:r>
            <a:r>
              <a:rPr sz="1400" b="1" dirty="0" err="1" smtClean="0">
                <a:latin typeface="Calibri"/>
                <a:cs typeface="Calibri"/>
              </a:rPr>
              <a:t>д</a:t>
            </a:r>
            <a:r>
              <a:rPr lang="ru-RU" sz="1400" b="1" dirty="0" smtClean="0">
                <a:latin typeface="Calibri"/>
                <a:cs typeface="Calibri"/>
              </a:rPr>
              <a:t>  и на плановый период  2020 и 2021 годов</a:t>
            </a:r>
            <a:r>
              <a:rPr sz="1400" b="1" dirty="0" smtClean="0">
                <a:latin typeface="Calibri"/>
                <a:cs typeface="Calibri"/>
              </a:rPr>
              <a:t>,</a:t>
            </a:r>
            <a:r>
              <a:rPr lang="ru-RU" sz="1400" b="1" dirty="0" smtClean="0">
                <a:latin typeface="Calibri"/>
                <a:cs typeface="Calibri"/>
              </a:rPr>
              <a:t> </a:t>
            </a:r>
          </a:p>
          <a:p>
            <a:pPr marL="1162050" marR="1120140" algn="ctr">
              <a:lnSpc>
                <a:spcPct val="100000"/>
              </a:lnSpc>
              <a:tabLst>
                <a:tab pos="6372225" algn="l"/>
              </a:tabLst>
            </a:pPr>
            <a:r>
              <a:rPr sz="1400" b="1" dirty="0" err="1" smtClean="0">
                <a:latin typeface="Calibri"/>
                <a:cs typeface="Calibri"/>
              </a:rPr>
              <a:t>относи</a:t>
            </a:r>
            <a:r>
              <a:rPr sz="1400" b="1" spc="-10" dirty="0" err="1" smtClean="0">
                <a:latin typeface="Calibri"/>
                <a:cs typeface="Calibri"/>
              </a:rPr>
              <a:t>т</a:t>
            </a:r>
            <a:r>
              <a:rPr sz="1400" b="1" spc="-25" dirty="0" err="1" smtClean="0">
                <a:latin typeface="Calibri"/>
                <a:cs typeface="Calibri"/>
              </a:rPr>
              <a:t>е</a:t>
            </a:r>
            <a:r>
              <a:rPr sz="1400" b="1" spc="-10" dirty="0" err="1" smtClean="0">
                <a:latin typeface="Calibri"/>
                <a:cs typeface="Calibri"/>
              </a:rPr>
              <a:t>л</a:t>
            </a:r>
            <a:r>
              <a:rPr sz="1400" b="1" dirty="0" err="1" smtClean="0">
                <a:latin typeface="Calibri"/>
                <a:cs typeface="Calibri"/>
              </a:rPr>
              <a:t>ь</a:t>
            </a:r>
            <a:r>
              <a:rPr sz="1400" b="1" spc="-10" dirty="0" err="1" smtClean="0">
                <a:latin typeface="Calibri"/>
                <a:cs typeface="Calibri"/>
              </a:rPr>
              <a:t>н</a:t>
            </a:r>
            <a:r>
              <a:rPr sz="1400" b="1" dirty="0" err="1" smtClean="0">
                <a:latin typeface="Calibri"/>
                <a:cs typeface="Calibri"/>
              </a:rPr>
              <a:t>о</a:t>
            </a:r>
            <a:r>
              <a:rPr sz="1400" b="1" spc="-55" dirty="0" smtClean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тве</a:t>
            </a:r>
            <a:r>
              <a:rPr sz="1400" b="1" spc="-10" dirty="0">
                <a:latin typeface="Calibri"/>
                <a:cs typeface="Calibri"/>
              </a:rPr>
              <a:t>р</a:t>
            </a:r>
            <a:r>
              <a:rPr sz="1400" b="1" dirty="0">
                <a:latin typeface="Calibri"/>
                <a:cs typeface="Calibri"/>
              </a:rPr>
              <a:t>ж</a:t>
            </a:r>
            <a:r>
              <a:rPr sz="1400" b="1" spc="-20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енных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по</a:t>
            </a:r>
            <a:r>
              <a:rPr sz="1400" b="1" spc="-10" dirty="0">
                <a:latin typeface="Calibri"/>
                <a:cs typeface="Calibri"/>
              </a:rPr>
              <a:t>к</a:t>
            </a:r>
            <a:r>
              <a:rPr sz="1400" b="1" dirty="0">
                <a:latin typeface="Calibri"/>
                <a:cs typeface="Calibri"/>
              </a:rPr>
              <a:t>аза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spc="-25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ле</a:t>
            </a:r>
            <a:r>
              <a:rPr sz="1400" b="1" dirty="0">
                <a:latin typeface="Calibri"/>
                <a:cs typeface="Calibri"/>
              </a:rPr>
              <a:t>й</a:t>
            </a:r>
            <a:endParaRPr sz="1400" dirty="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</a:pPr>
            <a:r>
              <a:rPr sz="1300" b="1" spc="-5" dirty="0" smtClean="0">
                <a:latin typeface="Calibri"/>
                <a:cs typeface="Calibri"/>
              </a:rPr>
              <a:t>(</a:t>
            </a:r>
            <a:r>
              <a:rPr lang="ru-RU" sz="1300" b="1" spc="-25" dirty="0" smtClean="0">
                <a:latin typeface="Calibri"/>
                <a:cs typeface="Calibri"/>
              </a:rPr>
              <a:t>Проект</a:t>
            </a:r>
            <a:r>
              <a:rPr sz="1300" b="1" dirty="0" smtClean="0">
                <a:latin typeface="Calibri"/>
                <a:cs typeface="Calibri"/>
              </a:rPr>
              <a:t> </a:t>
            </a:r>
            <a:r>
              <a:rPr sz="1300" b="1" spc="-10" dirty="0">
                <a:latin typeface="Calibri"/>
                <a:cs typeface="Calibri"/>
              </a:rPr>
              <a:t>Со</a:t>
            </a:r>
            <a:r>
              <a:rPr sz="1300" b="1" spc="-20" dirty="0">
                <a:latin typeface="Calibri"/>
                <a:cs typeface="Calibri"/>
              </a:rPr>
              <a:t>в</a:t>
            </a:r>
            <a:r>
              <a:rPr sz="1300" b="1" spc="-15" dirty="0">
                <a:latin typeface="Calibri"/>
                <a:cs typeface="Calibri"/>
              </a:rPr>
              <a:t>е</a:t>
            </a:r>
            <a:r>
              <a:rPr sz="1300" b="1" spc="-10" dirty="0">
                <a:latin typeface="Calibri"/>
                <a:cs typeface="Calibri"/>
              </a:rPr>
              <a:t>та</a:t>
            </a:r>
            <a:r>
              <a:rPr sz="1300" b="1" spc="20" dirty="0">
                <a:latin typeface="Calibri"/>
                <a:cs typeface="Calibri"/>
              </a:rPr>
              <a:t> </a:t>
            </a:r>
            <a:r>
              <a:rPr sz="1300" b="1" spc="-25" dirty="0">
                <a:latin typeface="Calibri"/>
                <a:cs typeface="Calibri"/>
              </a:rPr>
              <a:t>м</a:t>
            </a:r>
            <a:r>
              <a:rPr sz="1300" b="1" spc="-10" dirty="0">
                <a:latin typeface="Calibri"/>
                <a:cs typeface="Calibri"/>
              </a:rPr>
              <a:t>униципал</a:t>
            </a:r>
            <a:r>
              <a:rPr sz="1300" b="1" spc="-15" dirty="0">
                <a:latin typeface="Calibri"/>
                <a:cs typeface="Calibri"/>
              </a:rPr>
              <a:t>ь</a:t>
            </a:r>
            <a:r>
              <a:rPr sz="1300" b="1" spc="-10" dirty="0">
                <a:latin typeface="Calibri"/>
                <a:cs typeface="Calibri"/>
              </a:rPr>
              <a:t>но</a:t>
            </a:r>
            <a:r>
              <a:rPr sz="1300" b="1" spc="-25" dirty="0">
                <a:latin typeface="Calibri"/>
                <a:cs typeface="Calibri"/>
              </a:rPr>
              <a:t>г</a:t>
            </a:r>
            <a:r>
              <a:rPr sz="1300" b="1" spc="-10" dirty="0">
                <a:latin typeface="Calibri"/>
                <a:cs typeface="Calibri"/>
              </a:rPr>
              <a:t>о</a:t>
            </a:r>
            <a:r>
              <a:rPr sz="1300" b="1" spc="35" dirty="0">
                <a:latin typeface="Calibri"/>
                <a:cs typeface="Calibri"/>
              </a:rPr>
              <a:t> </a:t>
            </a:r>
            <a:r>
              <a:rPr sz="1300" b="1" spc="-10" dirty="0">
                <a:latin typeface="Calibri"/>
                <a:cs typeface="Calibri"/>
              </a:rPr>
              <a:t>о</a:t>
            </a:r>
            <a:r>
              <a:rPr sz="1300" b="1" spc="-20" dirty="0">
                <a:latin typeface="Calibri"/>
                <a:cs typeface="Calibri"/>
              </a:rPr>
              <a:t>б</a:t>
            </a:r>
            <a:r>
              <a:rPr sz="1300" b="1" spc="-10" dirty="0">
                <a:latin typeface="Calibri"/>
                <a:cs typeface="Calibri"/>
              </a:rPr>
              <a:t>р</a:t>
            </a:r>
            <a:r>
              <a:rPr sz="1300" b="1" spc="-15" dirty="0">
                <a:latin typeface="Calibri"/>
                <a:cs typeface="Calibri"/>
              </a:rPr>
              <a:t>а</a:t>
            </a:r>
            <a:r>
              <a:rPr sz="1300" b="1" spc="-10" dirty="0">
                <a:latin typeface="Calibri"/>
                <a:cs typeface="Calibri"/>
              </a:rPr>
              <a:t>зо</a:t>
            </a:r>
            <a:r>
              <a:rPr sz="1300" b="1" spc="-20" dirty="0">
                <a:latin typeface="Calibri"/>
                <a:cs typeface="Calibri"/>
              </a:rPr>
              <a:t>в</a:t>
            </a:r>
            <a:r>
              <a:rPr sz="1300" b="1" spc="-15" dirty="0">
                <a:latin typeface="Calibri"/>
                <a:cs typeface="Calibri"/>
              </a:rPr>
              <a:t>а</a:t>
            </a:r>
            <a:r>
              <a:rPr sz="1300" b="1" spc="-10" dirty="0">
                <a:latin typeface="Calibri"/>
                <a:cs typeface="Calibri"/>
              </a:rPr>
              <a:t>ния</a:t>
            </a:r>
            <a:r>
              <a:rPr sz="1300" b="1" spc="50" dirty="0">
                <a:latin typeface="Calibri"/>
                <a:cs typeface="Calibri"/>
              </a:rPr>
              <a:t> </a:t>
            </a:r>
            <a:r>
              <a:rPr sz="1300" b="1" spc="-30" dirty="0">
                <a:latin typeface="Calibri"/>
                <a:cs typeface="Calibri"/>
              </a:rPr>
              <a:t>Щ</a:t>
            </a:r>
            <a:r>
              <a:rPr sz="1300" b="1" spc="-15" dirty="0">
                <a:latin typeface="Calibri"/>
                <a:cs typeface="Calibri"/>
              </a:rPr>
              <a:t>е</a:t>
            </a:r>
            <a:r>
              <a:rPr sz="1300" b="1" spc="-10" dirty="0">
                <a:latin typeface="Calibri"/>
                <a:cs typeface="Calibri"/>
              </a:rPr>
              <a:t>р</a:t>
            </a:r>
            <a:r>
              <a:rPr sz="1300" b="1" spc="-20" dirty="0">
                <a:latin typeface="Calibri"/>
                <a:cs typeface="Calibri"/>
              </a:rPr>
              <a:t>б</a:t>
            </a:r>
            <a:r>
              <a:rPr sz="1300" b="1" spc="-10" dirty="0">
                <a:latin typeface="Calibri"/>
                <a:cs typeface="Calibri"/>
              </a:rPr>
              <a:t>ино</a:t>
            </a:r>
            <a:r>
              <a:rPr sz="1300" b="1" spc="-20" dirty="0">
                <a:latin typeface="Calibri"/>
                <a:cs typeface="Calibri"/>
              </a:rPr>
              <a:t>в</a:t>
            </a:r>
            <a:r>
              <a:rPr sz="1300" b="1" spc="-10" dirty="0">
                <a:latin typeface="Calibri"/>
                <a:cs typeface="Calibri"/>
              </a:rPr>
              <a:t>с</a:t>
            </a:r>
            <a:r>
              <a:rPr sz="1300" b="1" spc="-20" dirty="0">
                <a:latin typeface="Calibri"/>
                <a:cs typeface="Calibri"/>
              </a:rPr>
              <a:t>к</a:t>
            </a:r>
            <a:r>
              <a:rPr sz="1300" b="1" spc="-10" dirty="0">
                <a:latin typeface="Calibri"/>
                <a:cs typeface="Calibri"/>
              </a:rPr>
              <a:t>ий</a:t>
            </a:r>
            <a:r>
              <a:rPr sz="1300" b="1" spc="45" dirty="0">
                <a:latin typeface="Calibri"/>
                <a:cs typeface="Calibri"/>
              </a:rPr>
              <a:t> </a:t>
            </a:r>
            <a:r>
              <a:rPr sz="1300" b="1" spc="-10" dirty="0" err="1">
                <a:latin typeface="Calibri"/>
                <a:cs typeface="Calibri"/>
              </a:rPr>
              <a:t>р</a:t>
            </a:r>
            <a:r>
              <a:rPr sz="1300" b="1" spc="-15" dirty="0" err="1">
                <a:latin typeface="Calibri"/>
                <a:cs typeface="Calibri"/>
              </a:rPr>
              <a:t>а</a:t>
            </a:r>
            <a:r>
              <a:rPr sz="1300" b="1" spc="-10" dirty="0" err="1">
                <a:latin typeface="Calibri"/>
                <a:cs typeface="Calibri"/>
              </a:rPr>
              <a:t>йон</a:t>
            </a:r>
            <a:r>
              <a:rPr sz="1300" b="1" spc="15" dirty="0">
                <a:latin typeface="Calibri"/>
                <a:cs typeface="Calibri"/>
              </a:rPr>
              <a:t> </a:t>
            </a:r>
            <a:r>
              <a:rPr lang="ru-RU" sz="1300" b="1" spc="15" dirty="0" smtClean="0">
                <a:latin typeface="Calibri"/>
                <a:cs typeface="Calibri"/>
              </a:rPr>
              <a:t/>
            </a:r>
            <a:br>
              <a:rPr lang="ru-RU" sz="1300" b="1" spc="15" dirty="0" smtClean="0">
                <a:latin typeface="Calibri"/>
                <a:cs typeface="Calibri"/>
              </a:rPr>
            </a:br>
            <a:r>
              <a:rPr sz="1300" b="1" spc="-10" dirty="0" smtClean="0">
                <a:latin typeface="Calibri"/>
                <a:cs typeface="Calibri"/>
              </a:rPr>
              <a:t>"</a:t>
            </a:r>
            <a:r>
              <a:rPr sz="1300" b="1" spc="-10" dirty="0">
                <a:latin typeface="Calibri"/>
                <a:cs typeface="Calibri"/>
              </a:rPr>
              <a:t>О</a:t>
            </a:r>
            <a:r>
              <a:rPr sz="1300" b="1" spc="-5" dirty="0">
                <a:latin typeface="Calibri"/>
                <a:cs typeface="Calibri"/>
              </a:rPr>
              <a:t> </a:t>
            </a:r>
            <a:r>
              <a:rPr sz="1300" b="1" spc="-10" dirty="0">
                <a:latin typeface="Calibri"/>
                <a:cs typeface="Calibri"/>
              </a:rPr>
              <a:t>б</a:t>
            </a:r>
            <a:r>
              <a:rPr sz="1300" b="1" spc="-55" dirty="0">
                <a:latin typeface="Calibri"/>
                <a:cs typeface="Calibri"/>
              </a:rPr>
              <a:t>ю</a:t>
            </a:r>
            <a:r>
              <a:rPr sz="1300" b="1" spc="-10" dirty="0">
                <a:latin typeface="Calibri"/>
                <a:cs typeface="Calibri"/>
              </a:rPr>
              <a:t>д</a:t>
            </a:r>
            <a:r>
              <a:rPr sz="1300" b="1" spc="-30" dirty="0">
                <a:latin typeface="Calibri"/>
                <a:cs typeface="Calibri"/>
              </a:rPr>
              <a:t>ж</a:t>
            </a:r>
            <a:r>
              <a:rPr sz="1300" b="1" spc="-15" dirty="0">
                <a:latin typeface="Calibri"/>
                <a:cs typeface="Calibri"/>
              </a:rPr>
              <a:t>е</a:t>
            </a:r>
            <a:r>
              <a:rPr sz="1300" b="1" spc="-20" dirty="0">
                <a:latin typeface="Calibri"/>
                <a:cs typeface="Calibri"/>
              </a:rPr>
              <a:t>т</a:t>
            </a:r>
            <a:r>
              <a:rPr sz="1300" b="1" spc="-10" dirty="0">
                <a:latin typeface="Calibri"/>
                <a:cs typeface="Calibri"/>
              </a:rPr>
              <a:t>е</a:t>
            </a:r>
            <a:r>
              <a:rPr sz="1300" b="1" spc="35" dirty="0">
                <a:latin typeface="Calibri"/>
                <a:cs typeface="Calibri"/>
              </a:rPr>
              <a:t> </a:t>
            </a:r>
            <a:r>
              <a:rPr sz="1300" b="1" spc="-25" dirty="0">
                <a:latin typeface="Calibri"/>
                <a:cs typeface="Calibri"/>
              </a:rPr>
              <a:t>м</a:t>
            </a:r>
            <a:r>
              <a:rPr sz="1300" b="1" spc="-10" dirty="0">
                <a:latin typeface="Calibri"/>
                <a:cs typeface="Calibri"/>
              </a:rPr>
              <a:t>униципал</a:t>
            </a:r>
            <a:r>
              <a:rPr sz="1300" b="1" spc="-15" dirty="0">
                <a:latin typeface="Calibri"/>
                <a:cs typeface="Calibri"/>
              </a:rPr>
              <a:t>ь</a:t>
            </a:r>
            <a:r>
              <a:rPr sz="1300" b="1" spc="-10" dirty="0">
                <a:latin typeface="Calibri"/>
                <a:cs typeface="Calibri"/>
              </a:rPr>
              <a:t>но</a:t>
            </a:r>
            <a:r>
              <a:rPr sz="1300" b="1" spc="-25" dirty="0">
                <a:latin typeface="Calibri"/>
                <a:cs typeface="Calibri"/>
              </a:rPr>
              <a:t>г</a:t>
            </a:r>
            <a:r>
              <a:rPr sz="1300" b="1" spc="-10" dirty="0">
                <a:latin typeface="Calibri"/>
                <a:cs typeface="Calibri"/>
              </a:rPr>
              <a:t>о</a:t>
            </a:r>
            <a:r>
              <a:rPr sz="1300" b="1" spc="35" dirty="0">
                <a:latin typeface="Calibri"/>
                <a:cs typeface="Calibri"/>
              </a:rPr>
              <a:t> </a:t>
            </a:r>
            <a:r>
              <a:rPr sz="1300" b="1" spc="-10" dirty="0">
                <a:latin typeface="Calibri"/>
                <a:cs typeface="Calibri"/>
              </a:rPr>
              <a:t>о</a:t>
            </a:r>
            <a:r>
              <a:rPr sz="1300" b="1" spc="-20" dirty="0">
                <a:latin typeface="Calibri"/>
                <a:cs typeface="Calibri"/>
              </a:rPr>
              <a:t>б</a:t>
            </a:r>
            <a:r>
              <a:rPr sz="1300" b="1" spc="-10" dirty="0">
                <a:latin typeface="Calibri"/>
                <a:cs typeface="Calibri"/>
              </a:rPr>
              <a:t>р</a:t>
            </a:r>
            <a:r>
              <a:rPr sz="1300" b="1" spc="-15" dirty="0">
                <a:latin typeface="Calibri"/>
                <a:cs typeface="Calibri"/>
              </a:rPr>
              <a:t>а</a:t>
            </a:r>
            <a:r>
              <a:rPr sz="1300" b="1" spc="-10" dirty="0">
                <a:latin typeface="Calibri"/>
                <a:cs typeface="Calibri"/>
              </a:rPr>
              <a:t>зо</a:t>
            </a:r>
            <a:r>
              <a:rPr sz="1300" b="1" spc="-20" dirty="0">
                <a:latin typeface="Calibri"/>
                <a:cs typeface="Calibri"/>
              </a:rPr>
              <a:t>в</a:t>
            </a:r>
            <a:r>
              <a:rPr sz="1300" b="1" spc="-15" dirty="0">
                <a:latin typeface="Calibri"/>
                <a:cs typeface="Calibri"/>
              </a:rPr>
              <a:t>а</a:t>
            </a:r>
            <a:r>
              <a:rPr sz="1300" b="1" spc="-10" dirty="0">
                <a:latin typeface="Calibri"/>
                <a:cs typeface="Calibri"/>
              </a:rPr>
              <a:t>ния</a:t>
            </a:r>
            <a:r>
              <a:rPr sz="1300" b="1" spc="45" dirty="0">
                <a:latin typeface="Calibri"/>
                <a:cs typeface="Calibri"/>
              </a:rPr>
              <a:t> </a:t>
            </a:r>
            <a:r>
              <a:rPr sz="1300" b="1" spc="-30" dirty="0" err="1">
                <a:latin typeface="Calibri"/>
                <a:cs typeface="Calibri"/>
              </a:rPr>
              <a:t>Щ</a:t>
            </a:r>
            <a:r>
              <a:rPr sz="1300" b="1" spc="-15" dirty="0" err="1">
                <a:latin typeface="Calibri"/>
                <a:cs typeface="Calibri"/>
              </a:rPr>
              <a:t>е</a:t>
            </a:r>
            <a:r>
              <a:rPr sz="1300" b="1" spc="-10" dirty="0" err="1">
                <a:latin typeface="Calibri"/>
                <a:cs typeface="Calibri"/>
              </a:rPr>
              <a:t>р</a:t>
            </a:r>
            <a:r>
              <a:rPr sz="1300" b="1" spc="-20" dirty="0" err="1">
                <a:latin typeface="Calibri"/>
                <a:cs typeface="Calibri"/>
              </a:rPr>
              <a:t>б</a:t>
            </a:r>
            <a:r>
              <a:rPr sz="1300" b="1" spc="-10" dirty="0" err="1">
                <a:latin typeface="Calibri"/>
                <a:cs typeface="Calibri"/>
              </a:rPr>
              <a:t>ино</a:t>
            </a:r>
            <a:r>
              <a:rPr sz="1300" b="1" spc="-20" dirty="0" err="1">
                <a:latin typeface="Calibri"/>
                <a:cs typeface="Calibri"/>
              </a:rPr>
              <a:t>в</a:t>
            </a:r>
            <a:r>
              <a:rPr sz="1300" b="1" spc="-10" dirty="0" err="1">
                <a:latin typeface="Calibri"/>
                <a:cs typeface="Calibri"/>
              </a:rPr>
              <a:t>с</a:t>
            </a:r>
            <a:r>
              <a:rPr sz="1300" b="1" spc="-20" dirty="0" err="1">
                <a:latin typeface="Calibri"/>
                <a:cs typeface="Calibri"/>
              </a:rPr>
              <a:t>к</a:t>
            </a:r>
            <a:r>
              <a:rPr sz="1300" b="1" spc="-10" dirty="0" err="1">
                <a:latin typeface="Calibri"/>
                <a:cs typeface="Calibri"/>
              </a:rPr>
              <a:t>ий</a:t>
            </a:r>
            <a:r>
              <a:rPr sz="1300" b="1" spc="50" dirty="0">
                <a:latin typeface="Calibri"/>
                <a:cs typeface="Calibri"/>
              </a:rPr>
              <a:t> </a:t>
            </a:r>
            <a:r>
              <a:rPr sz="1300" b="1" spc="-10" dirty="0" err="1" smtClean="0">
                <a:latin typeface="Calibri"/>
                <a:cs typeface="Calibri"/>
              </a:rPr>
              <a:t>р</a:t>
            </a:r>
            <a:r>
              <a:rPr sz="1300" b="1" spc="-15" dirty="0" err="1" smtClean="0">
                <a:latin typeface="Calibri"/>
                <a:cs typeface="Calibri"/>
              </a:rPr>
              <a:t>а</a:t>
            </a:r>
            <a:r>
              <a:rPr sz="1300" b="1" spc="-10" dirty="0" err="1" smtClean="0">
                <a:latin typeface="Calibri"/>
                <a:cs typeface="Calibri"/>
              </a:rPr>
              <a:t>йон</a:t>
            </a:r>
            <a:r>
              <a:rPr lang="ru-RU" sz="1300" b="1" spc="-10" dirty="0" smtClean="0">
                <a:latin typeface="Calibri"/>
                <a:cs typeface="Calibri"/>
              </a:rPr>
              <a:t>  </a:t>
            </a:r>
            <a:r>
              <a:rPr sz="1300" b="1" spc="-10" dirty="0" err="1" smtClean="0">
                <a:latin typeface="Calibri"/>
                <a:cs typeface="Calibri"/>
              </a:rPr>
              <a:t>на</a:t>
            </a:r>
            <a:r>
              <a:rPr sz="1300" b="1" spc="-15" dirty="0" smtClean="0">
                <a:latin typeface="Calibri"/>
                <a:cs typeface="Calibri"/>
              </a:rPr>
              <a:t> </a:t>
            </a:r>
            <a:r>
              <a:rPr sz="1300" b="1" spc="-10" dirty="0" smtClean="0">
                <a:latin typeface="Calibri"/>
                <a:cs typeface="Calibri"/>
              </a:rPr>
              <a:t>201</a:t>
            </a:r>
            <a:r>
              <a:rPr lang="ru-RU" sz="1300" b="1" spc="-10" dirty="0" smtClean="0">
                <a:latin typeface="Calibri"/>
                <a:cs typeface="Calibri"/>
              </a:rPr>
              <a:t>9 </a:t>
            </a:r>
            <a:r>
              <a:rPr sz="1300" b="1" spc="-20" dirty="0" err="1" smtClean="0">
                <a:latin typeface="Calibri"/>
                <a:cs typeface="Calibri"/>
              </a:rPr>
              <a:t>г</a:t>
            </a:r>
            <a:r>
              <a:rPr sz="1300" b="1" spc="-50" dirty="0" err="1" smtClean="0">
                <a:latin typeface="Calibri"/>
                <a:cs typeface="Calibri"/>
              </a:rPr>
              <a:t>о</a:t>
            </a:r>
            <a:r>
              <a:rPr sz="1300" b="1" spc="-10" dirty="0" err="1" smtClean="0">
                <a:latin typeface="Calibri"/>
                <a:cs typeface="Calibri"/>
              </a:rPr>
              <a:t>д</a:t>
            </a:r>
            <a:r>
              <a:rPr lang="ru-RU" sz="1300" b="1" spc="-10" dirty="0" smtClean="0">
                <a:latin typeface="Calibri"/>
                <a:cs typeface="Calibri"/>
              </a:rPr>
              <a:t> </a:t>
            </a:r>
          </a:p>
          <a:p>
            <a:pPr marL="12700" marR="5080" algn="ctr">
              <a:lnSpc>
                <a:spcPct val="100000"/>
              </a:lnSpc>
            </a:pPr>
            <a:r>
              <a:rPr lang="ru-RU" sz="1300" b="1" spc="-10" dirty="0" smtClean="0">
                <a:latin typeface="Calibri"/>
                <a:cs typeface="Calibri"/>
              </a:rPr>
              <a:t>и на плановый период 2020 и 2021 годов</a:t>
            </a:r>
            <a:r>
              <a:rPr sz="1300" b="1" spc="-20" dirty="0" smtClean="0">
                <a:latin typeface="Calibri"/>
                <a:cs typeface="Calibri"/>
              </a:rPr>
              <a:t>"</a:t>
            </a:r>
            <a:r>
              <a:rPr sz="1300" b="1" spc="-5" dirty="0" smtClean="0">
                <a:latin typeface="Calibri"/>
                <a:cs typeface="Calibri"/>
              </a:rPr>
              <a:t>)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500174" y="4286248"/>
            <a:ext cx="4119879" cy="41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ды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endParaRPr sz="14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00702" y="1857356"/>
            <a:ext cx="976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572140" y="4857752"/>
            <a:ext cx="976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130958"/>
              </p:ext>
            </p:extLst>
          </p:nvPr>
        </p:nvGraphicFramePr>
        <p:xfrm>
          <a:off x="500042" y="2214546"/>
          <a:ext cx="5857916" cy="1342498"/>
        </p:xfrm>
        <a:graphic>
          <a:graphicData uri="http://schemas.openxmlformats.org/drawingml/2006/table">
            <a:tbl>
              <a:tblPr/>
              <a:tblGrid>
                <a:gridCol w="1285884"/>
                <a:gridCol w="1071570"/>
                <a:gridCol w="857256"/>
                <a:gridCol w="785818"/>
                <a:gridCol w="857256"/>
                <a:gridCol w="1000132"/>
              </a:tblGrid>
              <a:tr h="484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показателей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Исполнено 2018 г.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2019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Отклонение</a:t>
                      </a: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2020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2021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1452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Доходы </a:t>
                      </a: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721,4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675,0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-46,4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623,8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637,9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52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</a:t>
                      </a: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729,6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691,1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-38,5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614,9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630,8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1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Дефицит (-)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+mn-lt"/>
                          <a:ea typeface="Calibri"/>
                        </a:rPr>
                        <a:t>Профицит</a:t>
                      </a:r>
                      <a:r>
                        <a:rPr lang="ru-RU" sz="1200" dirty="0">
                          <a:latin typeface="+mn-lt"/>
                          <a:ea typeface="Calibri"/>
                        </a:rPr>
                        <a:t> (+) </a:t>
                      </a: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-8,2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-16,1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Х</a:t>
                      </a: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8,9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7,1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44966"/>
              </p:ext>
            </p:extLst>
          </p:nvPr>
        </p:nvGraphicFramePr>
        <p:xfrm>
          <a:off x="500042" y="5214942"/>
          <a:ext cx="5857916" cy="2704455"/>
        </p:xfrm>
        <a:graphic>
          <a:graphicData uri="http://schemas.openxmlformats.org/drawingml/2006/table">
            <a:tbl>
              <a:tblPr/>
              <a:tblGrid>
                <a:gridCol w="2714644"/>
                <a:gridCol w="928694"/>
                <a:gridCol w="714380"/>
                <a:gridCol w="785818"/>
                <a:gridCol w="714380"/>
              </a:tblGrid>
              <a:tr h="5462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Исполнено </a:t>
                      </a:r>
                      <a:b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</a:b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2018 г.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2019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2020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2021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ВСЕГО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729,6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691,1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614,9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630,8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Социально-культурная сфера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610,3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568,9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509,2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511,6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Общегосударственные вопросы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87,1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93,5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79,6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85,0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Жилищно-коммунальное хозяйство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0,2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0,5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Обслуживание муниципального долга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0,04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0,04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0,04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0,04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Межбюджетные трансферты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5,7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7,0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Национальная оборона и национальная безопасность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7,0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6,4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Национальная экономика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19,7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14,2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13,5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13,9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Условно утвержденные расходы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-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-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13,9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333202"/>
              </p:ext>
            </p:extLst>
          </p:nvPr>
        </p:nvGraphicFramePr>
        <p:xfrm>
          <a:off x="-1333500" y="-95250"/>
          <a:ext cx="13335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Пакет" r:id="rId4" imgW="1333440" imgH="485640" progId="Package">
                  <p:embed/>
                </p:oleObj>
              </mc:Choice>
              <mc:Fallback>
                <p:oleObj name="Пакет" r:id="rId4" imgW="1333440" imgH="485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333500" y="-95250"/>
                        <a:ext cx="13335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1428736" y="285720"/>
            <a:ext cx="4119879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Безвозме</a:t>
            </a:r>
            <a:r>
              <a:rPr sz="14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дные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пост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пления</a:t>
            </a:r>
            <a:r>
              <a:rPr sz="14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ници</a:t>
            </a:r>
            <a:r>
              <a:rPr sz="14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4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образования</a:t>
            </a:r>
            <a:r>
              <a:rPr sz="14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ербиновский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 из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краево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ета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643050" y="4071934"/>
            <a:ext cx="419100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онс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лид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ир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ва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ый</a:t>
            </a:r>
            <a:r>
              <a:rPr sz="1400" b="1" spc="-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</a:t>
            </a:r>
            <a:r>
              <a:rPr sz="1400" b="1" spc="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района</a:t>
            </a:r>
            <a:endParaRPr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85794" y="7786710"/>
            <a:ext cx="571504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>
              <a:lnSpc>
                <a:spcPct val="100000"/>
              </a:lnSpc>
            </a:pP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</a:t>
            </a:r>
            <a:r>
              <a:rPr sz="1200" spc="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ирова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ый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б</a:t>
            </a:r>
            <a:r>
              <a:rPr sz="1200" spc="-4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вкл</a:t>
            </a:r>
            <a:r>
              <a:rPr sz="1200" spc="-1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чает 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 </a:t>
            </a:r>
            <a:r>
              <a:rPr sz="1200" spc="-6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ебя 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2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-10" dirty="0">
                <a:latin typeface="Calibri"/>
                <a:cs typeface="Calibri"/>
              </a:rPr>
              <a:t>ан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район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8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-5" dirty="0">
                <a:latin typeface="Calibri"/>
                <a:cs typeface="Calibri"/>
              </a:rPr>
              <a:t> с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пос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ий 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райо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00702" y="1000100"/>
            <a:ext cx="939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572140" y="4500562"/>
            <a:ext cx="92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548811"/>
              </p:ext>
            </p:extLst>
          </p:nvPr>
        </p:nvGraphicFramePr>
        <p:xfrm>
          <a:off x="785794" y="1357290"/>
          <a:ext cx="5739550" cy="2357455"/>
        </p:xfrm>
        <a:graphic>
          <a:graphicData uri="http://schemas.openxmlformats.org/drawingml/2006/table">
            <a:tbl>
              <a:tblPr/>
              <a:tblGrid>
                <a:gridCol w="2211985"/>
                <a:gridCol w="931287"/>
                <a:gridCol w="857256"/>
                <a:gridCol w="857256"/>
                <a:gridCol w="881766"/>
              </a:tblGrid>
              <a:tr h="8369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Исполнено </a:t>
                      </a:r>
                      <a:b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2018 г.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2021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2021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ВСЕГО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493,2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450,6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409,3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408,8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Дотации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94,6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76,7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58,5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56,5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Субсидии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15,2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0,8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0,8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0,8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Субвенции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382,7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372,3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350,0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351,5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Иные межбюджетные трансферты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0,7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0,8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389974"/>
              </p:ext>
            </p:extLst>
          </p:nvPr>
        </p:nvGraphicFramePr>
        <p:xfrm>
          <a:off x="785794" y="4857752"/>
          <a:ext cx="5643601" cy="2571768"/>
        </p:xfrm>
        <a:graphic>
          <a:graphicData uri="http://schemas.openxmlformats.org/drawingml/2006/table">
            <a:tbl>
              <a:tblPr/>
              <a:tblGrid>
                <a:gridCol w="2151063"/>
                <a:gridCol w="872855"/>
                <a:gridCol w="873414"/>
                <a:gridCol w="872855"/>
                <a:gridCol w="873414"/>
              </a:tblGrid>
              <a:tr h="8843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Исполнено 2018 г.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2019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2020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2021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540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Налоговые и неналоговые доходы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390,3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372,3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365,1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379,7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97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Безвозмездные поступления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556,1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476,6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424,6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424,0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Доходы всего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946,4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848,9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789,7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803,7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97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Расходы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966,6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867,0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785,6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801,4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Дефицит (-)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Профицит (+)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-20,2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-18,1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1071546" y="428596"/>
            <a:ext cx="498665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Рас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4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ды</a:t>
            </a:r>
            <a:r>
              <a:rPr sz="14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онс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лид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ир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ва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ета</a:t>
            </a:r>
            <a:r>
              <a:rPr sz="14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района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00042" y="2786050"/>
            <a:ext cx="1851597" cy="4911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357430" y="2786050"/>
            <a:ext cx="7629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071810" y="2786050"/>
            <a:ext cx="762977" cy="49113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786190" y="2786050"/>
            <a:ext cx="7629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00570" y="2786050"/>
            <a:ext cx="7629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214950" y="2786050"/>
            <a:ext cx="13116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785873" y="3857625"/>
            <a:ext cx="3571875" cy="36382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785873" y="3857625"/>
            <a:ext cx="3571875" cy="3638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428604" y="8001024"/>
            <a:ext cx="597154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«</a:t>
            </a:r>
            <a:r>
              <a:rPr sz="1600" b="1" spc="-4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не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считает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ьги,</a:t>
            </a:r>
            <a:r>
              <a:rPr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проя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ляет</a:t>
            </a:r>
            <a:r>
              <a:rPr sz="1600" b="1" spc="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ува</a:t>
            </a:r>
            <a:r>
              <a:rPr sz="1600" b="1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ие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св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ем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7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у»</a:t>
            </a:r>
            <a:endParaRPr sz="1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585123"/>
              </p:ext>
            </p:extLst>
          </p:nvPr>
        </p:nvGraphicFramePr>
        <p:xfrm>
          <a:off x="500043" y="928662"/>
          <a:ext cx="6000791" cy="1643125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801977"/>
                <a:gridCol w="839790"/>
                <a:gridCol w="839791"/>
                <a:gridCol w="839652"/>
                <a:gridCol w="839790"/>
                <a:gridCol w="839791"/>
              </a:tblGrid>
              <a:tr h="497967">
                <a:tc>
                  <a:txBody>
                    <a:bodyPr/>
                    <a:lstStyle/>
                    <a:p>
                      <a:pPr marL="452120" marR="313055" indent="-131445" algn="ctr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им</a:t>
                      </a:r>
                      <a:r>
                        <a:rPr sz="1200" spc="-10" dirty="0"/>
                        <a:t>е</a:t>
                      </a:r>
                      <a:r>
                        <a:rPr sz="1200" dirty="0"/>
                        <a:t>но</a:t>
                      </a:r>
                      <a:r>
                        <a:rPr sz="1200" spc="-5" dirty="0"/>
                        <a:t>ва</a:t>
                      </a:r>
                      <a:r>
                        <a:rPr sz="1200" dirty="0"/>
                        <a:t>ние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о</a:t>
                      </a:r>
                      <a:r>
                        <a:rPr sz="1200" spc="-20" dirty="0"/>
                        <a:t>к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за</a:t>
                      </a:r>
                      <a:r>
                        <a:rPr sz="1200" spc="-15" dirty="0"/>
                        <a:t>т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ля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2560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5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6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7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8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9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497839">
                <a:tc>
                  <a:txBody>
                    <a:bodyPr/>
                    <a:lstStyle/>
                    <a:p>
                      <a:pPr marL="17780">
                        <a:lnSpc>
                          <a:spcPct val="100000"/>
                        </a:lnSpc>
                      </a:pPr>
                      <a:r>
                        <a:rPr sz="1200" dirty="0"/>
                        <a:t>Р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с</a:t>
                      </a:r>
                      <a:r>
                        <a:rPr sz="1200" spc="-25" dirty="0"/>
                        <a:t>хо</a:t>
                      </a:r>
                      <a:r>
                        <a:rPr sz="1200" dirty="0"/>
                        <a:t>ды</a:t>
                      </a:r>
                      <a:r>
                        <a:rPr sz="1200" spc="-15" dirty="0"/>
                        <a:t> </a:t>
                      </a:r>
                      <a:r>
                        <a:rPr sz="1200" spc="-10" dirty="0"/>
                        <a:t>в</a:t>
                      </a:r>
                      <a:r>
                        <a:rPr sz="1200" dirty="0"/>
                        <a:t>се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о,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мл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.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б.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3835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805,3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879,8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926,2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966,6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867,0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647319">
                <a:tc>
                  <a:txBody>
                    <a:bodyPr/>
                    <a:lstStyle/>
                    <a:p>
                      <a:pPr marL="584835" marR="102870" indent="-477520">
                        <a:lnSpc>
                          <a:spcPct val="100000"/>
                        </a:lnSpc>
                      </a:pPr>
                      <a:r>
                        <a:rPr sz="1200" dirty="0"/>
                        <a:t>Р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с</a:t>
                      </a:r>
                      <a:r>
                        <a:rPr sz="1200" spc="-25" dirty="0"/>
                        <a:t>хо</a:t>
                      </a:r>
                      <a:r>
                        <a:rPr sz="1200" dirty="0"/>
                        <a:t>ды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на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1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жи</a:t>
                      </a:r>
                      <a:r>
                        <a:rPr sz="1200" spc="-15" dirty="0"/>
                        <a:t>т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ля, 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spc="-30" dirty="0"/>
                        <a:t>б</a:t>
                      </a:r>
                      <a:r>
                        <a:rPr sz="1200" dirty="0"/>
                        <a:t>л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й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22 137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24 211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25 650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27 086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24 407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25" name="object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568823"/>
              </p:ext>
            </p:extLst>
          </p:nvPr>
        </p:nvGraphicFramePr>
        <p:xfrm>
          <a:off x="500042" y="2786050"/>
          <a:ext cx="5983123" cy="6161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96630"/>
                <a:gridCol w="837327"/>
                <a:gridCol w="837326"/>
                <a:gridCol w="837326"/>
                <a:gridCol w="837188"/>
                <a:gridCol w="837326"/>
              </a:tblGrid>
              <a:tr h="201774">
                <a:tc>
                  <a:txBody>
                    <a:bodyPr/>
                    <a:lstStyle/>
                    <a:p>
                      <a:pPr marL="495934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alibri"/>
                          <a:cs typeface="Calibri"/>
                        </a:rPr>
                        <a:t>Справ</a:t>
                      </a:r>
                      <a:r>
                        <a:rPr sz="1000" b="1" spc="5" dirty="0">
                          <a:latin typeface="Calibri"/>
                          <a:cs typeface="Calibri"/>
                        </a:rPr>
                        <a:t>оч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000" b="1" spc="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:</a:t>
                      </a:r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  <a:tr h="414357"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alibri"/>
                          <a:cs typeface="Calibri"/>
                        </a:rPr>
                        <a:t>Ч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слен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ос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ь</a:t>
                      </a:r>
                      <a:r>
                        <a:rPr sz="10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населен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я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000" b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5" dirty="0">
                          <a:latin typeface="Calibri"/>
                          <a:cs typeface="Calibri"/>
                        </a:rPr>
                        <a:t>ч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ел.</a:t>
                      </a:r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latin typeface="Calibri"/>
                          <a:cs typeface="Calibri"/>
                        </a:rPr>
                        <a:t>36 378</a:t>
                      </a:r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latin typeface="Calibri"/>
                          <a:cs typeface="Calibri"/>
                        </a:rPr>
                        <a:t>36 339</a:t>
                      </a:r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930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latin typeface="Calibri"/>
                          <a:cs typeface="Calibri"/>
                        </a:rPr>
                        <a:t>36 109</a:t>
                      </a:r>
                      <a:endParaRPr sz="1000" b="1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latin typeface="Calibri"/>
                          <a:cs typeface="Calibri"/>
                        </a:rPr>
                        <a:t>35 686</a:t>
                      </a:r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930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latin typeface="Calibri"/>
                          <a:cs typeface="Calibri"/>
                        </a:rPr>
                        <a:t>35 522</a:t>
                      </a:r>
                      <a:endParaRPr sz="1000" b="1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68933" y="208406"/>
            <a:ext cx="4119879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Нало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овые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ненало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овые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spc="-25" dirty="0">
                <a:latin typeface="Calibri"/>
                <a:cs typeface="Calibri"/>
              </a:rPr>
              <a:t>ох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ды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 </a:t>
            </a:r>
            <a:r>
              <a:rPr sz="1400" b="1" dirty="0" err="1">
                <a:latin typeface="Calibri"/>
                <a:cs typeface="Calibri"/>
              </a:rPr>
              <a:t>на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lang="ru-RU" sz="1400" b="1" dirty="0" smtClean="0">
                <a:latin typeface="Calibri"/>
                <a:cs typeface="Calibri"/>
              </a:rPr>
              <a:t>2019-2021 </a:t>
            </a:r>
            <a:r>
              <a:rPr sz="1400" b="1" spc="-20" dirty="0" err="1" smtClean="0">
                <a:latin typeface="Calibri"/>
                <a:cs typeface="Calibri"/>
              </a:rPr>
              <a:t>г</a:t>
            </a:r>
            <a:r>
              <a:rPr sz="1400" b="1" spc="-35" dirty="0" err="1" smtClean="0">
                <a:latin typeface="Calibri"/>
                <a:cs typeface="Calibri"/>
              </a:rPr>
              <a:t>о</a:t>
            </a:r>
            <a:r>
              <a:rPr sz="1400" b="1" dirty="0" err="1" smtClean="0">
                <a:latin typeface="Calibri"/>
                <a:cs typeface="Calibri"/>
              </a:rPr>
              <a:t>д</a:t>
            </a:r>
            <a:r>
              <a:rPr lang="ru-RU" sz="1400" b="1" dirty="0" err="1" smtClean="0">
                <a:latin typeface="Calibri"/>
                <a:cs typeface="Calibri"/>
              </a:rPr>
              <a:t>ы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652008" y="705104"/>
            <a:ext cx="73850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latin typeface="Calibri"/>
                <a:cs typeface="Calibri"/>
              </a:rPr>
              <a:t>(</a:t>
            </a:r>
            <a:r>
              <a:rPr sz="1200" b="1" spc="-10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лн.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р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б.)</a:t>
            </a:r>
            <a:endParaRPr sz="1200">
              <a:latin typeface="Calibri"/>
              <a:cs typeface="Calibri"/>
            </a:endParaRPr>
          </a:p>
        </p:txBody>
      </p:sp>
      <p:graphicFrame>
        <p:nvGraphicFramePr>
          <p:cNvPr id="5" name="object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60119"/>
              </p:ext>
            </p:extLst>
          </p:nvPr>
        </p:nvGraphicFramePr>
        <p:xfrm>
          <a:off x="476672" y="1000125"/>
          <a:ext cx="5967969" cy="7473679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376264"/>
                <a:gridCol w="920403"/>
                <a:gridCol w="890434"/>
                <a:gridCol w="890434"/>
                <a:gridCol w="890434"/>
              </a:tblGrid>
              <a:tr h="577215">
                <a:tc>
                  <a:txBody>
                    <a:bodyPr/>
                    <a:lstStyle/>
                    <a:p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69545" indent="0" algn="ctr">
                        <a:lnSpc>
                          <a:spcPct val="100000"/>
                        </a:lnSpc>
                      </a:pPr>
                      <a:r>
                        <a:rPr lang="ru-RU" sz="1000" dirty="0" smtClean="0"/>
                        <a:t>Исполнено 2018 г.</a:t>
                      </a:r>
                      <a:endParaRPr lang="ru-RU" sz="1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dirty="0" smtClean="0"/>
                        <a:t>201</a:t>
                      </a:r>
                      <a:r>
                        <a:rPr lang="ru-RU" sz="1000" dirty="0" smtClean="0"/>
                        <a:t>9</a:t>
                      </a:r>
                      <a:endParaRPr sz="1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ru-RU" sz="1000" dirty="0" smtClean="0"/>
                        <a:t>2020</a:t>
                      </a:r>
                      <a:endParaRPr sz="1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ru-RU" sz="1000" dirty="0" smtClean="0"/>
                        <a:t>2021</a:t>
                      </a:r>
                      <a:endParaRPr sz="1000" dirty="0"/>
                    </a:p>
                  </a:txBody>
                  <a:tcPr marL="0" marR="0" marT="0" marB="0" anchor="ctr"/>
                </a:tc>
              </a:tr>
              <a:tr h="28867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ло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10" dirty="0"/>
                        <a:t>в</a:t>
                      </a:r>
                      <a:r>
                        <a:rPr sz="1200" spc="-5" dirty="0"/>
                        <a:t>ы</a:t>
                      </a:r>
                      <a:r>
                        <a:rPr sz="1200" dirty="0"/>
                        <a:t>е</a:t>
                      </a:r>
                      <a:r>
                        <a:rPr sz="1200" spc="-10" dirty="0"/>
                        <a:t> </a:t>
                      </a:r>
                      <a:r>
                        <a:rPr sz="1200" spc="-20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spc="-5" dirty="0"/>
                        <a:t>д</a:t>
                      </a:r>
                      <a:r>
                        <a:rPr sz="1200" dirty="0"/>
                        <a:t>ы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194,9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198,7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191,6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205,5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854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лог</a:t>
                      </a:r>
                      <a:r>
                        <a:rPr sz="1200" spc="-10" dirty="0"/>
                        <a:t> 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а</a:t>
                      </a:r>
                      <a:r>
                        <a:rPr sz="1200" spc="-10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риб</a:t>
                      </a:r>
                      <a:r>
                        <a:rPr sz="1200" spc="-5" dirty="0"/>
                        <a:t>ы</a:t>
                      </a:r>
                      <a:r>
                        <a:rPr sz="1200" dirty="0"/>
                        <a:t>ль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0,6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0,5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0,5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0,5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1452880" algn="l"/>
                        </a:tabLst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лог  </a:t>
                      </a:r>
                      <a:r>
                        <a:rPr sz="1200" spc="-60" dirty="0"/>
                        <a:t> </a:t>
                      </a:r>
                      <a:r>
                        <a:rPr sz="1200" spc="5" dirty="0" err="1"/>
                        <a:t>н</a:t>
                      </a:r>
                      <a:r>
                        <a:rPr sz="1200" dirty="0" err="1"/>
                        <a:t>а</a:t>
                      </a:r>
                      <a:r>
                        <a:rPr sz="1200" dirty="0"/>
                        <a:t>  </a:t>
                      </a:r>
                      <a:r>
                        <a:rPr sz="1200" spc="-75" dirty="0"/>
                        <a:t> </a:t>
                      </a:r>
                      <a:r>
                        <a:rPr sz="1200" spc="-15" dirty="0" err="1" smtClean="0"/>
                        <a:t>д</a:t>
                      </a:r>
                      <a:r>
                        <a:rPr sz="1200" spc="-25" dirty="0" err="1" smtClean="0"/>
                        <a:t>охо</a:t>
                      </a:r>
                      <a:r>
                        <a:rPr sz="1200" dirty="0" err="1" smtClean="0"/>
                        <a:t>ды</a:t>
                      </a:r>
                      <a:r>
                        <a:rPr lang="ru-RU" sz="1200" dirty="0" smtClean="0"/>
                        <a:t> </a:t>
                      </a:r>
                      <a:r>
                        <a:rPr sz="1200" spc="15" dirty="0" err="1" smtClean="0"/>
                        <a:t>ф</a:t>
                      </a:r>
                      <a:r>
                        <a:rPr sz="1200" dirty="0" err="1" smtClean="0"/>
                        <a:t>и</a:t>
                      </a:r>
                      <a:r>
                        <a:rPr sz="1200" spc="-10" dirty="0" err="1" smtClean="0"/>
                        <a:t>з</a:t>
                      </a:r>
                      <a:r>
                        <a:rPr sz="1200" dirty="0" err="1" smtClean="0"/>
                        <a:t>ичес</a:t>
                      </a:r>
                      <a:r>
                        <a:rPr sz="1200" spc="-20" dirty="0" err="1" smtClean="0"/>
                        <a:t>к</a:t>
                      </a:r>
                      <a:r>
                        <a:rPr sz="1200" spc="-10" dirty="0" err="1" smtClean="0"/>
                        <a:t>и</a:t>
                      </a:r>
                      <a:r>
                        <a:rPr sz="1200" dirty="0" err="1" smtClean="0"/>
                        <a:t>х</a:t>
                      </a:r>
                      <a:r>
                        <a:rPr sz="1200" dirty="0" smtClean="0"/>
                        <a:t> </a:t>
                      </a:r>
                      <a:r>
                        <a:rPr sz="1200" dirty="0"/>
                        <a:t>лиц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158,7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162,0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153,7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166,4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867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Налог, взимаемый в связи с применением упрощенной системы налогообложения, патент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3,3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4,7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4,8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4,9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669290" algn="l"/>
                          <a:tab pos="1172210" algn="l"/>
                          <a:tab pos="1460500" algn="l"/>
                        </a:tabLst>
                      </a:pPr>
                      <a:r>
                        <a:rPr sz="1200" spc="-10" dirty="0"/>
                        <a:t>Е</a:t>
                      </a:r>
                      <a:r>
                        <a:rPr sz="1200" dirty="0"/>
                        <a:t>ди</a:t>
                      </a:r>
                      <a:r>
                        <a:rPr sz="1200" spc="5" dirty="0"/>
                        <a:t>н</a:t>
                      </a:r>
                      <a:r>
                        <a:rPr sz="1200" spc="-15" dirty="0"/>
                        <a:t>ы</a:t>
                      </a:r>
                      <a:r>
                        <a:rPr sz="1200" dirty="0"/>
                        <a:t>й	н</a:t>
                      </a:r>
                      <a:r>
                        <a:rPr sz="1200" spc="-20" dirty="0"/>
                        <a:t>а</a:t>
                      </a:r>
                      <a:r>
                        <a:rPr sz="1200" dirty="0"/>
                        <a:t>лог	</a:t>
                      </a:r>
                      <a:r>
                        <a:rPr sz="1200" spc="5" dirty="0" err="1" smtClean="0"/>
                        <a:t>н</a:t>
                      </a:r>
                      <a:r>
                        <a:rPr sz="1200" dirty="0" err="1" smtClean="0"/>
                        <a:t>а</a:t>
                      </a:r>
                      <a:r>
                        <a:rPr lang="ru-RU" sz="1200" dirty="0" smtClean="0"/>
                        <a:t> </a:t>
                      </a:r>
                      <a:r>
                        <a:rPr sz="1200" spc="-20" dirty="0" err="1" smtClean="0"/>
                        <a:t>в</a:t>
                      </a:r>
                      <a:r>
                        <a:rPr sz="1200" dirty="0" err="1" smtClean="0"/>
                        <a:t>м</a:t>
                      </a:r>
                      <a:r>
                        <a:rPr sz="1200" spc="-10" dirty="0" err="1" smtClean="0"/>
                        <a:t>е</a:t>
                      </a:r>
                      <a:r>
                        <a:rPr sz="1200" dirty="0" err="1" smtClean="0"/>
                        <a:t>н</a:t>
                      </a:r>
                      <a:r>
                        <a:rPr sz="1200" spc="-20" dirty="0" err="1" smtClean="0"/>
                        <a:t>е</a:t>
                      </a:r>
                      <a:r>
                        <a:rPr sz="1200" spc="-10" dirty="0" err="1" smtClean="0"/>
                        <a:t>н</a:t>
                      </a:r>
                      <a:r>
                        <a:rPr sz="1200" dirty="0" err="1" smtClean="0"/>
                        <a:t>н</a:t>
                      </a:r>
                      <a:r>
                        <a:rPr sz="1200" spc="-15" dirty="0" err="1" smtClean="0"/>
                        <a:t>ы</a:t>
                      </a:r>
                      <a:r>
                        <a:rPr sz="1200" dirty="0" err="1" smtClean="0"/>
                        <a:t>й</a:t>
                      </a:r>
                      <a:r>
                        <a:rPr sz="1200" dirty="0" smtClean="0"/>
                        <a:t> 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dirty="0"/>
                        <a:t>д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10,6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11,3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11,6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11,9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59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722630" algn="l"/>
                        </a:tabLst>
                      </a:pPr>
                      <a:r>
                        <a:rPr sz="1200" spc="-10" dirty="0" err="1" smtClean="0"/>
                        <a:t>Е</a:t>
                      </a:r>
                      <a:r>
                        <a:rPr sz="1200" dirty="0" err="1" smtClean="0"/>
                        <a:t>ди</a:t>
                      </a:r>
                      <a:r>
                        <a:rPr sz="1200" spc="5" dirty="0" err="1" smtClean="0"/>
                        <a:t>н</a:t>
                      </a:r>
                      <a:r>
                        <a:rPr sz="1200" spc="-15" dirty="0" err="1" smtClean="0"/>
                        <a:t>ы</a:t>
                      </a:r>
                      <a:r>
                        <a:rPr sz="1200" dirty="0" err="1" smtClean="0"/>
                        <a:t>й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sz="1200" dirty="0" err="1" smtClean="0"/>
                        <a:t>с</a:t>
                      </a:r>
                      <a:r>
                        <a:rPr sz="1200" spc="-40" dirty="0" err="1" smtClean="0"/>
                        <a:t>е</a:t>
                      </a:r>
                      <a:r>
                        <a:rPr sz="1200" dirty="0" err="1" smtClean="0"/>
                        <a:t>л</a:t>
                      </a:r>
                      <a:r>
                        <a:rPr sz="1200" spc="-10" dirty="0" err="1" smtClean="0"/>
                        <a:t>ь</a:t>
                      </a:r>
                      <a:r>
                        <a:rPr sz="1200" dirty="0" err="1" smtClean="0"/>
                        <a:t>с</a:t>
                      </a:r>
                      <a:r>
                        <a:rPr sz="1200" spc="-30" dirty="0" err="1" smtClean="0"/>
                        <a:t>к</a:t>
                      </a:r>
                      <a:r>
                        <a:rPr sz="1200" spc="-25" dirty="0" err="1" smtClean="0"/>
                        <a:t>ох</a:t>
                      </a:r>
                      <a:r>
                        <a:rPr sz="1200" dirty="0" err="1" smtClean="0"/>
                        <a:t>озяй</a:t>
                      </a:r>
                      <a:r>
                        <a:rPr sz="1200" spc="-10" dirty="0" err="1" smtClean="0"/>
                        <a:t>с</a:t>
                      </a:r>
                      <a:r>
                        <a:rPr sz="1200" dirty="0" err="1" smtClean="0"/>
                        <a:t>т</a:t>
                      </a:r>
                      <a:r>
                        <a:rPr sz="1200" spc="-10" dirty="0" err="1" smtClean="0"/>
                        <a:t>в</a:t>
                      </a:r>
                      <a:r>
                        <a:rPr sz="1200" spc="-5" dirty="0" err="1" smtClean="0"/>
                        <a:t>е</a:t>
                      </a:r>
                      <a:r>
                        <a:rPr sz="1200" spc="-10" dirty="0" err="1" smtClean="0"/>
                        <a:t>нн</a:t>
                      </a:r>
                      <a:r>
                        <a:rPr sz="1200" spc="-15" dirty="0" err="1" smtClean="0"/>
                        <a:t>ы</a:t>
                      </a:r>
                      <a:r>
                        <a:rPr sz="1200" dirty="0" err="1" smtClean="0"/>
                        <a:t>й</a:t>
                      </a:r>
                      <a:r>
                        <a:rPr sz="1200" dirty="0" smtClean="0"/>
                        <a:t> 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лог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18,5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17,1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17,7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18,5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854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114" dirty="0"/>
                        <a:t>Г</a:t>
                      </a:r>
                      <a:r>
                        <a:rPr sz="1200" dirty="0"/>
                        <a:t>ос</a:t>
                      </a:r>
                      <a:r>
                        <a:rPr sz="1200" spc="-55" dirty="0"/>
                        <a:t>у</a:t>
                      </a:r>
                      <a:r>
                        <a:rPr sz="1200" dirty="0"/>
                        <a:t>д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рст</a:t>
                      </a:r>
                      <a:r>
                        <a:rPr sz="1200" spc="-5" dirty="0"/>
                        <a:t>ве</a:t>
                      </a:r>
                      <a:r>
                        <a:rPr sz="1200" dirty="0"/>
                        <a:t>нн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я</a:t>
                      </a:r>
                      <a:r>
                        <a:rPr sz="1200" spc="-35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ошл</a:t>
                      </a:r>
                      <a:r>
                        <a:rPr sz="1200" spc="5" dirty="0"/>
                        <a:t>и</a:t>
                      </a:r>
                      <a:r>
                        <a:rPr sz="1200" dirty="0"/>
                        <a:t>на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3,2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3,1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3,2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3,3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731520">
                <a:tc>
                  <a:txBody>
                    <a:bodyPr/>
                    <a:lstStyle/>
                    <a:p>
                      <a:pPr marL="18415" marR="10160" algn="just">
                        <a:lnSpc>
                          <a:spcPct val="100000"/>
                        </a:lnSpc>
                      </a:pPr>
                      <a:r>
                        <a:rPr sz="1200" dirty="0"/>
                        <a:t>З</a:t>
                      </a:r>
                      <a:r>
                        <a:rPr sz="1200" spc="-10" dirty="0"/>
                        <a:t>а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л</a:t>
                      </a:r>
                      <a:r>
                        <a:rPr sz="1200" spc="-25" dirty="0"/>
                        <a:t>ж</a:t>
                      </a:r>
                      <a:r>
                        <a:rPr sz="1200" spc="-5" dirty="0"/>
                        <a:t>е</a:t>
                      </a:r>
                      <a:r>
                        <a:rPr sz="1200" spc="-10" dirty="0"/>
                        <a:t>н</a:t>
                      </a:r>
                      <a:r>
                        <a:rPr sz="1200" dirty="0"/>
                        <a:t>ность   </a:t>
                      </a:r>
                      <a:r>
                        <a:rPr sz="1200" spc="-105" dirty="0"/>
                        <a:t> </a:t>
                      </a:r>
                      <a:r>
                        <a:rPr sz="1200" dirty="0"/>
                        <a:t>и   </a:t>
                      </a:r>
                      <a:r>
                        <a:rPr sz="1200" spc="-100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spc="-20" dirty="0"/>
                        <a:t>е</a:t>
                      </a:r>
                      <a:r>
                        <a:rPr sz="1200" dirty="0"/>
                        <a:t>р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р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сч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ты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о        </a:t>
                      </a:r>
                      <a:r>
                        <a:rPr sz="1200" spc="-100" dirty="0"/>
                        <a:t> </a:t>
                      </a:r>
                      <a:r>
                        <a:rPr sz="1200" dirty="0"/>
                        <a:t>о</a:t>
                      </a:r>
                      <a:r>
                        <a:rPr sz="1200" spc="-10" dirty="0"/>
                        <a:t>т</a:t>
                      </a:r>
                      <a:r>
                        <a:rPr sz="1200" dirty="0"/>
                        <a:t>м</a:t>
                      </a:r>
                      <a:r>
                        <a:rPr sz="1200" spc="-10" dirty="0"/>
                        <a:t>е</a:t>
                      </a:r>
                      <a:r>
                        <a:rPr sz="1200" dirty="0"/>
                        <a:t>н</a:t>
                      </a:r>
                      <a:r>
                        <a:rPr sz="1200" spc="-20" dirty="0"/>
                        <a:t>е</a:t>
                      </a:r>
                      <a:r>
                        <a:rPr sz="1200" spc="-10" dirty="0"/>
                        <a:t>н</a:t>
                      </a:r>
                      <a:r>
                        <a:rPr sz="1200" dirty="0"/>
                        <a:t>ным        </a:t>
                      </a:r>
                      <a:r>
                        <a:rPr sz="1200" spc="-120" dirty="0"/>
                        <a:t> </a:t>
                      </a:r>
                      <a:r>
                        <a:rPr sz="1200" dirty="0"/>
                        <a:t>н</a:t>
                      </a:r>
                      <a:r>
                        <a:rPr sz="1200" spc="-20" dirty="0"/>
                        <a:t>а</a:t>
                      </a:r>
                      <a:r>
                        <a:rPr sz="1200" dirty="0"/>
                        <a:t>ло</a:t>
                      </a:r>
                      <a:r>
                        <a:rPr sz="1200" spc="-5" dirty="0"/>
                        <a:t>га</a:t>
                      </a:r>
                      <a:r>
                        <a:rPr sz="1200" spc="-20" dirty="0"/>
                        <a:t>м</a:t>
                      </a:r>
                      <a:r>
                        <a:rPr sz="1200" dirty="0"/>
                        <a:t>, сбор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ми   </a:t>
                      </a:r>
                      <a:r>
                        <a:rPr sz="1200" spc="70" dirty="0"/>
                        <a:t> </a:t>
                      </a:r>
                      <a:r>
                        <a:rPr sz="1200" spc="-10" dirty="0"/>
                        <a:t>и</a:t>
                      </a:r>
                      <a:r>
                        <a:rPr sz="1200" dirty="0"/>
                        <a:t>н</a:t>
                      </a:r>
                      <a:r>
                        <a:rPr sz="1200" spc="-15" dirty="0"/>
                        <a:t>ы</a:t>
                      </a:r>
                      <a:r>
                        <a:rPr sz="1200" dirty="0"/>
                        <a:t>м   </a:t>
                      </a:r>
                      <a:r>
                        <a:rPr sz="1200" spc="60" dirty="0"/>
                        <a:t> </a:t>
                      </a:r>
                      <a:r>
                        <a:rPr sz="1200" dirty="0"/>
                        <a:t>обяз</a:t>
                      </a:r>
                      <a:r>
                        <a:rPr sz="1200" spc="-5" dirty="0"/>
                        <a:t>а</a:t>
                      </a:r>
                      <a:r>
                        <a:rPr sz="1200" spc="-15" dirty="0"/>
                        <a:t>т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</a:t>
                      </a:r>
                      <a:r>
                        <a:rPr sz="1200" spc="-20" dirty="0"/>
                        <a:t>ь</a:t>
                      </a:r>
                      <a:r>
                        <a:rPr sz="1200" dirty="0"/>
                        <a:t>н</a:t>
                      </a:r>
                      <a:r>
                        <a:rPr sz="1200" spc="-15" dirty="0"/>
                        <a:t>ы</a:t>
                      </a:r>
                      <a:r>
                        <a:rPr sz="1200" dirty="0"/>
                        <a:t>м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л</a:t>
                      </a:r>
                      <a:r>
                        <a:rPr sz="1200" spc="-5" dirty="0"/>
                        <a:t>а</a:t>
                      </a:r>
                      <a:r>
                        <a:rPr sz="1200" spc="-15" dirty="0"/>
                        <a:t>т</a:t>
                      </a:r>
                      <a:r>
                        <a:rPr sz="1200" spc="-20" dirty="0"/>
                        <a:t>е</a:t>
                      </a:r>
                      <a:r>
                        <a:rPr sz="1200" spc="-10" dirty="0"/>
                        <a:t>ж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м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0,0008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867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ло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5" dirty="0"/>
                        <a:t>в</a:t>
                      </a:r>
                      <a:r>
                        <a:rPr sz="1200" dirty="0"/>
                        <a:t>ые</a:t>
                      </a:r>
                      <a:r>
                        <a:rPr sz="1200" spc="-25" dirty="0"/>
                        <a:t> 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dirty="0"/>
                        <a:t>ды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33,4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25,7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22,9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23,5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Ар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н</a:t>
                      </a:r>
                      <a:r>
                        <a:rPr sz="1200" spc="-20" dirty="0"/>
                        <a:t>д</a:t>
                      </a: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я  </a:t>
                      </a:r>
                      <a:r>
                        <a:rPr sz="1200" spc="5" dirty="0"/>
                        <a:t> </a:t>
                      </a:r>
                      <a:r>
                        <a:rPr sz="1200" spc="-20" dirty="0"/>
                        <a:t>п</a:t>
                      </a:r>
                      <a:r>
                        <a:rPr sz="1200" dirty="0"/>
                        <a:t>л</a:t>
                      </a:r>
                      <a:r>
                        <a:rPr sz="1200" spc="-15" dirty="0"/>
                        <a:t>а</a:t>
                      </a:r>
                      <a:r>
                        <a:rPr sz="1200" dirty="0"/>
                        <a:t>та  </a:t>
                      </a:r>
                      <a:r>
                        <a:rPr sz="1200" spc="-5" dirty="0"/>
                        <a:t> </a:t>
                      </a:r>
                      <a:r>
                        <a:rPr sz="1200" spc="-10" dirty="0"/>
                        <a:t>з</a:t>
                      </a:r>
                      <a:r>
                        <a:rPr sz="1200" dirty="0"/>
                        <a:t>а  </a:t>
                      </a:r>
                      <a:r>
                        <a:rPr sz="1200" spc="-5" dirty="0"/>
                        <a:t> </a:t>
                      </a:r>
                      <a:r>
                        <a:rPr sz="1200" spc="-10" dirty="0"/>
                        <a:t>з</a:t>
                      </a:r>
                      <a:r>
                        <a:rPr sz="1200" spc="-20" dirty="0"/>
                        <a:t>е</a:t>
                      </a:r>
                      <a:r>
                        <a:rPr sz="1200" spc="-5" dirty="0"/>
                        <a:t>м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</a:t>
                      </a:r>
                      <a:r>
                        <a:rPr sz="1200" spc="-5" dirty="0"/>
                        <a:t>ь</a:t>
                      </a:r>
                      <a:r>
                        <a:rPr sz="1200" spc="-10" dirty="0"/>
                        <a:t>н</a:t>
                      </a:r>
                      <a:r>
                        <a:rPr sz="1200" spc="-5" dirty="0"/>
                        <a:t>ы</a:t>
                      </a:r>
                      <a:r>
                        <a:rPr sz="1200" dirty="0"/>
                        <a:t>е</a:t>
                      </a:r>
                      <a:endParaRPr sz="1200"/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5" dirty="0"/>
                        <a:t>у</a:t>
                      </a:r>
                      <a:r>
                        <a:rPr sz="1200" dirty="0"/>
                        <a:t>част</a:t>
                      </a:r>
                      <a:r>
                        <a:rPr sz="1200" spc="-10" dirty="0"/>
                        <a:t>к</a:t>
                      </a:r>
                      <a:r>
                        <a:rPr sz="1200" dirty="0"/>
                        <a:t>и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15,0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13,9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14,5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15,0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94513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Ар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ндная</a:t>
                      </a:r>
                      <a:r>
                        <a:rPr sz="1200" spc="-25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л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та</a:t>
                      </a:r>
                      <a:r>
                        <a:rPr sz="1200" spc="-25" dirty="0"/>
                        <a:t> </a:t>
                      </a:r>
                      <a:r>
                        <a:rPr sz="1200" dirty="0"/>
                        <a:t>за и</a:t>
                      </a:r>
                      <a:r>
                        <a:rPr sz="1200" spc="-20" dirty="0"/>
                        <a:t>м</a:t>
                      </a:r>
                      <a:r>
                        <a:rPr sz="1200" spc="-5" dirty="0"/>
                        <a:t>у</a:t>
                      </a:r>
                      <a:r>
                        <a:rPr sz="1200" spc="-15" dirty="0"/>
                        <a:t>щ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ст</a:t>
                      </a:r>
                      <a:r>
                        <a:rPr sz="1200" spc="-5" dirty="0"/>
                        <a:t>в</a:t>
                      </a:r>
                      <a:r>
                        <a:rPr sz="1200" dirty="0"/>
                        <a:t>о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2,3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1,9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1,9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2,0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8671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Пл</a:t>
                      </a:r>
                      <a:r>
                        <a:rPr sz="1200" spc="-5" dirty="0"/>
                        <a:t>а</a:t>
                      </a:r>
                      <a:r>
                        <a:rPr sz="1200" spc="-15" dirty="0"/>
                        <a:t>т</a:t>
                      </a:r>
                      <a:r>
                        <a:rPr sz="1200" spc="-20" dirty="0"/>
                        <a:t>е</a:t>
                      </a:r>
                      <a:r>
                        <a:rPr sz="1200" dirty="0"/>
                        <a:t>жи</a:t>
                      </a:r>
                      <a:r>
                        <a:rPr sz="1200" spc="-35" dirty="0"/>
                        <a:t> </a:t>
                      </a:r>
                      <a:r>
                        <a:rPr sz="1200" dirty="0"/>
                        <a:t>от</a:t>
                      </a:r>
                      <a:r>
                        <a:rPr sz="1200" spc="-10" dirty="0"/>
                        <a:t> </a:t>
                      </a:r>
                      <a:r>
                        <a:rPr sz="1200" spc="-5" dirty="0"/>
                        <a:t>М</a:t>
                      </a:r>
                      <a:r>
                        <a:rPr sz="1200" dirty="0"/>
                        <a:t>УП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0,16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0,16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0,16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0,16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441832">
                <a:tc>
                  <a:txBody>
                    <a:bodyPr/>
                    <a:lstStyle/>
                    <a:p>
                      <a:pPr marL="18415" marR="10160">
                        <a:lnSpc>
                          <a:spcPct val="100000"/>
                        </a:lnSpc>
                      </a:pPr>
                      <a:r>
                        <a:rPr sz="1200" dirty="0"/>
                        <a:t>П</a:t>
                      </a:r>
                      <a:r>
                        <a:rPr sz="1200" spc="-10" dirty="0"/>
                        <a:t>л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та</a:t>
                      </a:r>
                      <a:r>
                        <a:rPr sz="1200" spc="35" dirty="0"/>
                        <a:t> </a:t>
                      </a:r>
                      <a:r>
                        <a:rPr sz="1200" dirty="0"/>
                        <a:t>за</a:t>
                      </a:r>
                      <a:r>
                        <a:rPr sz="1200" spc="35" dirty="0"/>
                        <a:t> 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е</a:t>
                      </a:r>
                      <a:r>
                        <a:rPr sz="1200" spc="-20" dirty="0"/>
                        <a:t>г</a:t>
                      </a:r>
                      <a:r>
                        <a:rPr sz="1200" spc="-5" dirty="0"/>
                        <a:t>а</a:t>
                      </a:r>
                      <a:r>
                        <a:rPr sz="1200" spc="-15" dirty="0"/>
                        <a:t>т</a:t>
                      </a:r>
                      <a:r>
                        <a:rPr sz="1200" dirty="0"/>
                        <a:t>и</a:t>
                      </a:r>
                      <a:r>
                        <a:rPr sz="1200" spc="-20" dirty="0"/>
                        <a:t>в</a:t>
                      </a:r>
                      <a:r>
                        <a:rPr sz="1200" dirty="0"/>
                        <a:t>ное</a:t>
                      </a:r>
                      <a:r>
                        <a:rPr sz="1200" spc="55" dirty="0"/>
                        <a:t> </a:t>
                      </a:r>
                      <a:r>
                        <a:rPr sz="1200" spc="-10" dirty="0"/>
                        <a:t>во</a:t>
                      </a:r>
                      <a:r>
                        <a:rPr sz="1200" dirty="0"/>
                        <a:t>з</a:t>
                      </a:r>
                      <a:r>
                        <a:rPr sz="1200" spc="-15" dirty="0"/>
                        <a:t>д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й</a:t>
                      </a:r>
                      <a:r>
                        <a:rPr sz="1200" spc="-10" dirty="0"/>
                        <a:t>с</a:t>
                      </a:r>
                      <a:r>
                        <a:rPr sz="1200" dirty="0"/>
                        <a:t>т</a:t>
                      </a:r>
                      <a:r>
                        <a:rPr sz="1200" spc="-20" dirty="0"/>
                        <a:t>в</a:t>
                      </a:r>
                      <a:r>
                        <a:rPr sz="1200" dirty="0"/>
                        <a:t>ие 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а</a:t>
                      </a:r>
                      <a:r>
                        <a:rPr sz="1200" spc="-25" dirty="0"/>
                        <a:t> </a:t>
                      </a:r>
                      <a:r>
                        <a:rPr sz="1200" dirty="0"/>
                        <a:t>о</a:t>
                      </a:r>
                      <a:r>
                        <a:rPr sz="1200" spc="-5" dirty="0"/>
                        <a:t>к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spc="-10" dirty="0"/>
                        <a:t>ж</a:t>
                      </a:r>
                      <a:r>
                        <a:rPr sz="1200" spc="-5" dirty="0"/>
                        <a:t>аю</a:t>
                      </a:r>
                      <a:r>
                        <a:rPr sz="1200" spc="-15" dirty="0"/>
                        <a:t>щ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ю</a:t>
                      </a:r>
                      <a:r>
                        <a:rPr sz="1200" spc="-10" dirty="0"/>
                        <a:t> </a:t>
                      </a:r>
                      <a:r>
                        <a:rPr sz="1200" dirty="0"/>
                        <a:t>ср</a:t>
                      </a:r>
                      <a:r>
                        <a:rPr sz="1200" spc="-20" dirty="0"/>
                        <a:t>е</a:t>
                      </a:r>
                      <a:r>
                        <a:rPr sz="1200" spc="-15" dirty="0"/>
                        <a:t>д</a:t>
                      </a:r>
                      <a:r>
                        <a:rPr sz="1200" dirty="0"/>
                        <a:t>у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0,5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0,6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0,6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0,6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441706">
                <a:tc>
                  <a:txBody>
                    <a:bodyPr/>
                    <a:lstStyle/>
                    <a:p>
                      <a:pPr marL="18415" marR="9525">
                        <a:lnSpc>
                          <a:spcPct val="100000"/>
                        </a:lnSpc>
                      </a:pPr>
                      <a:r>
                        <a:rPr sz="1200" dirty="0"/>
                        <a:t>Д</a:t>
                      </a:r>
                      <a:r>
                        <a:rPr sz="1200" spc="-30" dirty="0"/>
                        <a:t>о</a:t>
                      </a:r>
                      <a:r>
                        <a:rPr sz="1200" spc="-25" dirty="0"/>
                        <a:t>хо</a:t>
                      </a:r>
                      <a:r>
                        <a:rPr sz="1200" dirty="0"/>
                        <a:t>д</a:t>
                      </a:r>
                      <a:r>
                        <a:rPr sz="1200" spc="25" dirty="0"/>
                        <a:t> </a:t>
                      </a:r>
                      <a:r>
                        <a:rPr sz="1200" dirty="0"/>
                        <a:t>от</a:t>
                      </a:r>
                      <a:r>
                        <a:rPr sz="1200" spc="25" dirty="0"/>
                        <a:t> </a:t>
                      </a:r>
                      <a:r>
                        <a:rPr sz="1200" dirty="0"/>
                        <a:t>о</a:t>
                      </a:r>
                      <a:r>
                        <a:rPr sz="1200" spc="-20" dirty="0"/>
                        <a:t>к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за</a:t>
                      </a:r>
                      <a:r>
                        <a:rPr sz="1200" spc="-10" dirty="0"/>
                        <a:t>н</a:t>
                      </a:r>
                      <a:r>
                        <a:rPr sz="1200" dirty="0"/>
                        <a:t>ия</a:t>
                      </a:r>
                      <a:r>
                        <a:rPr sz="1200" spc="30" dirty="0"/>
                        <a:t> </a:t>
                      </a:r>
                      <a:r>
                        <a:rPr sz="1200" spc="-20" dirty="0"/>
                        <a:t>п</a:t>
                      </a:r>
                      <a:r>
                        <a:rPr sz="1200" dirty="0"/>
                        <a:t>л</a:t>
                      </a:r>
                      <a:r>
                        <a:rPr sz="1200" spc="-20" dirty="0"/>
                        <a:t>а</a:t>
                      </a:r>
                      <a:r>
                        <a:rPr sz="1200" dirty="0"/>
                        <a:t>тн</a:t>
                      </a:r>
                      <a:r>
                        <a:rPr sz="1200" spc="-15" dirty="0"/>
                        <a:t>ы</a:t>
                      </a:r>
                      <a:r>
                        <a:rPr sz="1200" dirty="0"/>
                        <a:t>х</a:t>
                      </a:r>
                      <a:r>
                        <a:rPr sz="1200" spc="30" dirty="0"/>
                        <a:t> </a:t>
                      </a:r>
                      <a:r>
                        <a:rPr sz="1200" spc="-20" dirty="0"/>
                        <a:t>у</a:t>
                      </a:r>
                      <a:r>
                        <a:rPr sz="1200" spc="-10" dirty="0"/>
                        <a:t>с</a:t>
                      </a:r>
                      <a:r>
                        <a:rPr sz="1200" dirty="0"/>
                        <a:t>л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г и</a:t>
                      </a:r>
                      <a:r>
                        <a:rPr sz="1200" spc="-20" dirty="0"/>
                        <a:t> </a:t>
                      </a:r>
                      <a:r>
                        <a:rPr sz="1200" spc="-30" dirty="0"/>
                        <a:t>к</a:t>
                      </a:r>
                      <a:r>
                        <a:rPr sz="1200" dirty="0"/>
                        <a:t>ом</a:t>
                      </a:r>
                      <a:r>
                        <a:rPr sz="1200" spc="-10" dirty="0"/>
                        <a:t>п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нса</a:t>
                      </a:r>
                      <a:r>
                        <a:rPr sz="1200" spc="-5" dirty="0"/>
                        <a:t>ц</a:t>
                      </a:r>
                      <a:r>
                        <a:rPr sz="1200" dirty="0"/>
                        <a:t>ии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затрат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1,1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0,7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0,7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0,8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94639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20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dirty="0"/>
                        <a:t>д</a:t>
                      </a:r>
                      <a:r>
                        <a:rPr sz="1200" spc="15" dirty="0"/>
                        <a:t> </a:t>
                      </a:r>
                      <a:r>
                        <a:rPr sz="1200" dirty="0"/>
                        <a:t>от</a:t>
                      </a:r>
                      <a:r>
                        <a:rPr sz="1200" spc="-10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р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д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жи</a:t>
                      </a:r>
                      <a:r>
                        <a:rPr sz="1200" spc="-5" dirty="0"/>
                        <a:t> </a:t>
                      </a:r>
                      <a:r>
                        <a:rPr sz="1200" dirty="0"/>
                        <a:t>и</a:t>
                      </a:r>
                      <a:r>
                        <a:rPr sz="1200" spc="-20" dirty="0"/>
                        <a:t>м</a:t>
                      </a:r>
                      <a:r>
                        <a:rPr sz="1200" spc="-5" dirty="0"/>
                        <a:t>у</a:t>
                      </a:r>
                      <a:r>
                        <a:rPr sz="1200" spc="-15" dirty="0"/>
                        <a:t>щ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ст</a:t>
                      </a:r>
                      <a:r>
                        <a:rPr sz="1200" spc="-5" dirty="0"/>
                        <a:t>в</a:t>
                      </a:r>
                      <a:r>
                        <a:rPr sz="1200" dirty="0"/>
                        <a:t>а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0,1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854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20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dirty="0"/>
                        <a:t>д</a:t>
                      </a:r>
                      <a:r>
                        <a:rPr sz="1200" spc="15" dirty="0"/>
                        <a:t> </a:t>
                      </a:r>
                      <a:r>
                        <a:rPr sz="1200" dirty="0"/>
                        <a:t>от</a:t>
                      </a:r>
                      <a:r>
                        <a:rPr sz="1200" spc="-10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р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д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жи</a:t>
                      </a:r>
                      <a:r>
                        <a:rPr sz="1200" spc="-5" dirty="0"/>
                        <a:t> </a:t>
                      </a:r>
                      <a:r>
                        <a:rPr sz="1200" dirty="0"/>
                        <a:t>з</a:t>
                      </a:r>
                      <a:r>
                        <a:rPr sz="1200" spc="-15" dirty="0"/>
                        <a:t>е</a:t>
                      </a:r>
                      <a:r>
                        <a:rPr sz="1200" dirty="0"/>
                        <a:t>мли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11,2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4,5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1,0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Штр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фы,  </a:t>
                      </a:r>
                      <a:r>
                        <a:rPr sz="1200" spc="-114" dirty="0"/>
                        <a:t> </a:t>
                      </a:r>
                      <a:r>
                        <a:rPr sz="1200" dirty="0"/>
                        <a:t>с</a:t>
                      </a:r>
                      <a:r>
                        <a:rPr sz="1200" spc="-15" dirty="0"/>
                        <a:t>а</a:t>
                      </a:r>
                      <a:r>
                        <a:rPr sz="1200" dirty="0"/>
                        <a:t>н</a:t>
                      </a:r>
                      <a:r>
                        <a:rPr sz="1200" spc="-10" dirty="0"/>
                        <a:t>к</a:t>
                      </a:r>
                      <a:r>
                        <a:rPr sz="1200" spc="-15" dirty="0"/>
                        <a:t>ц</a:t>
                      </a:r>
                      <a:r>
                        <a:rPr sz="1200" dirty="0"/>
                        <a:t>ии,  </a:t>
                      </a:r>
                      <a:r>
                        <a:rPr sz="1200" spc="-114" dirty="0"/>
                        <a:t> </a:t>
                      </a:r>
                      <a:r>
                        <a:rPr sz="1200" spc="-10" dirty="0"/>
                        <a:t>во</a:t>
                      </a:r>
                      <a:r>
                        <a:rPr sz="1200" dirty="0"/>
                        <a:t>зм</a:t>
                      </a:r>
                      <a:r>
                        <a:rPr sz="1200" spc="-5" dirty="0"/>
                        <a:t>е</a:t>
                      </a:r>
                      <a:r>
                        <a:rPr sz="1200" spc="-15" dirty="0"/>
                        <a:t>щ</a:t>
                      </a:r>
                      <a:r>
                        <a:rPr sz="1200" spc="-5" dirty="0"/>
                        <a:t>е</a:t>
                      </a:r>
                      <a:r>
                        <a:rPr sz="1200" spc="-10" dirty="0"/>
                        <a:t>н</a:t>
                      </a:r>
                      <a:r>
                        <a:rPr sz="1200" dirty="0"/>
                        <a:t>ие</a:t>
                      </a:r>
                      <a:endParaRPr sz="1200"/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10" dirty="0"/>
                        <a:t>у</a:t>
                      </a:r>
                      <a:r>
                        <a:rPr sz="1200" spc="-15" dirty="0"/>
                        <a:t>щ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рба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3,1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4,0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4,0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4,0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94551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Прочие</a:t>
                      </a:r>
                      <a:r>
                        <a:rPr sz="1200" spc="-20" dirty="0"/>
                        <a:t> 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ло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5" dirty="0"/>
                        <a:t>в</a:t>
                      </a:r>
                      <a:r>
                        <a:rPr sz="1200" dirty="0"/>
                        <a:t>ые</a:t>
                      </a:r>
                      <a:r>
                        <a:rPr sz="1200" spc="-25" dirty="0"/>
                        <a:t> 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dirty="0"/>
                        <a:t>ды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-0,017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862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Все</a:t>
                      </a:r>
                      <a:r>
                        <a:rPr sz="1200" spc="-25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5" dirty="0"/>
                        <a:t> 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spc="-15" dirty="0"/>
                        <a:t>д</a:t>
                      </a:r>
                      <a:r>
                        <a:rPr sz="1200" dirty="0"/>
                        <a:t>о</a:t>
                      </a:r>
                      <a:r>
                        <a:rPr sz="1200" spc="-5" dirty="0"/>
                        <a:t>в</a:t>
                      </a:r>
                      <a:r>
                        <a:rPr sz="1200" dirty="0"/>
                        <a:t>: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Calibri"/>
                        </a:rPr>
                        <a:t>228,3</a:t>
                      </a:r>
                      <a:endParaRPr lang="ru-RU" sz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224,4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214,5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229,0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221691" y="240791"/>
            <a:ext cx="6416675" cy="24400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58140">
              <a:lnSpc>
                <a:spcPct val="103600"/>
              </a:lnSpc>
            </a:pPr>
            <a:r>
              <a:rPr sz="900" spc="10" dirty="0">
                <a:latin typeface="Calibri"/>
                <a:cs typeface="Calibri"/>
              </a:rPr>
              <a:t>В   </a:t>
            </a:r>
            <a:r>
              <a:rPr sz="900" spc="-5" dirty="0">
                <a:latin typeface="Calibri"/>
                <a:cs typeface="Calibri"/>
              </a:rPr>
              <a:t> </a:t>
            </a:r>
            <a:r>
              <a:rPr sz="900" spc="10" dirty="0" err="1" smtClean="0">
                <a:latin typeface="Calibri"/>
                <a:cs typeface="Calibri"/>
              </a:rPr>
              <a:t>осно</a:t>
            </a:r>
            <a:r>
              <a:rPr sz="900" spc="5" dirty="0" err="1" smtClean="0">
                <a:latin typeface="Calibri"/>
                <a:cs typeface="Calibri"/>
              </a:rPr>
              <a:t>в</a:t>
            </a:r>
            <a:r>
              <a:rPr lang="ru-RU" sz="900" spc="5" dirty="0">
                <a:latin typeface="Calibri"/>
                <a:cs typeface="Calibri"/>
              </a:rPr>
              <a:t>е</a:t>
            </a:r>
            <a:r>
              <a:rPr sz="900" dirty="0" smtClean="0">
                <a:latin typeface="Calibri"/>
                <a:cs typeface="Calibri"/>
              </a:rPr>
              <a:t>    </a:t>
            </a:r>
            <a:r>
              <a:rPr sz="900" spc="10" dirty="0" err="1" smtClean="0">
                <a:latin typeface="Calibri"/>
                <a:cs typeface="Calibri"/>
              </a:rPr>
              <a:t>р</a:t>
            </a:r>
            <a:r>
              <a:rPr sz="900" spc="5" dirty="0" err="1" smtClean="0">
                <a:latin typeface="Calibri"/>
                <a:cs typeface="Calibri"/>
              </a:rPr>
              <a:t>а</a:t>
            </a:r>
            <a:r>
              <a:rPr sz="900" spc="10" dirty="0" err="1" smtClean="0">
                <a:latin typeface="Calibri"/>
                <a:cs typeface="Calibri"/>
              </a:rPr>
              <a:t>счёт</a:t>
            </a:r>
            <a:r>
              <a:rPr lang="ru-RU" sz="900" spc="10" dirty="0" err="1" smtClean="0">
                <a:latin typeface="Calibri"/>
                <a:cs typeface="Calibri"/>
              </a:rPr>
              <a:t>ов</a:t>
            </a:r>
            <a:r>
              <a:rPr lang="ru-RU" sz="900" spc="10" dirty="0" smtClean="0">
                <a:latin typeface="Calibri"/>
                <a:cs typeface="Calibri"/>
              </a:rPr>
              <a:t> формирования доходной базы районного </a:t>
            </a:r>
            <a:r>
              <a:rPr sz="900" spc="10" dirty="0" err="1" smtClean="0">
                <a:latin typeface="Calibri"/>
                <a:cs typeface="Calibri"/>
              </a:rPr>
              <a:t>б</a:t>
            </a:r>
            <a:r>
              <a:rPr sz="900" spc="-30" dirty="0" err="1" smtClean="0">
                <a:latin typeface="Calibri"/>
                <a:cs typeface="Calibri"/>
              </a:rPr>
              <a:t>ю</a:t>
            </a:r>
            <a:r>
              <a:rPr sz="900" spc="15" dirty="0" err="1" smtClean="0">
                <a:latin typeface="Calibri"/>
                <a:cs typeface="Calibri"/>
              </a:rPr>
              <a:t>д</a:t>
            </a:r>
            <a:r>
              <a:rPr sz="900" spc="-10" dirty="0" err="1" smtClean="0">
                <a:latin typeface="Calibri"/>
                <a:cs typeface="Calibri"/>
              </a:rPr>
              <a:t>ж</a:t>
            </a:r>
            <a:r>
              <a:rPr sz="900" spc="10" dirty="0" err="1" smtClean="0">
                <a:latin typeface="Calibri"/>
                <a:cs typeface="Calibri"/>
              </a:rPr>
              <a:t>ета</a:t>
            </a:r>
            <a:r>
              <a:rPr lang="ru-RU" sz="900" spc="10" dirty="0" smtClean="0">
                <a:latin typeface="Calibri"/>
                <a:cs typeface="Calibri"/>
              </a:rPr>
              <a:t> учтены прогнозные данные по </a:t>
            </a:r>
            <a:r>
              <a:rPr sz="900" spc="10" dirty="0" err="1" smtClean="0">
                <a:latin typeface="Calibri"/>
                <a:cs typeface="Calibri"/>
              </a:rPr>
              <a:t>с</a:t>
            </a:r>
            <a:r>
              <a:rPr sz="900" spc="-5" dirty="0" err="1" smtClean="0">
                <a:latin typeface="Calibri"/>
                <a:cs typeface="Calibri"/>
              </a:rPr>
              <a:t>о</a:t>
            </a:r>
            <a:r>
              <a:rPr sz="900" spc="5" dirty="0" err="1" smtClean="0">
                <a:latin typeface="Calibri"/>
                <a:cs typeface="Calibri"/>
              </a:rPr>
              <a:t>ц</a:t>
            </a:r>
            <a:r>
              <a:rPr sz="900" spc="10" dirty="0" err="1" smtClean="0">
                <a:latin typeface="Calibri"/>
                <a:cs typeface="Calibri"/>
              </a:rPr>
              <a:t>и</a:t>
            </a:r>
            <a:r>
              <a:rPr sz="900" dirty="0" err="1" smtClean="0">
                <a:latin typeface="Calibri"/>
                <a:cs typeface="Calibri"/>
              </a:rPr>
              <a:t>ал</a:t>
            </a:r>
            <a:r>
              <a:rPr sz="900" spc="10" dirty="0" err="1" smtClean="0">
                <a:latin typeface="Calibri"/>
                <a:cs typeface="Calibri"/>
              </a:rPr>
              <a:t>ьно</a:t>
            </a:r>
            <a:r>
              <a:rPr sz="900" spc="5" dirty="0" smtClean="0">
                <a:latin typeface="Calibri"/>
                <a:cs typeface="Calibri"/>
              </a:rPr>
              <a:t>- </a:t>
            </a:r>
            <a:r>
              <a:rPr sz="900" spc="15" dirty="0" err="1" smtClean="0">
                <a:latin typeface="Calibri"/>
                <a:cs typeface="Calibri"/>
              </a:rPr>
              <a:t>э</a:t>
            </a:r>
            <a:r>
              <a:rPr sz="900" dirty="0" err="1" smtClean="0">
                <a:latin typeface="Calibri"/>
                <a:cs typeface="Calibri"/>
              </a:rPr>
              <a:t>к</a:t>
            </a:r>
            <a:r>
              <a:rPr sz="900" spc="15" dirty="0" err="1" smtClean="0">
                <a:latin typeface="Calibri"/>
                <a:cs typeface="Calibri"/>
              </a:rPr>
              <a:t>оно</a:t>
            </a:r>
            <a:r>
              <a:rPr sz="900" spc="10" dirty="0" err="1" smtClean="0">
                <a:latin typeface="Calibri"/>
                <a:cs typeface="Calibri"/>
              </a:rPr>
              <a:t>м</a:t>
            </a:r>
            <a:r>
              <a:rPr sz="900" spc="15" dirty="0" err="1" smtClean="0">
                <a:latin typeface="Calibri"/>
                <a:cs typeface="Calibri"/>
              </a:rPr>
              <a:t>и</a:t>
            </a:r>
            <a:r>
              <a:rPr sz="900" spc="5" dirty="0" err="1" smtClean="0">
                <a:latin typeface="Calibri"/>
                <a:cs typeface="Calibri"/>
              </a:rPr>
              <a:t>ч</a:t>
            </a:r>
            <a:r>
              <a:rPr sz="900" spc="15" dirty="0" err="1" smtClean="0">
                <a:latin typeface="Calibri"/>
                <a:cs typeface="Calibri"/>
              </a:rPr>
              <a:t>ес</a:t>
            </a:r>
            <a:r>
              <a:rPr sz="900" dirty="0" err="1" smtClean="0">
                <a:latin typeface="Calibri"/>
                <a:cs typeface="Calibri"/>
              </a:rPr>
              <a:t>к</a:t>
            </a:r>
            <a:r>
              <a:rPr sz="900" spc="15" dirty="0" err="1" smtClean="0">
                <a:latin typeface="Calibri"/>
                <a:cs typeface="Calibri"/>
              </a:rPr>
              <a:t>о</a:t>
            </a:r>
            <a:r>
              <a:rPr lang="ru-RU" sz="900" spc="15" dirty="0" smtClean="0">
                <a:latin typeface="Calibri"/>
                <a:cs typeface="Calibri"/>
              </a:rPr>
              <a:t>м у</a:t>
            </a:r>
            <a:r>
              <a:rPr sz="900" spc="25" dirty="0" smtClean="0">
                <a:latin typeface="Calibri"/>
                <a:cs typeface="Calibri"/>
              </a:rPr>
              <a:t> </a:t>
            </a:r>
            <a:r>
              <a:rPr sz="900" spc="15" dirty="0" err="1" smtClean="0">
                <a:latin typeface="Calibri"/>
                <a:cs typeface="Calibri"/>
              </a:rPr>
              <a:t>р</a:t>
            </a:r>
            <a:r>
              <a:rPr sz="900" spc="10" dirty="0" err="1" smtClean="0">
                <a:latin typeface="Calibri"/>
                <a:cs typeface="Calibri"/>
              </a:rPr>
              <a:t>а</a:t>
            </a:r>
            <a:r>
              <a:rPr sz="900" spc="15" dirty="0" err="1" smtClean="0">
                <a:latin typeface="Calibri"/>
                <a:cs typeface="Calibri"/>
              </a:rPr>
              <a:t>з</a:t>
            </a:r>
            <a:r>
              <a:rPr sz="900" spc="10" dirty="0" err="1" smtClean="0">
                <a:latin typeface="Calibri"/>
                <a:cs typeface="Calibri"/>
              </a:rPr>
              <a:t>в</a:t>
            </a:r>
            <a:r>
              <a:rPr sz="900" spc="15" dirty="0" err="1" smtClean="0">
                <a:latin typeface="Calibri"/>
                <a:cs typeface="Calibri"/>
              </a:rPr>
              <a:t>и</a:t>
            </a:r>
            <a:r>
              <a:rPr sz="900" spc="5" dirty="0" err="1" smtClean="0">
                <a:latin typeface="Calibri"/>
                <a:cs typeface="Calibri"/>
              </a:rPr>
              <a:t>т</a:t>
            </a:r>
            <a:r>
              <a:rPr sz="900" spc="15" dirty="0" err="1" smtClean="0">
                <a:latin typeface="Calibri"/>
                <a:cs typeface="Calibri"/>
              </a:rPr>
              <a:t>и</a:t>
            </a:r>
            <a:r>
              <a:rPr lang="ru-RU" sz="900" spc="15" dirty="0" smtClean="0">
                <a:latin typeface="Calibri"/>
                <a:cs typeface="Calibri"/>
              </a:rPr>
              <a:t>ю</a:t>
            </a:r>
            <a:r>
              <a:rPr sz="900" dirty="0" smtClean="0">
                <a:latin typeface="Calibri"/>
                <a:cs typeface="Calibri"/>
              </a:rPr>
              <a:t>    </a:t>
            </a:r>
            <a:r>
              <a:rPr sz="900" spc="25" dirty="0" smtClean="0">
                <a:latin typeface="Calibri"/>
                <a:cs typeface="Calibri"/>
              </a:rPr>
              <a:t> </a:t>
            </a:r>
            <a:r>
              <a:rPr sz="900" spc="15" dirty="0" err="1" smtClean="0">
                <a:latin typeface="Calibri"/>
                <a:cs typeface="Calibri"/>
              </a:rPr>
              <a:t>р</a:t>
            </a:r>
            <a:r>
              <a:rPr sz="900" spc="10" dirty="0" err="1" smtClean="0">
                <a:latin typeface="Calibri"/>
                <a:cs typeface="Calibri"/>
              </a:rPr>
              <a:t>а</a:t>
            </a:r>
            <a:r>
              <a:rPr sz="900" spc="15" dirty="0" err="1" smtClean="0">
                <a:latin typeface="Calibri"/>
                <a:cs typeface="Calibri"/>
              </a:rPr>
              <a:t>й</a:t>
            </a:r>
            <a:r>
              <a:rPr sz="900" spc="10" dirty="0" err="1" smtClean="0">
                <a:latin typeface="Calibri"/>
                <a:cs typeface="Calibri"/>
              </a:rPr>
              <a:t>о</a:t>
            </a:r>
            <a:r>
              <a:rPr sz="900" spc="15" dirty="0" err="1" smtClean="0">
                <a:latin typeface="Calibri"/>
                <a:cs typeface="Calibri"/>
              </a:rPr>
              <a:t>на</a:t>
            </a:r>
            <a:r>
              <a:rPr lang="ru-RU" sz="900" spc="15" dirty="0" smtClean="0">
                <a:latin typeface="Calibri"/>
                <a:cs typeface="Calibri"/>
              </a:rPr>
              <a:t> </a:t>
            </a:r>
            <a:r>
              <a:rPr sz="900" spc="15" dirty="0" err="1" smtClean="0">
                <a:latin typeface="Calibri"/>
                <a:cs typeface="Calibri"/>
              </a:rPr>
              <a:t>на</a:t>
            </a:r>
            <a:r>
              <a:rPr sz="900" spc="20" dirty="0" smtClean="0">
                <a:latin typeface="Calibri"/>
                <a:cs typeface="Calibri"/>
              </a:rPr>
              <a:t> </a:t>
            </a:r>
            <a:r>
              <a:rPr sz="900" spc="15" dirty="0" err="1">
                <a:latin typeface="Calibri"/>
                <a:cs typeface="Calibri"/>
              </a:rPr>
              <a:t>ср</a:t>
            </a:r>
            <a:r>
              <a:rPr sz="900" spc="5" dirty="0" err="1">
                <a:latin typeface="Calibri"/>
                <a:cs typeface="Calibri"/>
              </a:rPr>
              <a:t>е</a:t>
            </a:r>
            <a:r>
              <a:rPr sz="900" spc="20" dirty="0" err="1">
                <a:latin typeface="Calibri"/>
                <a:cs typeface="Calibri"/>
              </a:rPr>
              <a:t>д</a:t>
            </a:r>
            <a:r>
              <a:rPr sz="900" spc="5" dirty="0" err="1">
                <a:latin typeface="Calibri"/>
                <a:cs typeface="Calibri"/>
              </a:rPr>
              <a:t>н</a:t>
            </a:r>
            <a:r>
              <a:rPr sz="900" spc="15" dirty="0" err="1">
                <a:latin typeface="Calibri"/>
                <a:cs typeface="Calibri"/>
              </a:rPr>
              <a:t>еср</a:t>
            </a:r>
            <a:r>
              <a:rPr sz="900" dirty="0" err="1">
                <a:latin typeface="Calibri"/>
                <a:cs typeface="Calibri"/>
              </a:rPr>
              <a:t>о</a:t>
            </a:r>
            <a:r>
              <a:rPr sz="900" spc="15" dirty="0" err="1">
                <a:latin typeface="Calibri"/>
                <a:cs typeface="Calibri"/>
              </a:rPr>
              <a:t>чн</a:t>
            </a:r>
            <a:r>
              <a:rPr sz="900" spc="10" dirty="0" err="1">
                <a:latin typeface="Calibri"/>
                <a:cs typeface="Calibri"/>
              </a:rPr>
              <a:t>у</a:t>
            </a:r>
            <a:r>
              <a:rPr sz="900" spc="25" dirty="0" err="1">
                <a:latin typeface="Calibri"/>
                <a:cs typeface="Calibri"/>
              </a:rPr>
              <a:t>ю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25" dirty="0">
                <a:latin typeface="Calibri"/>
                <a:cs typeface="Calibri"/>
              </a:rPr>
              <a:t> </a:t>
            </a:r>
            <a:r>
              <a:rPr sz="900" spc="15" dirty="0" err="1" smtClean="0">
                <a:latin typeface="Calibri"/>
                <a:cs typeface="Calibri"/>
              </a:rPr>
              <a:t>перс</a:t>
            </a:r>
            <a:r>
              <a:rPr sz="900" spc="10" dirty="0" err="1" smtClean="0">
                <a:latin typeface="Calibri"/>
                <a:cs typeface="Calibri"/>
              </a:rPr>
              <a:t>п</a:t>
            </a:r>
            <a:r>
              <a:rPr sz="900" spc="15" dirty="0" err="1" smtClean="0">
                <a:latin typeface="Calibri"/>
                <a:cs typeface="Calibri"/>
              </a:rPr>
              <a:t>ект</a:t>
            </a:r>
            <a:r>
              <a:rPr sz="900" spc="10" dirty="0" err="1" smtClean="0">
                <a:latin typeface="Calibri"/>
                <a:cs typeface="Calibri"/>
              </a:rPr>
              <a:t>ив</a:t>
            </a:r>
            <a:r>
              <a:rPr sz="900" spc="-15" dirty="0" err="1" smtClean="0">
                <a:latin typeface="Calibri"/>
                <a:cs typeface="Calibri"/>
              </a:rPr>
              <a:t>у</a:t>
            </a:r>
            <a:r>
              <a:rPr lang="ru-RU" sz="900" spc="-15" dirty="0" smtClean="0">
                <a:latin typeface="Calibri"/>
                <a:cs typeface="Calibri"/>
              </a:rPr>
              <a:t> в разрезе отраслей экономики</a:t>
            </a:r>
            <a:r>
              <a:rPr sz="900" spc="5" dirty="0" smtClean="0">
                <a:latin typeface="Calibri"/>
                <a:cs typeface="Calibri"/>
              </a:rPr>
              <a:t>,</a:t>
            </a:r>
            <a:r>
              <a:rPr sz="900" dirty="0" smtClean="0">
                <a:latin typeface="Calibri"/>
                <a:cs typeface="Calibri"/>
              </a:rPr>
              <a:t>    </a:t>
            </a:r>
            <a:r>
              <a:rPr sz="900" spc="20" dirty="0" smtClean="0">
                <a:latin typeface="Calibri"/>
                <a:cs typeface="Calibri"/>
              </a:rPr>
              <a:t> </a:t>
            </a:r>
            <a:r>
              <a:rPr sz="900" spc="15" dirty="0" err="1">
                <a:latin typeface="Calibri"/>
                <a:cs typeface="Calibri"/>
              </a:rPr>
              <a:t>ин</a:t>
            </a:r>
            <a:r>
              <a:rPr sz="900" spc="10" dirty="0" err="1">
                <a:latin typeface="Calibri"/>
                <a:cs typeface="Calibri"/>
              </a:rPr>
              <a:t>д</a:t>
            </a:r>
            <a:r>
              <a:rPr sz="900" spc="15" dirty="0" err="1">
                <a:latin typeface="Calibri"/>
                <a:cs typeface="Calibri"/>
              </a:rPr>
              <a:t>е</a:t>
            </a:r>
            <a:r>
              <a:rPr sz="900" dirty="0" err="1">
                <a:latin typeface="Calibri"/>
                <a:cs typeface="Calibri"/>
              </a:rPr>
              <a:t>к</a:t>
            </a:r>
            <a:r>
              <a:rPr sz="900" spc="15" dirty="0" err="1">
                <a:latin typeface="Calibri"/>
                <a:cs typeface="Calibri"/>
              </a:rPr>
              <a:t>сы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25" dirty="0">
                <a:latin typeface="Calibri"/>
                <a:cs typeface="Calibri"/>
              </a:rPr>
              <a:t> </a:t>
            </a:r>
            <a:r>
              <a:rPr sz="900" spc="25" dirty="0" err="1" smtClean="0">
                <a:latin typeface="Calibri"/>
                <a:cs typeface="Calibri"/>
              </a:rPr>
              <a:t>р</a:t>
            </a:r>
            <a:r>
              <a:rPr sz="900" spc="15" dirty="0" err="1" smtClean="0">
                <a:latin typeface="Calibri"/>
                <a:cs typeface="Calibri"/>
              </a:rPr>
              <a:t>ос</a:t>
            </a:r>
            <a:r>
              <a:rPr sz="900" spc="5" dirty="0" err="1" smtClean="0">
                <a:latin typeface="Calibri"/>
                <a:cs typeface="Calibri"/>
              </a:rPr>
              <a:t>т</a:t>
            </a:r>
            <a:r>
              <a:rPr sz="900" spc="15" dirty="0" err="1" smtClean="0">
                <a:latin typeface="Calibri"/>
                <a:cs typeface="Calibri"/>
              </a:rPr>
              <a:t>а</a:t>
            </a:r>
            <a:r>
              <a:rPr lang="ru-RU" sz="900" spc="15" dirty="0" smtClean="0">
                <a:latin typeface="Calibri"/>
                <a:cs typeface="Calibri"/>
              </a:rPr>
              <a:t> потребительских</a:t>
            </a:r>
            <a:r>
              <a:rPr sz="900" spc="20" dirty="0" smtClean="0">
                <a:latin typeface="Calibri"/>
                <a:cs typeface="Calibri"/>
              </a:rPr>
              <a:t> </a:t>
            </a:r>
            <a:r>
              <a:rPr sz="900" dirty="0" err="1" smtClean="0">
                <a:latin typeface="Calibri"/>
                <a:cs typeface="Calibri"/>
              </a:rPr>
              <a:t>ц</a:t>
            </a:r>
            <a:r>
              <a:rPr sz="900" spc="15" dirty="0" err="1" smtClean="0">
                <a:latin typeface="Calibri"/>
                <a:cs typeface="Calibri"/>
              </a:rPr>
              <a:t>ен</a:t>
            </a:r>
            <a:r>
              <a:rPr lang="ru-RU" sz="900" spc="15" dirty="0" smtClean="0">
                <a:latin typeface="Calibri"/>
                <a:cs typeface="Calibri"/>
              </a:rPr>
              <a:t>, объем фонда </a:t>
            </a:r>
            <a:r>
              <a:rPr sz="900" spc="30" dirty="0" smtClean="0">
                <a:latin typeface="Calibri"/>
                <a:cs typeface="Calibri"/>
              </a:rPr>
              <a:t> </a:t>
            </a:r>
            <a:r>
              <a:rPr sz="900" spc="15" dirty="0" err="1" smtClean="0">
                <a:latin typeface="Calibri"/>
                <a:cs typeface="Calibri"/>
              </a:rPr>
              <a:t>з</a:t>
            </a:r>
            <a:r>
              <a:rPr sz="900" spc="10" dirty="0" err="1" smtClean="0">
                <a:latin typeface="Calibri"/>
                <a:cs typeface="Calibri"/>
              </a:rPr>
              <a:t>а</a:t>
            </a:r>
            <a:r>
              <a:rPr sz="900" spc="15" dirty="0" err="1" smtClean="0">
                <a:latin typeface="Calibri"/>
                <a:cs typeface="Calibri"/>
              </a:rPr>
              <a:t>р</a:t>
            </a:r>
            <a:r>
              <a:rPr sz="900" spc="10" dirty="0" err="1" smtClean="0">
                <a:latin typeface="Calibri"/>
                <a:cs typeface="Calibri"/>
              </a:rPr>
              <a:t>а</a:t>
            </a:r>
            <a:r>
              <a:rPr sz="900" spc="15" dirty="0" err="1" smtClean="0">
                <a:latin typeface="Calibri"/>
                <a:cs typeface="Calibri"/>
              </a:rPr>
              <a:t>б</a:t>
            </a:r>
            <a:r>
              <a:rPr sz="900" dirty="0" err="1" smtClean="0">
                <a:latin typeface="Calibri"/>
                <a:cs typeface="Calibri"/>
              </a:rPr>
              <a:t>о</a:t>
            </a:r>
            <a:r>
              <a:rPr sz="900" spc="15" dirty="0" err="1" smtClean="0">
                <a:latin typeface="Calibri"/>
                <a:cs typeface="Calibri"/>
              </a:rPr>
              <a:t>тной</a:t>
            </a:r>
            <a:r>
              <a:rPr lang="ru-RU" sz="900" spc="15" dirty="0" smtClean="0">
                <a:latin typeface="Calibri"/>
                <a:cs typeface="Calibri"/>
              </a:rPr>
              <a:t> </a:t>
            </a:r>
            <a:r>
              <a:rPr sz="900" spc="25" dirty="0" smtClean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п</a:t>
            </a:r>
            <a:r>
              <a:rPr sz="900" spc="5" dirty="0">
                <a:latin typeface="Calibri"/>
                <a:cs typeface="Calibri"/>
              </a:rPr>
              <a:t>л</a:t>
            </a:r>
            <a:r>
              <a:rPr sz="900" spc="10" dirty="0">
                <a:latin typeface="Calibri"/>
                <a:cs typeface="Calibri"/>
              </a:rPr>
              <a:t>а</a:t>
            </a:r>
            <a:r>
              <a:rPr sz="900" spc="15" dirty="0">
                <a:latin typeface="Calibri"/>
                <a:cs typeface="Calibri"/>
              </a:rPr>
              <a:t>ты,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по</a:t>
            </a:r>
            <a:r>
              <a:rPr sz="900" spc="-10" dirty="0">
                <a:latin typeface="Calibri"/>
                <a:cs typeface="Calibri"/>
              </a:rPr>
              <a:t>к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з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-5" dirty="0">
                <a:latin typeface="Calibri"/>
                <a:cs typeface="Calibri"/>
              </a:rPr>
              <a:t>те</a:t>
            </a:r>
            <a:r>
              <a:rPr sz="900" spc="10" dirty="0">
                <a:latin typeface="Calibri"/>
                <a:cs typeface="Calibri"/>
              </a:rPr>
              <a:t>ли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7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со</a:t>
            </a:r>
            <a:r>
              <a:rPr sz="900" dirty="0">
                <a:latin typeface="Calibri"/>
                <a:cs typeface="Calibri"/>
              </a:rPr>
              <a:t>б</a:t>
            </a:r>
            <a:r>
              <a:rPr sz="900" spc="10" dirty="0">
                <a:latin typeface="Calibri"/>
                <a:cs typeface="Calibri"/>
              </a:rPr>
              <a:t>ир</a:t>
            </a:r>
            <a:r>
              <a:rPr sz="900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е</a:t>
            </a:r>
            <a:r>
              <a:rPr sz="900" spc="5" dirty="0">
                <a:latin typeface="Calibri"/>
                <a:cs typeface="Calibri"/>
              </a:rPr>
              <a:t>м</a:t>
            </a:r>
            <a:r>
              <a:rPr sz="900" spc="10" dirty="0">
                <a:latin typeface="Calibri"/>
                <a:cs typeface="Calibri"/>
              </a:rPr>
              <a:t>ос</a:t>
            </a:r>
            <a:r>
              <a:rPr sz="900" spc="5" dirty="0">
                <a:latin typeface="Calibri"/>
                <a:cs typeface="Calibri"/>
              </a:rPr>
              <a:t>т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7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dirty="0">
                <a:latin typeface="Calibri"/>
                <a:cs typeface="Calibri"/>
              </a:rPr>
              <a:t>л</a:t>
            </a:r>
            <a:r>
              <a:rPr sz="900" spc="10" dirty="0">
                <a:latin typeface="Calibri"/>
                <a:cs typeface="Calibri"/>
              </a:rPr>
              <a:t>о</a:t>
            </a:r>
            <a:r>
              <a:rPr sz="900" spc="-10" dirty="0">
                <a:latin typeface="Calibri"/>
                <a:cs typeface="Calibri"/>
              </a:rPr>
              <a:t>г</a:t>
            </a:r>
            <a:r>
              <a:rPr sz="900" spc="10" dirty="0">
                <a:latin typeface="Calibri"/>
                <a:cs typeface="Calibri"/>
              </a:rPr>
              <a:t>ов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7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0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д</a:t>
            </a:r>
            <a:r>
              <a:rPr sz="900" spc="-5" dirty="0">
                <a:latin typeface="Calibri"/>
                <a:cs typeface="Calibri"/>
              </a:rPr>
              <a:t>и</a:t>
            </a:r>
            <a:r>
              <a:rPr sz="900" spc="10" dirty="0">
                <a:latin typeface="Calibri"/>
                <a:cs typeface="Calibri"/>
              </a:rPr>
              <a:t>н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5" dirty="0">
                <a:latin typeface="Calibri"/>
                <a:cs typeface="Calibri"/>
              </a:rPr>
              <a:t>ми</a:t>
            </a:r>
            <a:r>
              <a:rPr sz="900" spc="-10" dirty="0">
                <a:latin typeface="Calibri"/>
                <a:cs typeface="Calibri"/>
              </a:rPr>
              <a:t>к</a:t>
            </a:r>
            <a:r>
              <a:rPr sz="900" spc="10" dirty="0">
                <a:latin typeface="Calibri"/>
                <a:cs typeface="Calibri"/>
              </a:rPr>
              <a:t>е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6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за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0" dirty="0">
                <a:latin typeface="Calibri"/>
                <a:cs typeface="Calibri"/>
              </a:rPr>
              <a:t> </a:t>
            </a:r>
            <a:r>
              <a:rPr sz="900" spc="10" dirty="0" err="1">
                <a:latin typeface="Calibri"/>
                <a:cs typeface="Calibri"/>
              </a:rPr>
              <a:t>п</a:t>
            </a:r>
            <a:r>
              <a:rPr sz="900" spc="-5" dirty="0" err="1">
                <a:latin typeface="Calibri"/>
                <a:cs typeface="Calibri"/>
              </a:rPr>
              <a:t>ре</a:t>
            </a:r>
            <a:r>
              <a:rPr sz="900" spc="5" dirty="0" err="1">
                <a:latin typeface="Calibri"/>
                <a:cs typeface="Calibri"/>
              </a:rPr>
              <a:t>д</a:t>
            </a:r>
            <a:r>
              <a:rPr sz="900" spc="10" dirty="0" err="1">
                <a:latin typeface="Calibri"/>
                <a:cs typeface="Calibri"/>
              </a:rPr>
              <a:t>шес</a:t>
            </a:r>
            <a:r>
              <a:rPr sz="900" spc="-5" dirty="0" err="1">
                <a:latin typeface="Calibri"/>
                <a:cs typeface="Calibri"/>
              </a:rPr>
              <a:t>т</a:t>
            </a:r>
            <a:r>
              <a:rPr sz="900" spc="10" dirty="0" err="1">
                <a:latin typeface="Calibri"/>
                <a:cs typeface="Calibri"/>
              </a:rPr>
              <a:t>вующие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75" dirty="0">
                <a:latin typeface="Calibri"/>
                <a:cs typeface="Calibri"/>
              </a:rPr>
              <a:t> </a:t>
            </a:r>
            <a:r>
              <a:rPr sz="900" spc="-10" dirty="0" err="1" smtClean="0">
                <a:latin typeface="Calibri"/>
                <a:cs typeface="Calibri"/>
              </a:rPr>
              <a:t>г</a:t>
            </a:r>
            <a:r>
              <a:rPr sz="900" spc="-20" dirty="0" err="1" smtClean="0">
                <a:latin typeface="Calibri"/>
                <a:cs typeface="Calibri"/>
              </a:rPr>
              <a:t>о</a:t>
            </a:r>
            <a:r>
              <a:rPr sz="900" spc="15" dirty="0" err="1" smtClean="0">
                <a:latin typeface="Calibri"/>
                <a:cs typeface="Calibri"/>
              </a:rPr>
              <a:t>д</a:t>
            </a:r>
            <a:r>
              <a:rPr sz="900" spc="20" dirty="0" err="1" smtClean="0">
                <a:latin typeface="Calibri"/>
                <a:cs typeface="Calibri"/>
              </a:rPr>
              <a:t>ы</a:t>
            </a:r>
            <a:r>
              <a:rPr lang="ru-RU" sz="900" spc="20" dirty="0" smtClean="0">
                <a:latin typeface="Calibri"/>
                <a:cs typeface="Calibri"/>
              </a:rPr>
              <a:t>, ряд других параметров, влияющих на изменение налогооблагаемой базы</a:t>
            </a:r>
            <a:r>
              <a:rPr sz="900" dirty="0" smtClean="0">
                <a:latin typeface="Calibri"/>
                <a:cs typeface="Calibri"/>
              </a:rPr>
              <a:t> </a:t>
            </a:r>
            <a:r>
              <a:rPr sz="900" spc="-80" dirty="0" smtClean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П</a:t>
            </a:r>
            <a:r>
              <a:rPr sz="900" spc="10" dirty="0">
                <a:latin typeface="Calibri"/>
                <a:cs typeface="Calibri"/>
              </a:rPr>
              <a:t>ри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5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п</a:t>
            </a:r>
            <a:r>
              <a:rPr sz="900" spc="10" dirty="0">
                <a:latin typeface="Calibri"/>
                <a:cs typeface="Calibri"/>
              </a:rPr>
              <a:t>рог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0" dirty="0">
                <a:latin typeface="Calibri"/>
                <a:cs typeface="Calibri"/>
              </a:rPr>
              <a:t>озе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пос</a:t>
            </a:r>
            <a:r>
              <a:rPr sz="900" spc="5" dirty="0">
                <a:latin typeface="Calibri"/>
                <a:cs typeface="Calibri"/>
              </a:rPr>
              <a:t>ту</a:t>
            </a:r>
            <a:r>
              <a:rPr sz="900" spc="10" dirty="0">
                <a:latin typeface="Calibri"/>
                <a:cs typeface="Calibri"/>
              </a:rPr>
              <a:t>пле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0" dirty="0">
                <a:latin typeface="Calibri"/>
                <a:cs typeface="Calibri"/>
              </a:rPr>
              <a:t>ий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по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dirty="0">
                <a:latin typeface="Calibri"/>
                <a:cs typeface="Calibri"/>
              </a:rPr>
              <a:t>л</a:t>
            </a:r>
            <a:r>
              <a:rPr sz="900" spc="10" dirty="0">
                <a:latin typeface="Calibri"/>
                <a:cs typeface="Calibri"/>
              </a:rPr>
              <a:t>огу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7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на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0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д</a:t>
            </a:r>
            <a:r>
              <a:rPr sz="900" spc="-20" dirty="0">
                <a:latin typeface="Calibri"/>
                <a:cs typeface="Calibri"/>
              </a:rPr>
              <a:t>о</a:t>
            </a:r>
            <a:r>
              <a:rPr sz="900" dirty="0">
                <a:latin typeface="Calibri"/>
                <a:cs typeface="Calibri"/>
              </a:rPr>
              <a:t>х</a:t>
            </a:r>
            <a:r>
              <a:rPr sz="900" spc="-30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ды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физ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15" dirty="0">
                <a:latin typeface="Calibri"/>
                <a:cs typeface="Calibri"/>
              </a:rPr>
              <a:t>ческ</a:t>
            </a:r>
            <a:r>
              <a:rPr sz="900" dirty="0">
                <a:latin typeface="Calibri"/>
                <a:cs typeface="Calibri"/>
              </a:rPr>
              <a:t>и</a:t>
            </a:r>
            <a:r>
              <a:rPr sz="900" spc="15" dirty="0">
                <a:latin typeface="Calibri"/>
                <a:cs typeface="Calibri"/>
              </a:rPr>
              <a:t>х</a:t>
            </a:r>
            <a:r>
              <a:rPr sz="900" spc="90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л</a:t>
            </a:r>
            <a:r>
              <a:rPr sz="900" spc="15" dirty="0">
                <a:latin typeface="Calibri"/>
                <a:cs typeface="Calibri"/>
              </a:rPr>
              <a:t>иц</a:t>
            </a:r>
            <a:r>
              <a:rPr sz="900" spc="7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у</a:t>
            </a:r>
            <a:r>
              <a:rPr sz="900" spc="15" dirty="0">
                <a:latin typeface="Calibri"/>
                <a:cs typeface="Calibri"/>
              </a:rPr>
              <a:t>ч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20" dirty="0">
                <a:latin typeface="Calibri"/>
                <a:cs typeface="Calibri"/>
              </a:rPr>
              <a:t>ены</a:t>
            </a:r>
            <a:r>
              <a:rPr sz="900" spc="75" dirty="0">
                <a:latin typeface="Calibri"/>
                <a:cs typeface="Calibri"/>
              </a:rPr>
              <a:t> </a:t>
            </a:r>
            <a:r>
              <a:rPr sz="900" spc="15" dirty="0" err="1">
                <a:latin typeface="Calibri"/>
                <a:cs typeface="Calibri"/>
              </a:rPr>
              <a:t>изме</a:t>
            </a:r>
            <a:r>
              <a:rPr sz="900" spc="5" dirty="0" err="1">
                <a:latin typeface="Calibri"/>
                <a:cs typeface="Calibri"/>
              </a:rPr>
              <a:t>н</a:t>
            </a:r>
            <a:r>
              <a:rPr sz="900" spc="15" dirty="0" err="1">
                <a:latin typeface="Calibri"/>
                <a:cs typeface="Calibri"/>
              </a:rPr>
              <a:t>ен</a:t>
            </a:r>
            <a:r>
              <a:rPr sz="900" dirty="0" err="1">
                <a:latin typeface="Calibri"/>
                <a:cs typeface="Calibri"/>
              </a:rPr>
              <a:t>и</a:t>
            </a:r>
            <a:r>
              <a:rPr sz="900" spc="15" dirty="0" err="1">
                <a:latin typeface="Calibri"/>
                <a:cs typeface="Calibri"/>
              </a:rPr>
              <a:t>я</a:t>
            </a:r>
            <a:r>
              <a:rPr sz="900" spc="85" dirty="0">
                <a:latin typeface="Calibri"/>
                <a:cs typeface="Calibri"/>
              </a:rPr>
              <a:t> </a:t>
            </a:r>
            <a:r>
              <a:rPr lang="ru-RU" sz="900" spc="85" smtClean="0">
                <a:latin typeface="Calibri"/>
                <a:cs typeface="Calibri"/>
              </a:rPr>
              <a:t>норматива</a:t>
            </a:r>
            <a:r>
              <a:rPr sz="900" spc="80" smtClean="0">
                <a:latin typeface="Calibri"/>
                <a:cs typeface="Calibri"/>
              </a:rPr>
              <a:t> </a:t>
            </a:r>
            <a:r>
              <a:rPr lang="ru-RU" sz="900" spc="80" dirty="0" smtClean="0">
                <a:latin typeface="Calibri"/>
                <a:cs typeface="Calibri"/>
              </a:rPr>
              <a:t>отчислений от налога.</a:t>
            </a:r>
            <a:endParaRPr sz="950" dirty="0">
              <a:latin typeface="Times New Roman"/>
              <a:cs typeface="Times New Roman"/>
            </a:endParaRPr>
          </a:p>
          <a:p>
            <a:pPr marL="12700" marR="5080" indent="358140" algn="just">
              <a:lnSpc>
                <a:spcPct val="103800"/>
              </a:lnSpc>
            </a:pPr>
            <a:r>
              <a:rPr sz="900" spc="10" dirty="0">
                <a:latin typeface="Calibri"/>
                <a:cs typeface="Calibri"/>
              </a:rPr>
              <a:t>С    </a:t>
            </a:r>
            <a:r>
              <a:rPr sz="900" spc="5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1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5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ян</a:t>
            </a:r>
            <a:r>
              <a:rPr sz="900" spc="5" dirty="0">
                <a:latin typeface="Calibri"/>
                <a:cs typeface="Calibri"/>
              </a:rPr>
              <a:t>ва</a:t>
            </a:r>
            <a:r>
              <a:rPr sz="900" spc="10" dirty="0">
                <a:latin typeface="Calibri"/>
                <a:cs typeface="Calibri"/>
              </a:rPr>
              <a:t>ря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4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20</a:t>
            </a:r>
            <a:r>
              <a:rPr sz="900" dirty="0">
                <a:latin typeface="Calibri"/>
                <a:cs typeface="Calibri"/>
              </a:rPr>
              <a:t>1</a:t>
            </a:r>
            <a:r>
              <a:rPr sz="900" spc="10" dirty="0">
                <a:latin typeface="Calibri"/>
                <a:cs typeface="Calibri"/>
              </a:rPr>
              <a:t>4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55" dirty="0">
                <a:latin typeface="Calibri"/>
                <a:cs typeface="Calibri"/>
              </a:rPr>
              <a:t> </a:t>
            </a:r>
            <a:r>
              <a:rPr sz="900" spc="-10" dirty="0">
                <a:latin typeface="Calibri"/>
                <a:cs typeface="Calibri"/>
              </a:rPr>
              <a:t>г</a:t>
            </a:r>
            <a:r>
              <a:rPr sz="900" spc="-20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да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35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у</a:t>
            </a:r>
            <a:r>
              <a:rPr sz="900" spc="10" dirty="0">
                <a:latin typeface="Calibri"/>
                <a:cs typeface="Calibri"/>
              </a:rPr>
              <a:t>ст</a:t>
            </a:r>
            <a:r>
              <a:rPr sz="900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но</a:t>
            </a:r>
            <a:r>
              <a:rPr sz="900" spc="-10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лены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5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диффе</a:t>
            </a:r>
            <a:r>
              <a:rPr sz="900" dirty="0">
                <a:latin typeface="Calibri"/>
                <a:cs typeface="Calibri"/>
              </a:rPr>
              <a:t>р</a:t>
            </a:r>
            <a:r>
              <a:rPr sz="900" spc="10" dirty="0">
                <a:latin typeface="Calibri"/>
                <a:cs typeface="Calibri"/>
              </a:rPr>
              <a:t>ен</a:t>
            </a:r>
            <a:r>
              <a:rPr sz="900" spc="-5" dirty="0">
                <a:latin typeface="Calibri"/>
                <a:cs typeface="Calibri"/>
              </a:rPr>
              <a:t>ц</a:t>
            </a:r>
            <a:r>
              <a:rPr sz="900" spc="10" dirty="0">
                <a:latin typeface="Calibri"/>
                <a:cs typeface="Calibri"/>
              </a:rPr>
              <a:t>ир</a:t>
            </a:r>
            <a:r>
              <a:rPr sz="900" spc="5" dirty="0">
                <a:latin typeface="Calibri"/>
                <a:cs typeface="Calibri"/>
              </a:rPr>
              <a:t>ова</a:t>
            </a:r>
            <a:r>
              <a:rPr sz="900" spc="15" dirty="0">
                <a:latin typeface="Calibri"/>
                <a:cs typeface="Calibri"/>
              </a:rPr>
              <a:t>нные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60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0" dirty="0">
                <a:latin typeface="Calibri"/>
                <a:cs typeface="Calibri"/>
              </a:rPr>
              <a:t>орма</a:t>
            </a:r>
            <a:r>
              <a:rPr sz="900" spc="5" dirty="0">
                <a:latin typeface="Calibri"/>
                <a:cs typeface="Calibri"/>
              </a:rPr>
              <a:t>т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ы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50" dirty="0">
                <a:latin typeface="Calibri"/>
                <a:cs typeface="Calibri"/>
              </a:rPr>
              <a:t> </a:t>
            </a:r>
            <a:r>
              <a:rPr sz="900" spc="-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тчисл</a:t>
            </a:r>
            <a:r>
              <a:rPr sz="900" spc="-5" dirty="0">
                <a:latin typeface="Calibri"/>
                <a:cs typeface="Calibri"/>
              </a:rPr>
              <a:t>е</a:t>
            </a:r>
            <a:r>
              <a:rPr sz="900" spc="10" dirty="0">
                <a:latin typeface="Calibri"/>
                <a:cs typeface="Calibri"/>
              </a:rPr>
              <a:t>ний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50" dirty="0">
                <a:latin typeface="Calibri"/>
                <a:cs typeface="Calibri"/>
              </a:rPr>
              <a:t> </a:t>
            </a:r>
            <a:r>
              <a:rPr sz="900" spc="-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т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45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к</a:t>
            </a:r>
            <a:r>
              <a:rPr sz="900" dirty="0">
                <a:latin typeface="Calibri"/>
                <a:cs typeface="Calibri"/>
              </a:rPr>
              <a:t>ц</a:t>
            </a:r>
            <a:r>
              <a:rPr sz="900" spc="10" dirty="0">
                <a:latin typeface="Calibri"/>
                <a:cs typeface="Calibri"/>
              </a:rPr>
              <a:t>из</a:t>
            </a:r>
            <a:r>
              <a:rPr sz="900" spc="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4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на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не</a:t>
            </a:r>
            <a:r>
              <a:rPr sz="900" spc="10" dirty="0">
                <a:latin typeface="Calibri"/>
                <a:cs typeface="Calibri"/>
              </a:rPr>
              <a:t>ф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15" dirty="0">
                <a:latin typeface="Calibri"/>
                <a:cs typeface="Calibri"/>
              </a:rPr>
              <a:t>е</a:t>
            </a:r>
            <a:r>
              <a:rPr sz="900" spc="5" dirty="0">
                <a:latin typeface="Calibri"/>
                <a:cs typeface="Calibri"/>
              </a:rPr>
              <a:t>п</a:t>
            </a:r>
            <a:r>
              <a:rPr sz="900" spc="15" dirty="0">
                <a:latin typeface="Calibri"/>
                <a:cs typeface="Calibri"/>
              </a:rPr>
              <a:t>р</a:t>
            </a:r>
            <a:r>
              <a:rPr sz="900" spc="-10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ду</a:t>
            </a:r>
            <a:r>
              <a:rPr sz="900" spc="15" dirty="0">
                <a:latin typeface="Calibri"/>
                <a:cs typeface="Calibri"/>
              </a:rPr>
              <a:t>к</a:t>
            </a:r>
            <a:r>
              <a:rPr sz="900" spc="5" dirty="0">
                <a:latin typeface="Calibri"/>
                <a:cs typeface="Calibri"/>
              </a:rPr>
              <a:t>т</a:t>
            </a:r>
            <a:r>
              <a:rPr sz="900" spc="15" dirty="0">
                <a:latin typeface="Calibri"/>
                <a:cs typeface="Calibri"/>
              </a:rPr>
              <a:t>ы,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про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15" dirty="0">
                <a:latin typeface="Calibri"/>
                <a:cs typeface="Calibri"/>
              </a:rPr>
              <a:t>з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spc="-15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ди</a:t>
            </a:r>
            <a:r>
              <a:rPr sz="900" spc="5" dirty="0">
                <a:latin typeface="Calibri"/>
                <a:cs typeface="Calibri"/>
              </a:rPr>
              <a:t>м</a:t>
            </a:r>
            <a:r>
              <a:rPr sz="900" spc="20" dirty="0">
                <a:latin typeface="Calibri"/>
                <a:cs typeface="Calibri"/>
              </a:rPr>
              <a:t>ые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на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15" dirty="0">
                <a:latin typeface="Calibri"/>
                <a:cs typeface="Calibri"/>
              </a:rPr>
              <a:t>ерри</a:t>
            </a:r>
            <a:r>
              <a:rPr sz="900" spc="-10" dirty="0">
                <a:latin typeface="Calibri"/>
                <a:cs typeface="Calibri"/>
              </a:rPr>
              <a:t>т</a:t>
            </a:r>
            <a:r>
              <a:rPr sz="900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рии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-5" dirty="0">
                <a:latin typeface="Calibri"/>
                <a:cs typeface="Calibri"/>
              </a:rPr>
              <a:t>Р</a:t>
            </a:r>
            <a:r>
              <a:rPr sz="900" spc="15" dirty="0">
                <a:latin typeface="Calibri"/>
                <a:cs typeface="Calibri"/>
              </a:rPr>
              <a:t>осс</a:t>
            </a:r>
            <a:r>
              <a:rPr sz="900" spc="-5" dirty="0">
                <a:latin typeface="Calibri"/>
                <a:cs typeface="Calibri"/>
              </a:rPr>
              <a:t>и</a:t>
            </a:r>
            <a:r>
              <a:rPr sz="900" spc="15" dirty="0">
                <a:latin typeface="Calibri"/>
                <a:cs typeface="Calibri"/>
              </a:rPr>
              <a:t>йс</a:t>
            </a:r>
            <a:r>
              <a:rPr sz="900" spc="-5" dirty="0">
                <a:latin typeface="Calibri"/>
                <a:cs typeface="Calibri"/>
              </a:rPr>
              <a:t>к</a:t>
            </a:r>
            <a:r>
              <a:rPr sz="900" spc="15" dirty="0">
                <a:latin typeface="Calibri"/>
                <a:cs typeface="Calibri"/>
              </a:rPr>
              <a:t>ой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20" dirty="0">
                <a:latin typeface="Calibri"/>
                <a:cs typeface="Calibri"/>
              </a:rPr>
              <a:t>Ф</a:t>
            </a:r>
            <a:r>
              <a:rPr sz="900" dirty="0">
                <a:latin typeface="Calibri"/>
                <a:cs typeface="Calibri"/>
              </a:rPr>
              <a:t>е</a:t>
            </a:r>
            <a:r>
              <a:rPr sz="900" spc="10" dirty="0">
                <a:latin typeface="Calibri"/>
                <a:cs typeface="Calibri"/>
              </a:rPr>
              <a:t>д</a:t>
            </a:r>
            <a:r>
              <a:rPr sz="900" dirty="0">
                <a:latin typeface="Calibri"/>
                <a:cs typeface="Calibri"/>
              </a:rPr>
              <a:t>е</a:t>
            </a:r>
            <a:r>
              <a:rPr sz="900" spc="15" dirty="0">
                <a:latin typeface="Calibri"/>
                <a:cs typeface="Calibri"/>
              </a:rPr>
              <a:t>р</a:t>
            </a:r>
            <a:r>
              <a:rPr sz="900" spc="10" dirty="0">
                <a:latin typeface="Calibri"/>
                <a:cs typeface="Calibri"/>
              </a:rPr>
              <a:t>ац</a:t>
            </a:r>
            <a:r>
              <a:rPr sz="900" spc="15" dirty="0">
                <a:latin typeface="Calibri"/>
                <a:cs typeface="Calibri"/>
              </a:rPr>
              <a:t>и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5" dirty="0">
                <a:latin typeface="Calibri"/>
                <a:cs typeface="Calibri"/>
              </a:rPr>
              <a:t>,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в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б</a:t>
            </a:r>
            <a:r>
              <a:rPr sz="900" spc="-5" dirty="0">
                <a:latin typeface="Calibri"/>
                <a:cs typeface="Calibri"/>
              </a:rPr>
              <a:t>ю</a:t>
            </a:r>
            <a:r>
              <a:rPr sz="900" spc="20" dirty="0">
                <a:latin typeface="Calibri"/>
                <a:cs typeface="Calibri"/>
              </a:rPr>
              <a:t>д</a:t>
            </a:r>
            <a:r>
              <a:rPr sz="900" spc="-5" dirty="0">
                <a:latin typeface="Calibri"/>
                <a:cs typeface="Calibri"/>
              </a:rPr>
              <a:t>ж</a:t>
            </a:r>
            <a:r>
              <a:rPr sz="900" spc="15" dirty="0">
                <a:latin typeface="Calibri"/>
                <a:cs typeface="Calibri"/>
              </a:rPr>
              <a:t>ет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20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р</a:t>
            </a:r>
            <a:r>
              <a:rPr sz="900" spc="10" dirty="0">
                <a:latin typeface="Calibri"/>
                <a:cs typeface="Calibri"/>
              </a:rPr>
              <a:t>а</a:t>
            </a:r>
            <a:r>
              <a:rPr sz="900" spc="15" dirty="0">
                <a:latin typeface="Calibri"/>
                <a:cs typeface="Calibri"/>
              </a:rPr>
              <a:t>й</a:t>
            </a:r>
            <a:r>
              <a:rPr sz="900" spc="10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н</a:t>
            </a:r>
            <a:r>
              <a:rPr sz="900" spc="10" dirty="0">
                <a:latin typeface="Calibri"/>
                <a:cs typeface="Calibri"/>
              </a:rPr>
              <a:t>а</a:t>
            </a:r>
            <a:r>
              <a:rPr sz="900" spc="5" dirty="0">
                <a:latin typeface="Calibri"/>
                <a:cs typeface="Calibri"/>
              </a:rPr>
              <a:t>.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5" dirty="0">
                <a:latin typeface="Calibri"/>
                <a:cs typeface="Calibri"/>
              </a:rPr>
              <a:t> </a:t>
            </a:r>
            <a:r>
              <a:rPr sz="900" spc="20" dirty="0">
                <a:latin typeface="Calibri"/>
                <a:cs typeface="Calibri"/>
              </a:rPr>
              <a:t>Д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20" dirty="0">
                <a:latin typeface="Calibri"/>
                <a:cs typeface="Calibri"/>
              </a:rPr>
              <a:t>нный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ид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0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д</a:t>
            </a:r>
            <a:r>
              <a:rPr sz="900" spc="-15" dirty="0">
                <a:latin typeface="Calibri"/>
                <a:cs typeface="Calibri"/>
              </a:rPr>
              <a:t>о</a:t>
            </a:r>
            <a:r>
              <a:rPr sz="900" spc="5" dirty="0">
                <a:latin typeface="Calibri"/>
                <a:cs typeface="Calibri"/>
              </a:rPr>
              <a:t>х</a:t>
            </a:r>
            <a:r>
              <a:rPr sz="900" spc="-25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да</a:t>
            </a:r>
            <a:r>
              <a:rPr sz="900" spc="10" dirty="0">
                <a:latin typeface="Calibri"/>
                <a:cs typeface="Calibri"/>
              </a:rPr>
              <a:t> я</a:t>
            </a:r>
            <a:r>
              <a:rPr sz="900" spc="-5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ляе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15" dirty="0">
                <a:latin typeface="Calibri"/>
                <a:cs typeface="Calibri"/>
              </a:rPr>
              <a:t>ся</a:t>
            </a:r>
            <a:r>
              <a:rPr sz="900" spc="8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15" dirty="0">
                <a:latin typeface="Calibri"/>
                <a:cs typeface="Calibri"/>
              </a:rPr>
              <a:t>с</a:t>
            </a:r>
            <a:r>
              <a:rPr sz="900" spc="-10" dirty="0">
                <a:latin typeface="Calibri"/>
                <a:cs typeface="Calibri"/>
              </a:rPr>
              <a:t>т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dirty="0">
                <a:latin typeface="Calibri"/>
                <a:cs typeface="Calibri"/>
              </a:rPr>
              <a:t>ч</a:t>
            </a:r>
            <a:r>
              <a:rPr sz="900" spc="15" dirty="0">
                <a:latin typeface="Calibri"/>
                <a:cs typeface="Calibri"/>
              </a:rPr>
              <a:t>ни</a:t>
            </a:r>
            <a:r>
              <a:rPr sz="900" spc="-5" dirty="0">
                <a:latin typeface="Calibri"/>
                <a:cs typeface="Calibri"/>
              </a:rPr>
              <a:t>к</a:t>
            </a:r>
            <a:r>
              <a:rPr sz="900" spc="20" dirty="0">
                <a:latin typeface="Calibri"/>
                <a:cs typeface="Calibri"/>
              </a:rPr>
              <a:t>ом</a:t>
            </a:r>
            <a:r>
              <a:rPr sz="900" spc="85" dirty="0">
                <a:latin typeface="Calibri"/>
                <a:cs typeface="Calibri"/>
              </a:rPr>
              <a:t> </a:t>
            </a:r>
            <a:r>
              <a:rPr sz="900" spc="20" dirty="0">
                <a:latin typeface="Calibri"/>
                <a:cs typeface="Calibri"/>
              </a:rPr>
              <a:t>фор</a:t>
            </a:r>
            <a:r>
              <a:rPr sz="900" spc="5" dirty="0">
                <a:latin typeface="Calibri"/>
                <a:cs typeface="Calibri"/>
              </a:rPr>
              <a:t>м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dirty="0">
                <a:latin typeface="Calibri"/>
                <a:cs typeface="Calibri"/>
              </a:rPr>
              <a:t>р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5" dirty="0">
                <a:latin typeface="Calibri"/>
                <a:cs typeface="Calibri"/>
              </a:rPr>
              <a:t>ва</a:t>
            </a:r>
            <a:r>
              <a:rPr sz="900" spc="15" dirty="0">
                <a:latin typeface="Calibri"/>
                <a:cs typeface="Calibri"/>
              </a:rPr>
              <a:t>ния</a:t>
            </a:r>
            <a:r>
              <a:rPr sz="900" spc="90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д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р</a:t>
            </a:r>
            <a:r>
              <a:rPr sz="900" spc="-15" dirty="0">
                <a:latin typeface="Calibri"/>
                <a:cs typeface="Calibri"/>
              </a:rPr>
              <a:t>о</a:t>
            </a:r>
            <a:r>
              <a:rPr sz="900" spc="20" dirty="0">
                <a:latin typeface="Calibri"/>
                <a:cs typeface="Calibri"/>
              </a:rPr>
              <a:t>ж</a:t>
            </a:r>
            <a:r>
              <a:rPr sz="900" spc="5" dirty="0">
                <a:latin typeface="Calibri"/>
                <a:cs typeface="Calibri"/>
              </a:rPr>
              <a:t>н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-5" dirty="0">
                <a:latin typeface="Calibri"/>
                <a:cs typeface="Calibri"/>
              </a:rPr>
              <a:t>г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80" dirty="0">
                <a:latin typeface="Calibri"/>
                <a:cs typeface="Calibri"/>
              </a:rPr>
              <a:t> </a:t>
            </a:r>
            <a:r>
              <a:rPr sz="900" spc="20" dirty="0">
                <a:latin typeface="Calibri"/>
                <a:cs typeface="Calibri"/>
              </a:rPr>
              <a:t>фо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5" dirty="0">
                <a:latin typeface="Calibri"/>
                <a:cs typeface="Calibri"/>
              </a:rPr>
              <a:t>да</a:t>
            </a:r>
            <a:r>
              <a:rPr sz="900" spc="90" dirty="0">
                <a:latin typeface="Calibri"/>
                <a:cs typeface="Calibri"/>
              </a:rPr>
              <a:t> </a:t>
            </a:r>
            <a:r>
              <a:rPr sz="900" spc="20" dirty="0">
                <a:latin typeface="Calibri"/>
                <a:cs typeface="Calibri"/>
              </a:rPr>
              <a:t>м</a:t>
            </a:r>
            <a:r>
              <a:rPr sz="900" spc="10" dirty="0">
                <a:latin typeface="Calibri"/>
                <a:cs typeface="Calibri"/>
              </a:rPr>
              <a:t>у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0" dirty="0">
                <a:latin typeface="Calibri"/>
                <a:cs typeface="Calibri"/>
              </a:rPr>
              <a:t>ици</a:t>
            </a:r>
            <a:r>
              <a:rPr sz="900" spc="15" dirty="0">
                <a:latin typeface="Calibri"/>
                <a:cs typeface="Calibri"/>
              </a:rPr>
              <a:t>п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dirty="0">
                <a:latin typeface="Calibri"/>
                <a:cs typeface="Calibri"/>
              </a:rPr>
              <a:t>л</a:t>
            </a:r>
            <a:r>
              <a:rPr sz="900" spc="15" dirty="0">
                <a:latin typeface="Calibri"/>
                <a:cs typeface="Calibri"/>
              </a:rPr>
              <a:t>ь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-5" dirty="0">
                <a:latin typeface="Calibri"/>
                <a:cs typeface="Calibri"/>
              </a:rPr>
              <a:t>г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8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обр</a:t>
            </a:r>
            <a:r>
              <a:rPr sz="900" spc="10" dirty="0">
                <a:latin typeface="Calibri"/>
                <a:cs typeface="Calibri"/>
              </a:rPr>
              <a:t>а</a:t>
            </a:r>
            <a:r>
              <a:rPr sz="900" spc="15" dirty="0">
                <a:latin typeface="Calibri"/>
                <a:cs typeface="Calibri"/>
              </a:rPr>
              <a:t>з</a:t>
            </a:r>
            <a:r>
              <a:rPr sz="900" spc="10" dirty="0">
                <a:latin typeface="Calibri"/>
                <a:cs typeface="Calibri"/>
              </a:rPr>
              <a:t>о</a:t>
            </a:r>
            <a:r>
              <a:rPr sz="900" spc="5" dirty="0">
                <a:latin typeface="Calibri"/>
                <a:cs typeface="Calibri"/>
              </a:rPr>
              <a:t>ва</a:t>
            </a:r>
            <a:r>
              <a:rPr sz="900" spc="15" dirty="0">
                <a:latin typeface="Calibri"/>
                <a:cs typeface="Calibri"/>
              </a:rPr>
              <a:t>ния</a:t>
            </a:r>
            <a:r>
              <a:rPr sz="900" spc="8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Щ</a:t>
            </a:r>
            <a:r>
              <a:rPr sz="900" dirty="0">
                <a:latin typeface="Calibri"/>
                <a:cs typeface="Calibri"/>
              </a:rPr>
              <a:t>е</a:t>
            </a:r>
            <a:r>
              <a:rPr sz="900" spc="15" dirty="0">
                <a:latin typeface="Calibri"/>
                <a:cs typeface="Calibri"/>
              </a:rPr>
              <a:t>рб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5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с</a:t>
            </a:r>
            <a:r>
              <a:rPr sz="900" spc="10" dirty="0">
                <a:latin typeface="Calibri"/>
                <a:cs typeface="Calibri"/>
              </a:rPr>
              <a:t>ки</a:t>
            </a:r>
            <a:r>
              <a:rPr sz="900" spc="15" dirty="0">
                <a:latin typeface="Calibri"/>
                <a:cs typeface="Calibri"/>
              </a:rPr>
              <a:t>й</a:t>
            </a:r>
            <a:r>
              <a:rPr sz="900" spc="9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р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й</a:t>
            </a:r>
            <a:r>
              <a:rPr sz="900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н,</a:t>
            </a:r>
            <a:r>
              <a:rPr sz="900" spc="9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20" dirty="0">
                <a:latin typeface="Calibri"/>
                <a:cs typeface="Calibri"/>
              </a:rPr>
              <a:t>м</a:t>
            </a:r>
            <a:r>
              <a:rPr sz="900" spc="5" dirty="0">
                <a:latin typeface="Calibri"/>
                <a:cs typeface="Calibri"/>
              </a:rPr>
              <a:t>е</a:t>
            </a:r>
            <a:r>
              <a:rPr sz="900" spc="15" dirty="0">
                <a:latin typeface="Calibri"/>
                <a:cs typeface="Calibri"/>
              </a:rPr>
              <a:t>ет</a:t>
            </a:r>
            <a:r>
              <a:rPr sz="900" spc="90" dirty="0">
                <a:latin typeface="Calibri"/>
                <a:cs typeface="Calibri"/>
              </a:rPr>
              <a:t> </a:t>
            </a:r>
            <a:r>
              <a:rPr sz="900" spc="-15" dirty="0">
                <a:latin typeface="Calibri"/>
                <a:cs typeface="Calibri"/>
              </a:rPr>
              <a:t>ц</a:t>
            </a:r>
            <a:r>
              <a:rPr sz="900" spc="-10" dirty="0">
                <a:latin typeface="Calibri"/>
                <a:cs typeface="Calibri"/>
              </a:rPr>
              <a:t>е</a:t>
            </a:r>
            <a:r>
              <a:rPr sz="900" dirty="0">
                <a:latin typeface="Calibri"/>
                <a:cs typeface="Calibri"/>
              </a:rPr>
              <a:t>л</a:t>
            </a:r>
            <a:r>
              <a:rPr sz="900" spc="15" dirty="0">
                <a:latin typeface="Calibri"/>
                <a:cs typeface="Calibri"/>
              </a:rPr>
              <a:t>е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ое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зн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чение</a:t>
            </a:r>
            <a:r>
              <a:rPr sz="900" spc="-2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и исп</a:t>
            </a:r>
            <a:r>
              <a:rPr sz="900" spc="-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л</a:t>
            </a:r>
            <a:r>
              <a:rPr sz="900" spc="15" dirty="0">
                <a:latin typeface="Calibri"/>
                <a:cs typeface="Calibri"/>
              </a:rPr>
              <a:t>ь</a:t>
            </a:r>
            <a:r>
              <a:rPr sz="900" spc="10" dirty="0">
                <a:latin typeface="Calibri"/>
                <a:cs typeface="Calibri"/>
              </a:rPr>
              <a:t>з</a:t>
            </a:r>
            <a:r>
              <a:rPr sz="900" spc="-10" dirty="0">
                <a:latin typeface="Calibri"/>
                <a:cs typeface="Calibri"/>
              </a:rPr>
              <a:t>у</a:t>
            </a:r>
            <a:r>
              <a:rPr sz="900" spc="10" dirty="0">
                <a:latin typeface="Calibri"/>
                <a:cs typeface="Calibri"/>
              </a:rPr>
              <a:t>е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10" dirty="0">
                <a:latin typeface="Calibri"/>
                <a:cs typeface="Calibri"/>
              </a:rPr>
              <a:t>ся</a:t>
            </a:r>
            <a:r>
              <a:rPr sz="900" spc="-2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со</a:t>
            </a:r>
            <a:r>
              <a:rPr sz="900" spc="-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т</a:t>
            </a:r>
            <a:r>
              <a:rPr sz="900" dirty="0">
                <a:latin typeface="Calibri"/>
                <a:cs typeface="Calibri"/>
              </a:rPr>
              <a:t>в</a:t>
            </a:r>
            <a:r>
              <a:rPr sz="900" spc="10" dirty="0">
                <a:latin typeface="Calibri"/>
                <a:cs typeface="Calibri"/>
              </a:rPr>
              <a:t>е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10" dirty="0">
                <a:latin typeface="Calibri"/>
                <a:cs typeface="Calibri"/>
              </a:rPr>
              <a:t>ст</a:t>
            </a:r>
            <a:r>
              <a:rPr sz="900" dirty="0">
                <a:latin typeface="Calibri"/>
                <a:cs typeface="Calibri"/>
              </a:rPr>
              <a:t>в</a:t>
            </a:r>
            <a:r>
              <a:rPr sz="900" spc="10" dirty="0">
                <a:latin typeface="Calibri"/>
                <a:cs typeface="Calibri"/>
              </a:rPr>
              <a:t>ии</a:t>
            </a:r>
            <a:r>
              <a:rPr sz="900" spc="1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с </a:t>
            </a:r>
            <a:r>
              <a:rPr sz="900" spc="5" dirty="0">
                <a:latin typeface="Calibri"/>
                <a:cs typeface="Calibri"/>
              </a:rPr>
              <a:t>у</a:t>
            </a:r>
            <a:r>
              <a:rPr sz="900" spc="10" dirty="0">
                <a:latin typeface="Calibri"/>
                <a:cs typeface="Calibri"/>
              </a:rPr>
              <a:t>ст</a:t>
            </a:r>
            <a:r>
              <a:rPr sz="900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но</a:t>
            </a:r>
            <a:r>
              <a:rPr sz="900" spc="-10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ленным</a:t>
            </a:r>
            <a:r>
              <a:rPr sz="900" spc="2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поряд</a:t>
            </a:r>
            <a:r>
              <a:rPr sz="900" spc="-5" dirty="0">
                <a:latin typeface="Calibri"/>
                <a:cs typeface="Calibri"/>
              </a:rPr>
              <a:t>к</a:t>
            </a:r>
            <a:r>
              <a:rPr sz="900" spc="15" dirty="0">
                <a:latin typeface="Calibri"/>
                <a:cs typeface="Calibri"/>
              </a:rPr>
              <a:t>ом</a:t>
            </a:r>
            <a:r>
              <a:rPr sz="900" spc="-1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на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обес</a:t>
            </a:r>
            <a:r>
              <a:rPr sz="900" spc="15" dirty="0">
                <a:latin typeface="Calibri"/>
                <a:cs typeface="Calibri"/>
              </a:rPr>
              <a:t>п</a:t>
            </a:r>
            <a:r>
              <a:rPr sz="900" spc="10" dirty="0">
                <a:latin typeface="Calibri"/>
                <a:cs typeface="Calibri"/>
              </a:rPr>
              <a:t>е</a:t>
            </a:r>
            <a:r>
              <a:rPr sz="900" spc="15" dirty="0">
                <a:latin typeface="Calibri"/>
                <a:cs typeface="Calibri"/>
              </a:rPr>
              <a:t>ч</a:t>
            </a:r>
            <a:r>
              <a:rPr sz="900" spc="10" dirty="0">
                <a:latin typeface="Calibri"/>
                <a:cs typeface="Calibri"/>
              </a:rPr>
              <a:t>ение</a:t>
            </a:r>
            <a:r>
              <a:rPr sz="900" spc="-45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д</a:t>
            </a:r>
            <a:r>
              <a:rPr sz="900" spc="10" dirty="0">
                <a:latin typeface="Calibri"/>
                <a:cs typeface="Calibri"/>
              </a:rPr>
              <a:t>ор</a:t>
            </a:r>
            <a:r>
              <a:rPr sz="900" spc="-5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жной</a:t>
            </a:r>
            <a:r>
              <a:rPr sz="900" spc="-25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д</a:t>
            </a:r>
            <a:r>
              <a:rPr sz="900" spc="10" dirty="0">
                <a:latin typeface="Calibri"/>
                <a:cs typeface="Calibri"/>
              </a:rPr>
              <a:t>ея</a:t>
            </a:r>
            <a:r>
              <a:rPr sz="900" spc="-5" dirty="0">
                <a:latin typeface="Calibri"/>
                <a:cs typeface="Calibri"/>
              </a:rPr>
              <a:t>те</a:t>
            </a:r>
            <a:r>
              <a:rPr sz="900" spc="10" dirty="0">
                <a:latin typeface="Calibri"/>
                <a:cs typeface="Calibri"/>
              </a:rPr>
              <a:t>л</a:t>
            </a:r>
            <a:r>
              <a:rPr sz="900" spc="15" dirty="0">
                <a:latin typeface="Calibri"/>
                <a:cs typeface="Calibri"/>
              </a:rPr>
              <a:t>ь</a:t>
            </a:r>
            <a:r>
              <a:rPr sz="900" spc="10" dirty="0">
                <a:latin typeface="Calibri"/>
                <a:cs typeface="Calibri"/>
              </a:rPr>
              <a:t>нос</a:t>
            </a:r>
            <a:r>
              <a:rPr sz="900" spc="5" dirty="0">
                <a:latin typeface="Calibri"/>
                <a:cs typeface="Calibri"/>
              </a:rPr>
              <a:t>т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5" dirty="0">
                <a:latin typeface="Calibri"/>
                <a:cs typeface="Calibri"/>
              </a:rPr>
              <a:t>.</a:t>
            </a:r>
            <a:endParaRPr sz="9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8"/>
              </a:spcBef>
            </a:pPr>
            <a:endParaRPr sz="750" dirty="0">
              <a:latin typeface="Times New Roman"/>
              <a:cs typeface="Times New Roman"/>
            </a:endParaRPr>
          </a:p>
          <a:p>
            <a:pPr marL="1137285" marR="990600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Дин</a:t>
            </a:r>
            <a:r>
              <a:rPr sz="1400" b="1" spc="5" dirty="0">
                <a:latin typeface="Calibri"/>
                <a:cs typeface="Calibri"/>
              </a:rPr>
              <a:t>а</a:t>
            </a:r>
            <a:r>
              <a:rPr sz="1400" b="1" spc="-10" dirty="0">
                <a:latin typeface="Calibri"/>
                <a:cs typeface="Calibri"/>
              </a:rPr>
              <a:t>м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30" dirty="0">
                <a:latin typeface="Calibri"/>
                <a:cs typeface="Calibri"/>
              </a:rPr>
              <a:t>к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нало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овых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ненало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овых</a:t>
            </a:r>
            <a:r>
              <a:rPr sz="1400" b="1" spc="-15" dirty="0">
                <a:latin typeface="Calibri"/>
                <a:cs typeface="Calibri"/>
              </a:rPr>
              <a:t> д</a:t>
            </a:r>
            <a:r>
              <a:rPr sz="1400" b="1" spc="-25" dirty="0">
                <a:latin typeface="Calibri"/>
                <a:cs typeface="Calibri"/>
              </a:rPr>
              <a:t>о</a:t>
            </a:r>
            <a:r>
              <a:rPr sz="1400" b="1" spc="-35" dirty="0">
                <a:latin typeface="Calibri"/>
                <a:cs typeface="Calibri"/>
              </a:rPr>
              <a:t>х</a:t>
            </a:r>
            <a:r>
              <a:rPr sz="1400" b="1" spc="-50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до</a:t>
            </a:r>
            <a:r>
              <a:rPr sz="1400" b="1" dirty="0">
                <a:latin typeface="Calibri"/>
                <a:cs typeface="Calibri"/>
              </a:rPr>
              <a:t>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endParaRPr sz="1400" dirty="0">
              <a:latin typeface="Calibri"/>
              <a:cs typeface="Calibri"/>
            </a:endParaRPr>
          </a:p>
          <a:p>
            <a:pPr marL="140970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в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 smtClean="0">
                <a:latin typeface="Calibri"/>
                <a:cs typeface="Calibri"/>
              </a:rPr>
              <a:t>2</a:t>
            </a:r>
            <a:r>
              <a:rPr sz="1400" b="1" spc="-10" dirty="0" smtClean="0">
                <a:latin typeface="Calibri"/>
                <a:cs typeface="Calibri"/>
              </a:rPr>
              <a:t>0</a:t>
            </a:r>
            <a:r>
              <a:rPr sz="1400" b="1" dirty="0" smtClean="0">
                <a:latin typeface="Calibri"/>
                <a:cs typeface="Calibri"/>
              </a:rPr>
              <a:t>1</a:t>
            </a:r>
            <a:r>
              <a:rPr lang="ru-RU" sz="1400" b="1" dirty="0" smtClean="0">
                <a:latin typeface="Calibri"/>
                <a:cs typeface="Calibri"/>
              </a:rPr>
              <a:t>6</a:t>
            </a:r>
            <a:r>
              <a:rPr sz="1400" b="1" spc="10" dirty="0" smtClean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–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spc="-5" dirty="0" smtClean="0">
                <a:latin typeface="Calibri"/>
                <a:cs typeface="Calibri"/>
              </a:rPr>
              <a:t>20</a:t>
            </a:r>
            <a:r>
              <a:rPr lang="ru-RU" sz="1400" b="1" spc="-5" dirty="0" smtClean="0">
                <a:latin typeface="Calibri"/>
                <a:cs typeface="Calibri"/>
              </a:rPr>
              <a:t>21</a:t>
            </a:r>
            <a:r>
              <a:rPr sz="1400" b="1" spc="15" dirty="0" smtClean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дах</a:t>
            </a:r>
            <a:endParaRPr sz="1400" dirty="0">
              <a:latin typeface="Calibri"/>
              <a:cs typeface="Calibri"/>
            </a:endParaRPr>
          </a:p>
          <a:p>
            <a:pPr marR="435609" algn="r">
              <a:lnSpc>
                <a:spcPct val="100000"/>
              </a:lnSpc>
              <a:spcBef>
                <a:spcPts val="660"/>
              </a:spcBef>
            </a:pPr>
            <a:r>
              <a:rPr lang="ru-RU" sz="1000" spc="-5" dirty="0" smtClean="0">
                <a:latin typeface="Times New Roman"/>
                <a:cs typeface="Times New Roman"/>
              </a:rPr>
              <a:t>    </a:t>
            </a:r>
            <a:r>
              <a:rPr sz="1000" spc="-5" dirty="0" smtClean="0">
                <a:latin typeface="Times New Roman"/>
                <a:cs typeface="Times New Roman"/>
              </a:rPr>
              <a:t>(</a:t>
            </a:r>
            <a:r>
              <a:rPr sz="1000" spc="-5" dirty="0">
                <a:latin typeface="Times New Roman"/>
                <a:cs typeface="Times New Roman"/>
              </a:rPr>
              <a:t>м</a:t>
            </a:r>
            <a:r>
              <a:rPr sz="1000" spc="-15" dirty="0">
                <a:latin typeface="Times New Roman"/>
                <a:cs typeface="Times New Roman"/>
              </a:rPr>
              <a:t>лн</a:t>
            </a:r>
            <a:r>
              <a:rPr sz="1000" spc="-5" dirty="0">
                <a:latin typeface="Times New Roman"/>
                <a:cs typeface="Times New Roman"/>
              </a:rPr>
              <a:t>.</a:t>
            </a:r>
            <a:r>
              <a:rPr sz="1000" dirty="0">
                <a:latin typeface="Times New Roman"/>
                <a:cs typeface="Times New Roman"/>
              </a:rPr>
              <a:t>р</a:t>
            </a:r>
            <a:r>
              <a:rPr sz="1000" spc="-25" dirty="0">
                <a:latin typeface="Times New Roman"/>
                <a:cs typeface="Times New Roman"/>
              </a:rPr>
              <a:t>у</a:t>
            </a:r>
            <a:r>
              <a:rPr sz="1000" spc="-5" dirty="0">
                <a:latin typeface="Times New Roman"/>
                <a:cs typeface="Times New Roman"/>
              </a:rPr>
              <a:t>б.)</a:t>
            </a:r>
            <a:endParaRPr sz="1000" dirty="0">
              <a:latin typeface="Times New Roman"/>
              <a:cs typeface="Times New Roman"/>
            </a:endParaRPr>
          </a:p>
        </p:txBody>
      </p:sp>
      <p:graphicFrame>
        <p:nvGraphicFramePr>
          <p:cNvPr id="5" name="object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91332"/>
              </p:ext>
            </p:extLst>
          </p:nvPr>
        </p:nvGraphicFramePr>
        <p:xfrm>
          <a:off x="795186" y="2862086"/>
          <a:ext cx="5843180" cy="1852790"/>
        </p:xfrm>
        <a:graphic>
          <a:graphicData uri="http://schemas.openxmlformats.org/drawingml/2006/table">
            <a:tbl>
              <a:tblPr firstRow="1" lastRow="1" bandRow="1">
                <a:tableStyleId>{08FB837D-C827-4EFA-A057-4D05807E0F7C}</a:tableStyleId>
              </a:tblPr>
              <a:tblGrid>
                <a:gridCol w="1045820"/>
                <a:gridCol w="799560"/>
                <a:gridCol w="799560"/>
                <a:gridCol w="799560"/>
                <a:gridCol w="799560"/>
                <a:gridCol w="799560"/>
                <a:gridCol w="799560"/>
              </a:tblGrid>
              <a:tr h="646894">
                <a:tc>
                  <a:txBody>
                    <a:bodyPr/>
                    <a:lstStyle/>
                    <a:p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dirty="0" smtClean="0"/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000" dirty="0" smtClean="0"/>
                        <a:t>201</a:t>
                      </a:r>
                      <a:r>
                        <a:rPr lang="ru-RU" sz="1000" dirty="0" smtClean="0"/>
                        <a:t>6</a:t>
                      </a:r>
                      <a:r>
                        <a:rPr sz="1000" spc="-20" dirty="0" smtClean="0"/>
                        <a:t> </a:t>
                      </a:r>
                      <a:r>
                        <a:rPr sz="1000" spc="-30" dirty="0"/>
                        <a:t>г</a:t>
                      </a:r>
                      <a:r>
                        <a:rPr sz="1000" spc="-40" dirty="0"/>
                        <a:t>о</a:t>
                      </a:r>
                      <a:r>
                        <a:rPr sz="1000" dirty="0"/>
                        <a:t>д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</a:t>
                      </a: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sz="1000" b="1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2018 год</a:t>
                      </a:r>
                      <a:endParaRPr sz="1000" b="1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План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</a:t>
                      </a: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sz="1000" b="1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План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2020 год</a:t>
                      </a:r>
                      <a:endParaRPr sz="1000" b="1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План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2021 </a:t>
                      </a: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  <a:endParaRPr sz="1000" b="1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9040">
                <a:tc>
                  <a:txBody>
                    <a:bodyPr/>
                    <a:lstStyle/>
                    <a:p>
                      <a:pPr marL="30480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10" dirty="0"/>
                        <a:t>а</a:t>
                      </a:r>
                      <a:r>
                        <a:rPr sz="1200" dirty="0"/>
                        <a:t>ло</a:t>
                      </a:r>
                      <a:r>
                        <a:rPr sz="1200" spc="-30" dirty="0"/>
                        <a:t>г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вые</a:t>
                      </a:r>
                      <a:r>
                        <a:rPr sz="1200" spc="-5" dirty="0"/>
                        <a:t> </a:t>
                      </a:r>
                      <a:r>
                        <a:rPr sz="1200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spc="-50" dirty="0"/>
                        <a:t>х</a:t>
                      </a:r>
                      <a:r>
                        <a:rPr sz="1200" spc="-40" dirty="0"/>
                        <a:t>о</a:t>
                      </a:r>
                      <a:r>
                        <a:rPr sz="1200" dirty="0"/>
                        <a:t>ды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222,4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209,6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194,9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198,7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191,6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205,5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42268">
                <a:tc>
                  <a:txBody>
                    <a:bodyPr/>
                    <a:lstStyle/>
                    <a:p>
                      <a:pPr marL="30480" marR="467359">
                        <a:lnSpc>
                          <a:spcPts val="1400"/>
                        </a:lnSpc>
                      </a:pPr>
                      <a:r>
                        <a:rPr sz="1200" smtClean="0"/>
                        <a:t>Н</a:t>
                      </a:r>
                      <a:r>
                        <a:rPr sz="1200" spc="-5" smtClean="0"/>
                        <a:t>е</a:t>
                      </a:r>
                      <a:r>
                        <a:rPr sz="1200" spc="5" smtClean="0"/>
                        <a:t>н</a:t>
                      </a:r>
                      <a:r>
                        <a:rPr sz="1200" spc="10" smtClean="0"/>
                        <a:t>а</a:t>
                      </a:r>
                      <a:r>
                        <a:rPr sz="1200" smtClean="0"/>
                        <a:t>ло</a:t>
                      </a:r>
                      <a:r>
                        <a:rPr sz="1200" spc="-30" smtClean="0"/>
                        <a:t>г</a:t>
                      </a:r>
                      <a:r>
                        <a:rPr lang="ru-RU" sz="1200" spc="-30" dirty="0" smtClean="0"/>
                        <a:t>о</a:t>
                      </a:r>
                      <a:r>
                        <a:rPr sz="1200" smtClean="0"/>
                        <a:t>вые </a:t>
                      </a:r>
                      <a:r>
                        <a:rPr sz="1200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spc="-50" dirty="0"/>
                        <a:t>х</a:t>
                      </a:r>
                      <a:r>
                        <a:rPr sz="1200" spc="-40" dirty="0"/>
                        <a:t>о</a:t>
                      </a:r>
                      <a:r>
                        <a:rPr sz="1200" dirty="0"/>
                        <a:t>ды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8279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22,4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1454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20,5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1454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33,4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25,7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22,9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23,5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4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dirty="0"/>
                        <a:t>Ито</a:t>
                      </a:r>
                      <a:r>
                        <a:rPr sz="1200" spc="-30" dirty="0"/>
                        <a:t>г</a:t>
                      </a:r>
                      <a:r>
                        <a:rPr sz="1200" dirty="0"/>
                        <a:t>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244,8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230,1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228,3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224,4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214,5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229,0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68144757"/>
              </p:ext>
            </p:extLst>
          </p:nvPr>
        </p:nvGraphicFramePr>
        <p:xfrm>
          <a:off x="780682" y="5292080"/>
          <a:ext cx="5836724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2320</TotalTime>
  <Words>2983</Words>
  <Application>Microsoft Office PowerPoint</Application>
  <PresentationFormat>Экран (4:3)</PresentationFormat>
  <Paragraphs>1168</Paragraphs>
  <Slides>21</Slides>
  <Notes>21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Office Theme</vt:lpstr>
      <vt:lpstr>Пакет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образование</dc:title>
  <dc:creator>Варуша</dc:creator>
  <cp:lastModifiedBy>Евгения Ю. Хамидулина</cp:lastModifiedBy>
  <cp:revision>227</cp:revision>
  <cp:lastPrinted>2019-04-29T08:32:58Z</cp:lastPrinted>
  <dcterms:created xsi:type="dcterms:W3CDTF">2016-06-09T14:39:43Z</dcterms:created>
  <dcterms:modified xsi:type="dcterms:W3CDTF">2019-05-15T13:49:23Z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2015-04-09T00:00:00Z</vt:filetime>
  </property>
  <property fmtid="{D5CDD505-2E9C-101B-9397-08002B2CF9AE}" pid="3" name="LastSaved">
    <vt:filetime>2016-06-09T00:00:00Z</vt:filetime>
  </property>
</Properties>
</file>